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33" r:id="rId6"/>
    <p:sldId id="555" r:id="rId7"/>
    <p:sldId id="534" r:id="rId8"/>
    <p:sldId id="556" r:id="rId9"/>
    <p:sldId id="557" r:id="rId10"/>
    <p:sldId id="567" r:id="rId11"/>
    <p:sldId id="558" r:id="rId12"/>
    <p:sldId id="569" r:id="rId13"/>
    <p:sldId id="570" r:id="rId14"/>
    <p:sldId id="57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9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60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4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13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91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31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8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802.11-20/0577r2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305-00-00be-synchronous-multi-link-operation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RTS and CTS Procedure in </a:t>
            </a:r>
            <a:br>
              <a:rPr lang="en-US" sz="2800" dirty="0" smtClean="0"/>
            </a:br>
            <a:r>
              <a:rPr lang="en-US" sz="2800" dirty="0" smtClean="0"/>
              <a:t>Synchronous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2020-07-30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70897"/>
              </p:ext>
            </p:extLst>
          </p:nvPr>
        </p:nvGraphicFramePr>
        <p:xfrm>
          <a:off x="544513" y="3125788"/>
          <a:ext cx="8194675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7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125788"/>
                        <a:ext cx="8194675" cy="3240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>
                <a:hlinkClick r:id="rId3"/>
              </a:rPr>
              <a:t>https://mentor.ieee.org/802.11/dcn/19/11-19-1305-00-00be-synchronous-multi-link-operation.pptx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 smtClean="0"/>
              <a:t>Do </a:t>
            </a:r>
            <a:r>
              <a:rPr lang="en-US" sz="2200" dirty="0"/>
              <a:t>you support that the padding procedure of 11ax (including Padding field in the Trigger frame) can be used when transmitting a Trigger frame to extend the frame length to meet the ending time requirement of the PPDU carrying the Trigger frame in the MLO?</a:t>
            </a:r>
          </a:p>
          <a:p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4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Synchronization requirement [1]</a:t>
            </a:r>
          </a:p>
          <a:p>
            <a:pPr lvl="1"/>
            <a:r>
              <a:rPr lang="en-US" dirty="0" smtClean="0"/>
              <a:t>A difference </a:t>
            </a:r>
            <a:r>
              <a:rPr lang="en-US" dirty="0"/>
              <a:t>between the ending times of </a:t>
            </a:r>
            <a:r>
              <a:rPr lang="en-US" dirty="0" smtClean="0"/>
              <a:t>PPDU transmissions shall be less </a:t>
            </a:r>
            <a:r>
              <a:rPr lang="en-US" dirty="0"/>
              <a:t>than </a:t>
            </a:r>
            <a:r>
              <a:rPr lang="en-US" dirty="0" smtClean="0"/>
              <a:t>SIFS - (</a:t>
            </a:r>
            <a:r>
              <a:rPr lang="en-US" dirty="0"/>
              <a:t>10</a:t>
            </a:r>
            <a:r>
              <a:rPr lang="en-US" dirty="0" smtClean="0"/>
              <a:t>%×</a:t>
            </a:r>
            <a:r>
              <a:rPr lang="en-US" dirty="0" err="1" smtClean="0"/>
              <a:t>aSlotTime</a:t>
            </a:r>
            <a:r>
              <a:rPr lang="en-US" dirty="0" smtClean="0"/>
              <a:t>).</a:t>
            </a:r>
          </a:p>
          <a:p>
            <a:pPr lvl="2"/>
            <a:r>
              <a:rPr lang="en-US" dirty="0"/>
              <a:t>Because a minimum inter-frame space is not less than SIFS, </a:t>
            </a:r>
            <a:r>
              <a:rPr lang="en-US" dirty="0" err="1"/>
              <a:t>Tx</a:t>
            </a:r>
            <a:r>
              <a:rPr lang="en-US" dirty="0"/>
              <a:t> and Rx are not overlapped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A margin </a:t>
            </a:r>
            <a:r>
              <a:rPr lang="en-US" dirty="0"/>
              <a:t>of 10%×</a:t>
            </a:r>
            <a:r>
              <a:rPr lang="en-US" dirty="0" err="1"/>
              <a:t>aSlotTime</a:t>
            </a:r>
            <a:r>
              <a:rPr lang="en-US" dirty="0"/>
              <a:t> considers the SIFS accuracy </a:t>
            </a:r>
            <a:r>
              <a:rPr lang="en-US" dirty="0" smtClean="0"/>
              <a:t>of </a:t>
            </a:r>
            <a:r>
              <a:rPr lang="en-US" dirty="0"/>
              <a:t>the IEEE 802.11-2016 spec.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Constrained Multi-Link Device (MLD)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218" y="565254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-195" y="455347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678668" y="4326634"/>
            <a:ext cx="1229009" cy="4249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02655" y="4328884"/>
            <a:ext cx="873812" cy="422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3760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7570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5028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8838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776467" y="4331031"/>
            <a:ext cx="837074" cy="4201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613054" y="4328946"/>
            <a:ext cx="594965" cy="4222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662569" y="5415505"/>
            <a:ext cx="1543192" cy="432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Data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5762" y="5412272"/>
            <a:ext cx="916616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125244" y="5412272"/>
            <a:ext cx="870946" cy="4359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99057" y="5412270"/>
            <a:ext cx="472901" cy="435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5205312" y="4947660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218469" y="4331031"/>
            <a:ext cx="0" cy="1079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71958" y="4323318"/>
            <a:ext cx="11248" cy="19474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5483206" y="6069991"/>
            <a:ext cx="667076" cy="319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92752" y="581349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sp>
        <p:nvSpPr>
          <p:cNvPr id="46" name="Rectangle 45"/>
          <p:cNvSpPr/>
          <p:nvPr/>
        </p:nvSpPr>
        <p:spPr>
          <a:xfrm>
            <a:off x="5879659" y="4722752"/>
            <a:ext cx="643859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523518" y="4718525"/>
            <a:ext cx="873812" cy="44576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MAC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397330" y="4722751"/>
            <a:ext cx="873812" cy="4415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PHY Padding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271141" y="4722753"/>
            <a:ext cx="594965" cy="4415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57553" y="5822005"/>
            <a:ext cx="2974229" cy="453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Block </a:t>
            </a:r>
            <a:r>
              <a:rPr lang="en-US" sz="1100" dirty="0" err="1" smtClean="0">
                <a:solidFill>
                  <a:schemeClr val="tx1"/>
                </a:solidFill>
              </a:rPr>
              <a:t>Ack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38800" y="3909536"/>
            <a:ext cx="2996791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Difference between the </a:t>
            </a:r>
            <a:r>
              <a:rPr lang="en-US" sz="1400" dirty="0"/>
              <a:t>ending times of the transmissions </a:t>
            </a:r>
            <a:r>
              <a:rPr lang="en-US" sz="1400" dirty="0" smtClean="0"/>
              <a:t>is less than </a:t>
            </a:r>
            <a:br>
              <a:rPr lang="en-US" sz="1400" dirty="0" smtClean="0"/>
            </a:br>
            <a:r>
              <a:rPr lang="en-US" sz="1400" dirty="0" smtClean="0"/>
              <a:t>SIFS </a:t>
            </a:r>
            <a:r>
              <a:rPr lang="en-US" sz="1400" dirty="0"/>
              <a:t>- (10%×</a:t>
            </a:r>
            <a:r>
              <a:rPr lang="en-US" sz="1400" dirty="0" err="1"/>
              <a:t>aSlotTime</a:t>
            </a:r>
            <a:r>
              <a:rPr lang="en-US" sz="1400" dirty="0" smtClean="0"/>
              <a:t>). </a:t>
            </a:r>
            <a:endParaRPr lang="en-US" sz="1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220067" y="4561820"/>
            <a:ext cx="274417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6" idx="1"/>
          </p:cNvCxnSpPr>
          <p:nvPr/>
        </p:nvCxnSpPr>
        <p:spPr>
          <a:xfrm flipH="1">
            <a:off x="5334000" y="4278868"/>
            <a:ext cx="304800" cy="282952"/>
          </a:xfrm>
          <a:prstGeom prst="straightConnector1">
            <a:avLst/>
          </a:prstGeom>
          <a:ln>
            <a:solidFill>
              <a:srgbClr val="FF0000"/>
            </a:solidFill>
            <a:headEnd w="sm" len="sm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218469" y="4722752"/>
            <a:ext cx="6514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SIFS</a:t>
            </a:r>
            <a:endParaRPr lang="en-US" sz="11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73387" y="47359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5837207"/>
            <a:ext cx="8458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0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When an AP MLD initiates </a:t>
            </a:r>
            <a:r>
              <a:rPr lang="en-US" dirty="0"/>
              <a:t>a TXOP </a:t>
            </a:r>
            <a:r>
              <a:rPr lang="en-US" dirty="0" smtClean="0"/>
              <a:t>on multiple links with </a:t>
            </a:r>
            <a:r>
              <a:rPr lang="en-US" dirty="0"/>
              <a:t>the RTS and CTS frames in a non-HT (duplicated) PPDU format</a:t>
            </a:r>
            <a:r>
              <a:rPr lang="en-US" dirty="0" smtClean="0"/>
              <a:t>, the </a:t>
            </a:r>
            <a:r>
              <a:rPr lang="en-US" dirty="0"/>
              <a:t>ending </a:t>
            </a:r>
            <a:r>
              <a:rPr lang="en-US" dirty="0" smtClean="0"/>
              <a:t>time alignment of </a:t>
            </a:r>
            <a:r>
              <a:rPr lang="en-US" dirty="0"/>
              <a:t>the transmissions </a:t>
            </a:r>
            <a:r>
              <a:rPr lang="en-US" dirty="0" smtClean="0"/>
              <a:t>may not be possible. </a:t>
            </a:r>
          </a:p>
          <a:p>
            <a:pPr lvl="1"/>
            <a:r>
              <a:rPr lang="en-US" dirty="0" smtClean="0"/>
              <a:t>Because </a:t>
            </a:r>
            <a:r>
              <a:rPr lang="en-US" dirty="0"/>
              <a:t>the non-HT </a:t>
            </a:r>
            <a:r>
              <a:rPr lang="en-US" dirty="0" smtClean="0"/>
              <a:t>(duplicated) PPDU </a:t>
            </a:r>
            <a:r>
              <a:rPr lang="en-US" dirty="0"/>
              <a:t>does not support </a:t>
            </a:r>
            <a:r>
              <a:rPr lang="en-US" dirty="0" smtClean="0"/>
              <a:t>any MAC padding </a:t>
            </a:r>
            <a:r>
              <a:rPr lang="en-US" dirty="0"/>
              <a:t>mechanism.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 smtClean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3810000" y="5956246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594968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218" y="5765021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73387" y="484847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195" y="4665955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2266663" y="4414951"/>
            <a:ext cx="1652107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48849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6949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1536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599636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671732" y="551351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>
            <a:endCxn id="7" idx="1"/>
          </p:cNvCxnSpPr>
          <p:nvPr/>
        </p:nvCxnSpPr>
        <p:spPr>
          <a:xfrm>
            <a:off x="3316727" y="6168713"/>
            <a:ext cx="49327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76600" y="5910374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5442605" y="5501038"/>
            <a:ext cx="2210730" cy="4374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18001" y="4191000"/>
            <a:ext cx="228600" cy="1747446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340573" y="5215060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Interference </a:t>
            </a:r>
            <a:endParaRPr lang="en-US" sz="1600" dirty="0" smtClean="0"/>
          </a:p>
          <a:p>
            <a:pPr algn="ctr"/>
            <a:r>
              <a:rPr lang="en-US" sz="1600" dirty="0" smtClean="0"/>
              <a:t>leakage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4345748" y="4432247"/>
            <a:ext cx="832978" cy="436106"/>
          </a:xfrm>
          <a:prstGeom prst="rect">
            <a:avLst/>
          </a:prstGeom>
          <a:noFill/>
          <a:ln w="28575">
            <a:noFill/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 flipH="1">
            <a:off x="4359279" y="4876506"/>
            <a:ext cx="11271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 CTS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solution </a:t>
            </a:r>
            <a:r>
              <a:rPr lang="en-US" dirty="0"/>
              <a:t>is to use the MU-RTS and CTS frames, where the MU-RTS frame has the </a:t>
            </a:r>
            <a:r>
              <a:rPr lang="en-US" dirty="0" smtClean="0"/>
              <a:t>Padding </a:t>
            </a:r>
            <a:r>
              <a:rPr lang="en-US" dirty="0"/>
              <a:t>field.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Padding </a:t>
            </a:r>
            <a:r>
              <a:rPr lang="en-US" dirty="0"/>
              <a:t>field in the first MU-RTS frame is used to </a:t>
            </a:r>
            <a:r>
              <a:rPr lang="en-US" dirty="0" smtClean="0"/>
              <a:t>meet the </a:t>
            </a:r>
            <a:r>
              <a:rPr lang="en-US" dirty="0"/>
              <a:t>ending times </a:t>
            </a:r>
            <a:r>
              <a:rPr lang="en-US" dirty="0" smtClean="0"/>
              <a:t>requirement. So, the </a:t>
            </a:r>
            <a:r>
              <a:rPr lang="en-US" dirty="0"/>
              <a:t>CTS response of the first MU-RTS frame </a:t>
            </a:r>
            <a:r>
              <a:rPr lang="en-US" dirty="0" smtClean="0"/>
              <a:t>is delayed until </a:t>
            </a:r>
            <a:r>
              <a:rPr lang="en-US" dirty="0"/>
              <a:t>the second </a:t>
            </a:r>
            <a:r>
              <a:rPr lang="en-US" dirty="0" smtClean="0"/>
              <a:t>RTS/MU-RTS </a:t>
            </a:r>
            <a:r>
              <a:rPr lang="en-US" dirty="0"/>
              <a:t>frame on other link </a:t>
            </a:r>
            <a:r>
              <a:rPr lang="en-US" dirty="0" smtClean="0"/>
              <a:t>is received.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7" name="Rectangle 6"/>
          <p:cNvSpPr/>
          <p:nvPr/>
        </p:nvSpPr>
        <p:spPr>
          <a:xfrm>
            <a:off x="4856840" y="5975866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56840" y="4866933"/>
            <a:ext cx="829146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CTS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85800" y="5969307"/>
            <a:ext cx="8458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673387" y="4868096"/>
            <a:ext cx="8470613" cy="2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66663" y="4434571"/>
            <a:ext cx="1934713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RTS/MU-RTS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136" y="4508114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0136" y="4889114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616197" y="5634982"/>
            <a:ext cx="4459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AP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16197" y="6015982"/>
            <a:ext cx="554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1671732" y="5533132"/>
            <a:ext cx="1644995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MU-RTS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323159" y="5532680"/>
            <a:ext cx="878217" cy="4247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Padding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191000" y="6202091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234690" y="5945592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191000" y="5093158"/>
            <a:ext cx="667076" cy="31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234690" y="4836659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SIFS</a:t>
            </a:r>
            <a:endParaRPr lang="en-US" sz="1400" dirty="0"/>
          </a:p>
        </p:txBody>
      </p:sp>
      <p:sp>
        <p:nvSpPr>
          <p:cNvPr id="40" name="Rectangle 39"/>
          <p:cNvSpPr/>
          <p:nvPr/>
        </p:nvSpPr>
        <p:spPr>
          <a:xfrm>
            <a:off x="6342902" y="4436604"/>
            <a:ext cx="280109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42902" y="5520658"/>
            <a:ext cx="2801098" cy="4249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A-MPDU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218" y="5749293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5GHz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-195" y="4650227"/>
            <a:ext cx="6735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6</a:t>
            </a:r>
            <a:r>
              <a:rPr lang="en-US" sz="1600" dirty="0" smtClean="0"/>
              <a:t>GHz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0758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 smtClean="0"/>
              <a:t>Topology</a:t>
            </a:r>
            <a:endParaRPr lang="en-US" dirty="0"/>
          </a:p>
          <a:p>
            <a:pPr lvl="2"/>
            <a:r>
              <a:rPr lang="en-US" dirty="0"/>
              <a:t>1 </a:t>
            </a:r>
            <a:r>
              <a:rPr lang="en-US" dirty="0" smtClean="0"/>
              <a:t>EHT AP and 1 EHT STA. </a:t>
            </a:r>
            <a:endParaRPr lang="en-US" dirty="0"/>
          </a:p>
          <a:p>
            <a:pPr lvl="2"/>
            <a:r>
              <a:rPr lang="en-US" dirty="0"/>
              <a:t>The distance between AP and STA is 10m.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dirty="0"/>
              <a:t>Each UDP packet is 1460B. Each UDP packet burst is 14.6KB (10 UDP packets).</a:t>
            </a:r>
          </a:p>
          <a:p>
            <a:pPr lvl="2"/>
            <a:r>
              <a:rPr lang="en-US" dirty="0"/>
              <a:t>PPDU time is 5.484ms for </a:t>
            </a:r>
            <a:r>
              <a:rPr lang="en-US" dirty="0" smtClean="0"/>
              <a:t>MCS9 (390Mbps) </a:t>
            </a:r>
            <a:r>
              <a:rPr lang="en-US" dirty="0"/>
              <a:t>and 3ms for </a:t>
            </a:r>
            <a:r>
              <a:rPr lang="en-US" dirty="0" smtClean="0"/>
              <a:t>MCS2 (</a:t>
            </a:r>
            <a:r>
              <a:rPr lang="en-US" dirty="0"/>
              <a:t>87.8Mbps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29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Setup </a:t>
            </a:r>
          </a:p>
          <a:p>
            <a:pPr lvl="1"/>
            <a:r>
              <a:rPr lang="en-US" dirty="0" smtClean="0"/>
              <a:t>EHT </a:t>
            </a:r>
            <a:r>
              <a:rPr lang="en-US" dirty="0"/>
              <a:t>AP Mode</a:t>
            </a:r>
          </a:p>
          <a:p>
            <a:pPr lvl="2"/>
            <a:r>
              <a:rPr lang="en-US" dirty="0"/>
              <a:t>MPC: Multiple Primary Channel (It supports the STR). </a:t>
            </a:r>
          </a:p>
          <a:p>
            <a:pPr lvl="1"/>
            <a:r>
              <a:rPr lang="en-US" dirty="0" smtClean="0"/>
              <a:t>EHT STA Mode</a:t>
            </a:r>
            <a:endParaRPr lang="en-US" dirty="0"/>
          </a:p>
          <a:p>
            <a:pPr lvl="2"/>
            <a:r>
              <a:rPr lang="en-US" dirty="0" smtClean="0"/>
              <a:t>Single Link.</a:t>
            </a:r>
          </a:p>
          <a:p>
            <a:pPr lvl="2"/>
            <a:r>
              <a:rPr lang="en-US" dirty="0" smtClean="0"/>
              <a:t>AP not aligned: No ending time alignment.  </a:t>
            </a:r>
          </a:p>
          <a:p>
            <a:pPr lvl="2"/>
            <a:r>
              <a:rPr lang="en-US" dirty="0" smtClean="0"/>
              <a:t>AP </a:t>
            </a:r>
            <a:r>
              <a:rPr lang="en-US" dirty="0"/>
              <a:t>aligned: The ending times of </a:t>
            </a:r>
            <a:r>
              <a:rPr lang="en-US" dirty="0" smtClean="0"/>
              <a:t>PPDUs carrying Data frames are </a:t>
            </a:r>
            <a:r>
              <a:rPr lang="en-US" dirty="0"/>
              <a:t>aligned. </a:t>
            </a:r>
            <a:endParaRPr lang="en-US" dirty="0" smtClean="0"/>
          </a:p>
          <a:p>
            <a:pPr lvl="2"/>
            <a:r>
              <a:rPr lang="en-US" dirty="0" smtClean="0"/>
              <a:t>AP/RTS aligned</a:t>
            </a:r>
            <a:r>
              <a:rPr lang="en-US" dirty="0"/>
              <a:t>: </a:t>
            </a:r>
            <a:r>
              <a:rPr lang="en-US" dirty="0" smtClean="0"/>
              <a:t>Besides the </a:t>
            </a:r>
            <a:r>
              <a:rPr lang="en-US" dirty="0"/>
              <a:t>ending times </a:t>
            </a:r>
            <a:r>
              <a:rPr lang="en-US" dirty="0" smtClean="0"/>
              <a:t>of</a:t>
            </a:r>
            <a:r>
              <a:rPr lang="en-US" dirty="0"/>
              <a:t> PPDUs carrying Data </a:t>
            </a:r>
            <a:r>
              <a:rPr lang="en-US" dirty="0" smtClean="0"/>
              <a:t>frames are </a:t>
            </a:r>
            <a:r>
              <a:rPr lang="en-US" dirty="0"/>
              <a:t>aligned, the ending times of </a:t>
            </a:r>
            <a:r>
              <a:rPr lang="en-US" dirty="0" smtClean="0"/>
              <a:t>PPDUs carrying RTS and CTS frames are </a:t>
            </a:r>
            <a:r>
              <a:rPr lang="en-US" dirty="0"/>
              <a:t>aligned.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9601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3000" dirty="0">
                <a:solidFill>
                  <a:schemeClr val="tx1"/>
                </a:solidFill>
              </a:rPr>
              <a:t>RTS and CTS procedure for DL Synchronous MLO</a:t>
            </a:r>
            <a:endParaRPr lang="en-US" sz="30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590800"/>
            <a:ext cx="4243184" cy="3420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2596896"/>
            <a:ext cx="3968840" cy="341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83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When the AP </a:t>
            </a:r>
            <a:r>
              <a:rPr lang="en-US" dirty="0" smtClean="0"/>
              <a:t>MLD simultaneously </a:t>
            </a:r>
            <a:r>
              <a:rPr lang="en-US" dirty="0"/>
              <a:t>transmits frames on multiple links to the constrained MLD, the ending time alignment of the DL transmissions always provides the best performance. </a:t>
            </a:r>
          </a:p>
          <a:p>
            <a:pPr lvl="1"/>
            <a:r>
              <a:rPr lang="en-US" dirty="0" smtClean="0"/>
              <a:t>The MU-RTS </a:t>
            </a:r>
            <a:r>
              <a:rPr lang="en-US" dirty="0"/>
              <a:t>frame </a:t>
            </a:r>
            <a:r>
              <a:rPr lang="en-US" dirty="0" smtClean="0"/>
              <a:t>with has </a:t>
            </a:r>
            <a:r>
              <a:rPr lang="en-US" dirty="0"/>
              <a:t>the Padding </a:t>
            </a:r>
            <a:r>
              <a:rPr lang="en-US" dirty="0" smtClean="0"/>
              <a:t>field can support the ending </a:t>
            </a:r>
            <a:r>
              <a:rPr lang="en-US" dirty="0"/>
              <a:t>time alignment</a:t>
            </a:r>
            <a:r>
              <a:rPr lang="en-US" dirty="0" smtClean="0"/>
              <a:t> for the RTS and CTS procedure.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240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109292</TotalTime>
  <Words>826</Words>
  <Application>Microsoft Office PowerPoint</Application>
  <PresentationFormat>On-screen Show (4:3)</PresentationFormat>
  <Paragraphs>160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RTS and CTS Procedure in  Synchronous Multi-link Operation</vt:lpstr>
      <vt:lpstr>Recap: Constrained Multi-Link Device (MLD)</vt:lpstr>
      <vt:lpstr>Recap: Constrained Multi-Link Device (MLD)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RTS and CTS procedure for DL Synchronous MLO</vt:lpstr>
      <vt:lpstr>Conclusion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1597</cp:revision>
  <cp:lastPrinted>1998-02-10T13:28:06Z</cp:lastPrinted>
  <dcterms:created xsi:type="dcterms:W3CDTF">2007-05-21T21:00:37Z</dcterms:created>
  <dcterms:modified xsi:type="dcterms:W3CDTF">2020-07-31T02:03:50Z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