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338" r:id="rId5"/>
    <p:sldId id="433" r:id="rId6"/>
    <p:sldId id="555" r:id="rId7"/>
    <p:sldId id="534" r:id="rId8"/>
    <p:sldId id="556" r:id="rId9"/>
    <p:sldId id="560" r:id="rId10"/>
    <p:sldId id="557" r:id="rId11"/>
    <p:sldId id="567" r:id="rId12"/>
    <p:sldId id="558" r:id="rId13"/>
    <p:sldId id="568" r:id="rId14"/>
    <p:sldId id="561" r:id="rId15"/>
    <p:sldId id="566" r:id="rId16"/>
    <p:sldId id="562" r:id="rId17"/>
    <p:sldId id="564" r:id="rId18"/>
    <p:sldId id="565" r:id="rId19"/>
    <p:sldId id="563" r:id="rId20"/>
    <p:sldId id="569" r:id="rId21"/>
    <p:sldId id="570" r:id="rId22"/>
    <p:sldId id="571" r:id="rId23"/>
    <p:sldId id="572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53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53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64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30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9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316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2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99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60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84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4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13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91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65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46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802.11-20/0577r0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305-00-00be-synchronous-multi-link-operation.ppt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RTS and CTS Procedure in </a:t>
            </a:r>
            <a:br>
              <a:rPr lang="en-US" sz="2800" dirty="0" smtClean="0"/>
            </a:br>
            <a:r>
              <a:rPr lang="en-US" sz="2800" dirty="0" smtClean="0"/>
              <a:t>Synchronous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2020-04-13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70897"/>
              </p:ext>
            </p:extLst>
          </p:nvPr>
        </p:nvGraphicFramePr>
        <p:xfrm>
          <a:off x="544513" y="3125788"/>
          <a:ext cx="8194675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125788"/>
                        <a:ext cx="8194675" cy="3240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When a transmission of a STA in a non-AP MLD causes an interference leakage which is greater than ED threshold to another STA in the same non-AP MLD, the channel access on another STA is paused. </a:t>
            </a:r>
          </a:p>
          <a:p>
            <a:r>
              <a:rPr lang="en-US" dirty="0"/>
              <a:t>The PIFS-based channel access can be </a:t>
            </a:r>
            <a:r>
              <a:rPr lang="en-US" dirty="0" smtClean="0"/>
              <a:t>a solution </a:t>
            </a:r>
            <a:r>
              <a:rPr lang="en-US" dirty="0"/>
              <a:t>when the STAs in the </a:t>
            </a:r>
            <a:r>
              <a:rPr lang="en-US" dirty="0" smtClean="0"/>
              <a:t>non-AP MLD </a:t>
            </a:r>
            <a:r>
              <a:rPr lang="en-US" dirty="0"/>
              <a:t>are operating in the same band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</a:t>
            </a:r>
            <a:r>
              <a:rPr lang="en-US" sz="3000" dirty="0" smtClean="0">
                <a:solidFill>
                  <a:schemeClr val="tx1"/>
                </a:solidFill>
              </a:rPr>
              <a:t>UL </a:t>
            </a:r>
            <a:r>
              <a:rPr lang="en-US" sz="3000" dirty="0">
                <a:solidFill>
                  <a:schemeClr val="tx1"/>
                </a:solidFill>
              </a:rPr>
              <a:t>Synchronous MLO</a:t>
            </a:r>
            <a:endParaRPr lang="en-US" sz="3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5979961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388017" y="5974011"/>
            <a:ext cx="81586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RTS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2218" y="579529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6GHz</a:t>
            </a:r>
            <a:endParaRPr lang="en-US" sz="16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73387" y="4878750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195" y="4696229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4388019" y="4876800"/>
            <a:ext cx="81586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RTS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660136" y="4518768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660136" y="4899768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16197" y="564563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16197" y="602663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510055" y="5664254"/>
            <a:ext cx="78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23549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3675949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3828349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3980749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4120931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4273331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505200" y="4569023"/>
            <a:ext cx="78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518694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3671094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7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3818065" y="4876800"/>
            <a:ext cx="119435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33" name="Rectangle 32"/>
          <p:cNvSpPr/>
          <p:nvPr/>
        </p:nvSpPr>
        <p:spPr>
          <a:xfrm>
            <a:off x="3975894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4116076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4268476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847440" y="5558807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47440" y="4449874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181600" y="5785032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225290" y="5528533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5181600" y="4676099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225290" y="44196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49" name="Rectangle 48"/>
          <p:cNvSpPr/>
          <p:nvPr/>
        </p:nvSpPr>
        <p:spPr>
          <a:xfrm>
            <a:off x="7315200" y="4876800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15200" y="5975866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505200" y="5410193"/>
            <a:ext cx="883911" cy="12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517442" y="5171362"/>
            <a:ext cx="859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</a:t>
            </a:r>
            <a:r>
              <a:rPr lang="en-US" sz="1400" dirty="0" smtClean="0"/>
              <a:t>IFS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270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smtClean="0"/>
              <a:t>regulation does </a:t>
            </a:r>
            <a:r>
              <a:rPr lang="en-US" dirty="0"/>
              <a:t>not allow the PIFS-based channel access, we </a:t>
            </a:r>
            <a:r>
              <a:rPr lang="en-US" dirty="0" smtClean="0"/>
              <a:t>propose that the </a:t>
            </a:r>
            <a:r>
              <a:rPr lang="en-US" dirty="0" err="1"/>
              <a:t>backoff</a:t>
            </a:r>
            <a:r>
              <a:rPr lang="en-US" dirty="0"/>
              <a:t> </a:t>
            </a:r>
            <a:r>
              <a:rPr lang="en-US" dirty="0" smtClean="0"/>
              <a:t>counters </a:t>
            </a:r>
            <a:r>
              <a:rPr lang="en-US" dirty="0"/>
              <a:t>of </a:t>
            </a:r>
            <a:r>
              <a:rPr lang="en-US" dirty="0" smtClean="0"/>
              <a:t>STAs in the same MLD are set to </a:t>
            </a:r>
            <a:r>
              <a:rPr lang="en-US" dirty="0"/>
              <a:t>the common </a:t>
            </a:r>
            <a:r>
              <a:rPr lang="en-US" dirty="0" smtClean="0"/>
              <a:t>value.</a:t>
            </a:r>
          </a:p>
          <a:p>
            <a:pPr lvl="1"/>
            <a:r>
              <a:rPr lang="en-US" dirty="0" smtClean="0"/>
              <a:t>E.g., when the MLD simultaneously invokes the </a:t>
            </a:r>
            <a:r>
              <a:rPr lang="en-US" dirty="0" err="1" smtClean="0"/>
              <a:t>backoff</a:t>
            </a:r>
            <a:r>
              <a:rPr lang="en-US" dirty="0" smtClean="0"/>
              <a:t> procedure of more than one STAs in the same MLD, </a:t>
            </a:r>
          </a:p>
          <a:p>
            <a:pPr lvl="2"/>
            <a:r>
              <a:rPr lang="en-US" dirty="0" smtClean="0"/>
              <a:t>Each STA </a:t>
            </a:r>
            <a:r>
              <a:rPr lang="en-US" dirty="0"/>
              <a:t>in the </a:t>
            </a:r>
            <a:r>
              <a:rPr lang="en-US" dirty="0" smtClean="0"/>
              <a:t>MLD chooses a value </a:t>
            </a:r>
            <a:r>
              <a:rPr lang="en-US" dirty="0"/>
              <a:t>randomly with a uniform distribution taking values in the range 0 to CW[AC</a:t>
            </a:r>
            <a:r>
              <a:rPr lang="en-US" dirty="0" smtClean="0"/>
              <a:t>]. </a:t>
            </a:r>
          </a:p>
          <a:p>
            <a:pPr lvl="2"/>
            <a:r>
              <a:rPr lang="en-US" dirty="0" smtClean="0"/>
              <a:t>The MLD determines the </a:t>
            </a:r>
            <a:r>
              <a:rPr lang="en-US" dirty="0"/>
              <a:t>largest value among the chosen integer values to the common </a:t>
            </a:r>
            <a:r>
              <a:rPr lang="en-US" dirty="0" err="1" smtClean="0"/>
              <a:t>backoff</a:t>
            </a:r>
            <a:r>
              <a:rPr lang="en-US" dirty="0" smtClean="0"/>
              <a:t> counters.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</a:t>
            </a:r>
            <a:r>
              <a:rPr lang="en-US" sz="3000" dirty="0" smtClean="0">
                <a:solidFill>
                  <a:schemeClr val="tx1"/>
                </a:solidFill>
              </a:rPr>
              <a:t>UL </a:t>
            </a:r>
            <a:r>
              <a:rPr lang="en-US" sz="3000" dirty="0">
                <a:solidFill>
                  <a:schemeClr val="tx1"/>
                </a:solidFill>
              </a:rPr>
              <a:t>Synchronous MLO</a:t>
            </a:r>
            <a:endParaRPr lang="en-US" sz="3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5979961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388017" y="5974011"/>
            <a:ext cx="81586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RTS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2218" y="579529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73387" y="4878750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195" y="4696229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4388019" y="4876800"/>
            <a:ext cx="81586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RTS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660136" y="4518768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660136" y="4899768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16197" y="564563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16197" y="602663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510055" y="5664254"/>
            <a:ext cx="78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23549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3675949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3828349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3980749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4120931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4273331" y="59690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505200" y="4569023"/>
            <a:ext cx="78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518694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3671094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3823494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3" name="Rectangle 32"/>
          <p:cNvSpPr/>
          <p:nvPr/>
        </p:nvSpPr>
        <p:spPr>
          <a:xfrm>
            <a:off x="3975894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4116076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4268476" y="48768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1237631" y="5105400"/>
            <a:ext cx="1976263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Backoff</a:t>
            </a:r>
            <a:r>
              <a:rPr lang="en-US" sz="1400" dirty="0" smtClean="0"/>
              <a:t> counters of STAs in the MLD are set to the common value.</a:t>
            </a:r>
            <a:endParaRPr lang="en-US" sz="1400" dirty="0"/>
          </a:p>
        </p:txBody>
      </p:sp>
      <p:cxnSp>
        <p:nvCxnSpPr>
          <p:cNvPr id="37" name="Straight Arrow Connector 36"/>
          <p:cNvCxnSpPr>
            <a:stCxn id="36" idx="3"/>
            <a:endCxn id="23" idx="1"/>
          </p:cNvCxnSpPr>
          <p:nvPr/>
        </p:nvCxnSpPr>
        <p:spPr>
          <a:xfrm>
            <a:off x="3213894" y="5474732"/>
            <a:ext cx="309655" cy="6467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6" idx="3"/>
            <a:endCxn id="30" idx="1"/>
          </p:cNvCxnSpPr>
          <p:nvPr/>
        </p:nvCxnSpPr>
        <p:spPr>
          <a:xfrm flipV="1">
            <a:off x="3213894" y="5029200"/>
            <a:ext cx="304800" cy="4455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847440" y="5558807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47440" y="4449874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181600" y="5785032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225290" y="5528533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5181600" y="4676099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225290" y="44196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49" name="Rectangle 48"/>
          <p:cNvSpPr/>
          <p:nvPr/>
        </p:nvSpPr>
        <p:spPr>
          <a:xfrm>
            <a:off x="7315200" y="4876800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15200" y="5975866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2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Even </a:t>
            </a:r>
            <a:r>
              <a:rPr lang="en-US" sz="2000" dirty="0"/>
              <a:t>though the common </a:t>
            </a:r>
            <a:r>
              <a:rPr lang="en-US" sz="2000" dirty="0" err="1"/>
              <a:t>backoff</a:t>
            </a:r>
            <a:r>
              <a:rPr lang="en-US" sz="2000" dirty="0"/>
              <a:t> counter is used, if the slot boundaries of </a:t>
            </a:r>
            <a:r>
              <a:rPr lang="en-US" sz="2000" dirty="0" smtClean="0"/>
              <a:t>multiple links </a:t>
            </a:r>
            <a:r>
              <a:rPr lang="en-US" sz="2000" dirty="0"/>
              <a:t>are not synchronized, the </a:t>
            </a:r>
            <a:r>
              <a:rPr lang="en-US" sz="2000" dirty="0" smtClean="0"/>
              <a:t>MLD can’t </a:t>
            </a:r>
            <a:r>
              <a:rPr lang="en-US" sz="2000" dirty="0"/>
              <a:t>simultaneously </a:t>
            </a:r>
            <a:r>
              <a:rPr lang="en-US" sz="2000" dirty="0" smtClean="0"/>
              <a:t>obtain TXOPs</a:t>
            </a:r>
            <a:r>
              <a:rPr lang="en-US" sz="2000" dirty="0"/>
              <a:t>.</a:t>
            </a:r>
          </a:p>
          <a:p>
            <a:r>
              <a:rPr lang="en-US" sz="2000" dirty="0" smtClean="0"/>
              <a:t>To address this </a:t>
            </a:r>
            <a:r>
              <a:rPr lang="en-US" sz="2000" dirty="0"/>
              <a:t>unsynchronized slot boundary issue, the slot boundaries of multiple links </a:t>
            </a:r>
            <a:r>
              <a:rPr lang="en-US" sz="2000" dirty="0" smtClean="0"/>
              <a:t>are synchronized </a:t>
            </a:r>
            <a:r>
              <a:rPr lang="en-US" sz="2000" dirty="0"/>
              <a:t>as the following. </a:t>
            </a:r>
          </a:p>
          <a:p>
            <a:pPr lvl="1"/>
            <a:r>
              <a:rPr lang="en-US" sz="1800" dirty="0"/>
              <a:t>The </a:t>
            </a:r>
            <a:r>
              <a:rPr lang="en-US" sz="1800" dirty="0" err="1"/>
              <a:t>backoff</a:t>
            </a:r>
            <a:r>
              <a:rPr lang="en-US" sz="1800" dirty="0"/>
              <a:t> procedure for each STA on </a:t>
            </a:r>
            <a:r>
              <a:rPr lang="en-US" sz="1800" dirty="0" smtClean="0"/>
              <a:t>multiple </a:t>
            </a:r>
            <a:r>
              <a:rPr lang="en-US" sz="1800" dirty="0"/>
              <a:t>links is resumed with the same slot boundary.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</a:t>
            </a:r>
            <a:r>
              <a:rPr lang="en-US" sz="3000" dirty="0" smtClean="0">
                <a:solidFill>
                  <a:schemeClr val="tx1"/>
                </a:solidFill>
              </a:rPr>
              <a:t>UL </a:t>
            </a:r>
            <a:r>
              <a:rPr lang="en-US" sz="3000" dirty="0">
                <a:solidFill>
                  <a:schemeClr val="tx1"/>
                </a:solidFill>
              </a:rPr>
              <a:t>Synchronous MLO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3962400" y="4421745"/>
            <a:ext cx="735251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BlockAck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7651" y="4419600"/>
            <a:ext cx="873812" cy="424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MAC Padding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71463" y="4419601"/>
            <a:ext cx="873812" cy="4226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PHY Padding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85800" y="5943669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218" y="5759003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673387" y="4842458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195" y="4659937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1164887" y="4848824"/>
            <a:ext cx="574809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39697" y="4846679"/>
            <a:ext cx="873812" cy="424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MAC Padding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0136" y="448247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660136" y="486347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616197" y="560934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16197" y="599034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660094" y="5664261"/>
            <a:ext cx="78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84902" y="5947055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8125084" y="5947055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8277484" y="5947055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655239" y="4572000"/>
            <a:ext cx="78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982198" y="484164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122380" y="484164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274780" y="484164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2613509" y="4846680"/>
            <a:ext cx="873812" cy="4226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PHY Padding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68200" y="5943669"/>
            <a:ext cx="1219561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87762" y="5941524"/>
            <a:ext cx="873812" cy="424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MAC Padding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61574" y="5941525"/>
            <a:ext cx="873812" cy="4226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PHY Padding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766303" y="5528265"/>
            <a:ext cx="67754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BlockAck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43846" y="5526120"/>
            <a:ext cx="873812" cy="424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MAC Padding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317658" y="5526121"/>
            <a:ext cx="873812" cy="4226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PHY Padding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7191471" y="4406789"/>
            <a:ext cx="7270" cy="1987387"/>
          </a:xfrm>
          <a:prstGeom prst="line">
            <a:avLst/>
          </a:prstGeom>
          <a:ln>
            <a:solidFill>
              <a:srgbClr val="FD1913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554173" y="4102490"/>
            <a:ext cx="1289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Slot boundary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7198741" y="5001029"/>
            <a:ext cx="786611" cy="0"/>
          </a:xfrm>
          <a:prstGeom prst="straightConnector1">
            <a:avLst/>
          </a:prstGeom>
          <a:ln>
            <a:solidFill>
              <a:srgbClr val="FD1913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305993" y="49530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AIFS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193755" y="6091646"/>
            <a:ext cx="786611" cy="0"/>
          </a:xfrm>
          <a:prstGeom prst="straightConnector1">
            <a:avLst/>
          </a:prstGeom>
          <a:ln>
            <a:solidFill>
              <a:srgbClr val="FD1913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301007" y="6043617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AIFS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91553" y="4829214"/>
            <a:ext cx="74941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392784" y="5939215"/>
            <a:ext cx="75121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62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Setup </a:t>
            </a:r>
          </a:p>
          <a:p>
            <a:pPr lvl="1"/>
            <a:r>
              <a:rPr lang="en-US" dirty="0"/>
              <a:t>Topology</a:t>
            </a:r>
          </a:p>
          <a:p>
            <a:pPr lvl="2"/>
            <a:r>
              <a:rPr lang="en-US" dirty="0"/>
              <a:t>5</a:t>
            </a:r>
            <a:r>
              <a:rPr lang="en-US" dirty="0" smtClean="0"/>
              <a:t> OBSS legacy APs and STAs on Link 1. </a:t>
            </a:r>
          </a:p>
          <a:p>
            <a:pPr lvl="2"/>
            <a:r>
              <a:rPr lang="en-US" dirty="0"/>
              <a:t>5 OBSS legacy APs and STAs on </a:t>
            </a:r>
            <a:r>
              <a:rPr lang="en-US" dirty="0" smtClean="0"/>
              <a:t>Link 2.</a:t>
            </a:r>
          </a:p>
          <a:p>
            <a:pPr lvl="2"/>
            <a:r>
              <a:rPr lang="en-US" dirty="0" smtClean="0"/>
              <a:t>1 EHT AP and 1 EHT STA</a:t>
            </a:r>
            <a:endParaRPr lang="en-US" dirty="0"/>
          </a:p>
          <a:p>
            <a:pPr lvl="3"/>
            <a:r>
              <a:rPr lang="en-US" dirty="0"/>
              <a:t>EHT AP: STR AP </a:t>
            </a:r>
            <a:r>
              <a:rPr lang="en-US" dirty="0" smtClean="0"/>
              <a:t>MLD.</a:t>
            </a:r>
            <a:endParaRPr lang="en-US" dirty="0"/>
          </a:p>
          <a:p>
            <a:pPr lvl="3"/>
            <a:r>
              <a:rPr lang="en-US" dirty="0"/>
              <a:t>EHT </a:t>
            </a:r>
            <a:r>
              <a:rPr lang="en-US" dirty="0" smtClean="0"/>
              <a:t>STA: non-STR non-AP </a:t>
            </a:r>
            <a:r>
              <a:rPr lang="en-US" dirty="0"/>
              <a:t>MLD. 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Parameters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Background traffic</a:t>
            </a:r>
          </a:p>
          <a:p>
            <a:pPr lvl="3"/>
            <a:r>
              <a:rPr lang="en-US" dirty="0" smtClean="0"/>
              <a:t>Symmetrical </a:t>
            </a:r>
            <a:r>
              <a:rPr lang="en-US" dirty="0"/>
              <a:t>UDP traffic on both </a:t>
            </a:r>
            <a:r>
              <a:rPr lang="en-US" dirty="0" smtClean="0"/>
              <a:t>links.</a:t>
            </a:r>
            <a:endParaRPr lang="en-US" dirty="0"/>
          </a:p>
          <a:p>
            <a:pPr lvl="3"/>
            <a:r>
              <a:rPr lang="en-US" dirty="0"/>
              <a:t>Different % of loading </a:t>
            </a:r>
            <a:r>
              <a:rPr lang="en-US" dirty="0" smtClean="0"/>
              <a:t>is tested</a:t>
            </a:r>
            <a:r>
              <a:rPr lang="en-US" dirty="0"/>
              <a:t>.</a:t>
            </a:r>
          </a:p>
          <a:p>
            <a:pPr lvl="3"/>
            <a:r>
              <a:rPr lang="en-US" dirty="0"/>
              <a:t>Randomized TXOP limit between 1ms and 5.4ms </a:t>
            </a:r>
            <a:r>
              <a:rPr lang="en-US" dirty="0" smtClean="0"/>
              <a:t>for </a:t>
            </a:r>
            <a:r>
              <a:rPr lang="en-US" dirty="0"/>
              <a:t>each AP &lt;-&gt; STA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Each UDP packet is 1460B. Each UDP packet burst is 14.6KB (10 UDP packets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</a:t>
            </a:r>
            <a:r>
              <a:rPr lang="en-US" sz="3000" dirty="0" smtClean="0">
                <a:solidFill>
                  <a:schemeClr val="tx1"/>
                </a:solidFill>
              </a:rPr>
              <a:t>UL </a:t>
            </a:r>
            <a:r>
              <a:rPr lang="en-US" sz="3000" dirty="0">
                <a:solidFill>
                  <a:schemeClr val="tx1"/>
                </a:solidFill>
              </a:rPr>
              <a:t>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085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Setup </a:t>
            </a:r>
          </a:p>
          <a:p>
            <a:pPr lvl="1"/>
            <a:r>
              <a:rPr lang="en-US" dirty="0" smtClean="0"/>
              <a:t>EHT AP Mode</a:t>
            </a:r>
          </a:p>
          <a:p>
            <a:pPr lvl="2"/>
            <a:r>
              <a:rPr lang="en-US" dirty="0" smtClean="0"/>
              <a:t>MPC: Multiple Primary Channel</a:t>
            </a:r>
            <a:r>
              <a:rPr lang="en-US" dirty="0"/>
              <a:t> </a:t>
            </a:r>
            <a:r>
              <a:rPr lang="en-US" dirty="0" smtClean="0"/>
              <a:t>(It supports the STR). </a:t>
            </a:r>
          </a:p>
          <a:p>
            <a:pPr lvl="1"/>
            <a:r>
              <a:rPr lang="en-US" dirty="0" smtClean="0"/>
              <a:t>EHT STA Mode</a:t>
            </a:r>
          </a:p>
          <a:p>
            <a:pPr lvl="2"/>
            <a:r>
              <a:rPr lang="en-US" dirty="0" smtClean="0"/>
              <a:t>SLK</a:t>
            </a:r>
            <a:r>
              <a:rPr lang="en-US" dirty="0"/>
              <a:t>: Single Link.</a:t>
            </a:r>
          </a:p>
          <a:p>
            <a:pPr lvl="2"/>
            <a:r>
              <a:rPr lang="en-US" dirty="0"/>
              <a:t>SPC: Single Primary Channel.</a:t>
            </a:r>
          </a:p>
          <a:p>
            <a:pPr lvl="2"/>
            <a:r>
              <a:rPr lang="en-US" dirty="0"/>
              <a:t>C+MPC: </a:t>
            </a:r>
            <a:r>
              <a:rPr lang="en-US" dirty="0" smtClean="0"/>
              <a:t>Constraint Multiple Primary </a:t>
            </a:r>
            <a:r>
              <a:rPr lang="en-US" smtClean="0"/>
              <a:t>Channel.. </a:t>
            </a:r>
            <a:r>
              <a:rPr lang="en-US" dirty="0" smtClean="0"/>
              <a:t>When </a:t>
            </a:r>
            <a:r>
              <a:rPr lang="en-US" dirty="0"/>
              <a:t>there is </a:t>
            </a:r>
            <a:r>
              <a:rPr lang="en-US" dirty="0" err="1"/>
              <a:t>tx</a:t>
            </a:r>
            <a:r>
              <a:rPr lang="en-US" dirty="0"/>
              <a:t> on one link, the EDCA of the other link will be deaf.</a:t>
            </a:r>
          </a:p>
          <a:p>
            <a:pPr lvl="2"/>
            <a:r>
              <a:rPr lang="en-US" dirty="0"/>
              <a:t>C+MPC+: Same as C+MPC, but when one link </a:t>
            </a:r>
            <a:r>
              <a:rPr lang="en-US" dirty="0" err="1"/>
              <a:t>backoff</a:t>
            </a:r>
            <a:r>
              <a:rPr lang="en-US" dirty="0"/>
              <a:t> counter reaches 0, it allows the other link to do PIFS check and transmits if it’s clean.</a:t>
            </a:r>
          </a:p>
          <a:p>
            <a:pPr lvl="2"/>
            <a:r>
              <a:rPr lang="en-US" dirty="0"/>
              <a:t>C+MPC-Align-RTS: Same as C+MPC, when </a:t>
            </a:r>
            <a:r>
              <a:rPr lang="en-US" dirty="0" err="1"/>
              <a:t>backoff</a:t>
            </a:r>
            <a:r>
              <a:rPr lang="en-US" dirty="0"/>
              <a:t> has started on one link, the other link will choose a </a:t>
            </a:r>
            <a:r>
              <a:rPr lang="en-US" dirty="0" err="1"/>
              <a:t>backoff</a:t>
            </a:r>
            <a:r>
              <a:rPr lang="en-US" dirty="0"/>
              <a:t> time so both </a:t>
            </a:r>
            <a:r>
              <a:rPr lang="en-US" dirty="0" err="1"/>
              <a:t>backoff</a:t>
            </a:r>
            <a:r>
              <a:rPr lang="en-US" dirty="0"/>
              <a:t> end at the same time. RTS will be sent on both link at the same time.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</a:t>
            </a:r>
            <a:r>
              <a:rPr lang="en-US" sz="3000" dirty="0" smtClean="0">
                <a:solidFill>
                  <a:schemeClr val="tx1"/>
                </a:solidFill>
              </a:rPr>
              <a:t>UL </a:t>
            </a:r>
            <a:r>
              <a:rPr lang="en-US" sz="3000" dirty="0">
                <a:solidFill>
                  <a:schemeClr val="tx1"/>
                </a:solidFill>
              </a:rPr>
              <a:t>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9837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</a:t>
            </a:r>
            <a:r>
              <a:rPr lang="en-US" sz="3000" dirty="0" smtClean="0">
                <a:solidFill>
                  <a:schemeClr val="tx1"/>
                </a:solidFill>
              </a:rPr>
              <a:t>UL </a:t>
            </a:r>
            <a:r>
              <a:rPr lang="en-US" sz="3000" dirty="0">
                <a:solidFill>
                  <a:schemeClr val="tx1"/>
                </a:solidFill>
              </a:rPr>
              <a:t>Synchronous MLO</a:t>
            </a:r>
            <a:endParaRPr lang="en-US" sz="3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600201"/>
            <a:ext cx="7015223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1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</a:t>
            </a:r>
            <a:r>
              <a:rPr lang="en-US" sz="3000" dirty="0" smtClean="0">
                <a:solidFill>
                  <a:schemeClr val="tx1"/>
                </a:solidFill>
              </a:rPr>
              <a:t>UL </a:t>
            </a:r>
            <a:r>
              <a:rPr lang="en-US" sz="3000" dirty="0">
                <a:solidFill>
                  <a:schemeClr val="tx1"/>
                </a:solidFill>
              </a:rPr>
              <a:t>Synchronous MLO</a:t>
            </a:r>
            <a:endParaRPr lang="en-US" sz="3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075" y="2362200"/>
            <a:ext cx="8207725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8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the AP </a:t>
            </a:r>
            <a:r>
              <a:rPr lang="en-US" dirty="0" smtClean="0"/>
              <a:t>MLD simultaneously </a:t>
            </a:r>
            <a:r>
              <a:rPr lang="en-US" dirty="0"/>
              <a:t>transmits frames on multiple links to the constrained MLD, the ending time alignment of the DL transmissions always provides the best performance. </a:t>
            </a:r>
          </a:p>
          <a:p>
            <a:pPr lvl="1"/>
            <a:r>
              <a:rPr lang="en-US" dirty="0" smtClean="0"/>
              <a:t>The MU-RTS </a:t>
            </a:r>
            <a:r>
              <a:rPr lang="en-US" dirty="0"/>
              <a:t>frame </a:t>
            </a:r>
            <a:r>
              <a:rPr lang="en-US" dirty="0" smtClean="0"/>
              <a:t>with has </a:t>
            </a:r>
            <a:r>
              <a:rPr lang="en-US" dirty="0"/>
              <a:t>the Padding </a:t>
            </a:r>
            <a:r>
              <a:rPr lang="en-US" dirty="0" smtClean="0"/>
              <a:t>field </a:t>
            </a:r>
            <a:r>
              <a:rPr lang="en-US" dirty="0" smtClean="0"/>
              <a:t>can support the </a:t>
            </a:r>
            <a:r>
              <a:rPr lang="en-US" dirty="0" smtClean="0"/>
              <a:t>ending </a:t>
            </a:r>
            <a:r>
              <a:rPr lang="en-US" dirty="0"/>
              <a:t>time alignment</a:t>
            </a:r>
            <a:r>
              <a:rPr lang="en-US" dirty="0" smtClean="0"/>
              <a:t> </a:t>
            </a:r>
            <a:r>
              <a:rPr lang="en-US" dirty="0" smtClean="0"/>
              <a:t>for the RTS and CTS procedure. </a:t>
            </a:r>
          </a:p>
          <a:p>
            <a:r>
              <a:rPr lang="en-US" dirty="0"/>
              <a:t>In order to support the simultaneous UL transmissions from the constrained MLD, when more than one STAs in the </a:t>
            </a:r>
            <a:r>
              <a:rPr lang="en-US" dirty="0" smtClean="0"/>
              <a:t>constrained MLD invoke </a:t>
            </a: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procedure at the same time, the </a:t>
            </a:r>
            <a:r>
              <a:rPr lang="en-US" dirty="0" err="1"/>
              <a:t>backoff</a:t>
            </a:r>
            <a:r>
              <a:rPr lang="en-US" dirty="0"/>
              <a:t> counters of STAs are set to the common value.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40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>
                <a:hlinkClick r:id="rId3"/>
              </a:rPr>
              <a:t>https://mentor.ieee.org/802.11/dcn/19/11-19-1305-00-00be-synchronous-multi-link-operation.pptx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the ending time alignment of the RTS and CTS procedure through the MU-RTS frame?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4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</a:t>
            </a:r>
            <a:r>
              <a:rPr lang="en-US" sz="2200" dirty="0" err="1"/>
              <a:t>backoff</a:t>
            </a:r>
            <a:r>
              <a:rPr lang="en-US" sz="2200" dirty="0"/>
              <a:t> counters of STAs </a:t>
            </a:r>
            <a:r>
              <a:rPr lang="en-US" sz="2200" dirty="0" smtClean="0"/>
              <a:t>in the constrained MLD are </a:t>
            </a:r>
            <a:r>
              <a:rPr lang="en-US" sz="2200" dirty="0"/>
              <a:t>set to the common </a:t>
            </a:r>
            <a:r>
              <a:rPr lang="en-US" sz="2200" dirty="0" smtClean="0"/>
              <a:t>value when the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procedures of the STAs are invoked at the same time?</a:t>
            </a:r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8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Synchronization requirement [1]</a:t>
            </a:r>
          </a:p>
          <a:p>
            <a:pPr lvl="1"/>
            <a:r>
              <a:rPr lang="en-US" dirty="0" smtClean="0"/>
              <a:t>A difference </a:t>
            </a:r>
            <a:r>
              <a:rPr lang="en-US" dirty="0"/>
              <a:t>between the ending times of </a:t>
            </a:r>
            <a:r>
              <a:rPr lang="en-US" dirty="0" smtClean="0"/>
              <a:t>PPDU transmissions shall be less </a:t>
            </a:r>
            <a:r>
              <a:rPr lang="en-US" dirty="0"/>
              <a:t>than </a:t>
            </a:r>
            <a:r>
              <a:rPr lang="en-US" dirty="0" smtClean="0"/>
              <a:t>SIFS - (</a:t>
            </a:r>
            <a:r>
              <a:rPr lang="en-US" dirty="0"/>
              <a:t>10</a:t>
            </a:r>
            <a:r>
              <a:rPr lang="en-US" dirty="0" smtClean="0"/>
              <a:t>%×</a:t>
            </a:r>
            <a:r>
              <a:rPr lang="en-US" dirty="0" err="1" smtClean="0"/>
              <a:t>aSlotTime</a:t>
            </a:r>
            <a:r>
              <a:rPr lang="en-US" dirty="0" smtClean="0"/>
              <a:t>).</a:t>
            </a:r>
          </a:p>
          <a:p>
            <a:pPr lvl="2"/>
            <a:r>
              <a:rPr lang="en-US" dirty="0"/>
              <a:t>Because a minimum inter-frame space is not less than SIFS, </a:t>
            </a:r>
            <a:r>
              <a:rPr lang="en-US" dirty="0" err="1"/>
              <a:t>Tx</a:t>
            </a:r>
            <a:r>
              <a:rPr lang="en-US" dirty="0"/>
              <a:t> and Rx are not overlapped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 margin </a:t>
            </a:r>
            <a:r>
              <a:rPr lang="en-US" dirty="0"/>
              <a:t>of 10%×</a:t>
            </a:r>
            <a:r>
              <a:rPr lang="en-US" dirty="0" err="1"/>
              <a:t>aSlotTime</a:t>
            </a:r>
            <a:r>
              <a:rPr lang="en-US" dirty="0"/>
              <a:t> considers the SIFS accuracy </a:t>
            </a:r>
            <a:r>
              <a:rPr lang="en-US" dirty="0" smtClean="0"/>
              <a:t>of </a:t>
            </a:r>
            <a:r>
              <a:rPr lang="en-US" dirty="0"/>
              <a:t>the IEEE 802.11-2016 spec.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Constrained Multi-Link Device (MLD)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5652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553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678668" y="432663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02655" y="432888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376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757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5028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8838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776467" y="433103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13054" y="4328946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62569" y="541550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5762" y="541227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25244" y="5412272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99057" y="5412270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5205312" y="494766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218469" y="433103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71958" y="4323318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483206" y="6069991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92752" y="581349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5879659" y="4722752"/>
            <a:ext cx="64385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23518" y="4718525"/>
            <a:ext cx="873812" cy="445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397330" y="4722751"/>
            <a:ext cx="873812" cy="441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271141" y="4722753"/>
            <a:ext cx="594965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57553" y="5822005"/>
            <a:ext cx="2974229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Block </a:t>
            </a:r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38800" y="390953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SIFS </a:t>
            </a:r>
            <a:r>
              <a:rPr lang="en-US" sz="1400" dirty="0"/>
              <a:t>- (10%×</a:t>
            </a:r>
            <a:r>
              <a:rPr lang="en-US" sz="1400" dirty="0" err="1"/>
              <a:t>aSlotTime</a:t>
            </a:r>
            <a:r>
              <a:rPr lang="en-US" sz="1400" dirty="0" smtClean="0"/>
              <a:t>). 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220067" y="456182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6" idx="1"/>
          </p:cNvCxnSpPr>
          <p:nvPr/>
        </p:nvCxnSpPr>
        <p:spPr>
          <a:xfrm flipH="1">
            <a:off x="5334000" y="4278868"/>
            <a:ext cx="304800" cy="282952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218469" y="472275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735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837207"/>
            <a:ext cx="8458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0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When an AP MLD initiates </a:t>
            </a:r>
            <a:r>
              <a:rPr lang="en-US" dirty="0"/>
              <a:t>a TXOP </a:t>
            </a:r>
            <a:r>
              <a:rPr lang="en-US" dirty="0" smtClean="0"/>
              <a:t>on multiple links with </a:t>
            </a:r>
            <a:r>
              <a:rPr lang="en-US" dirty="0"/>
              <a:t>the RTS and CTS frames in a non-HT (duplicated) PPDU format</a:t>
            </a:r>
            <a:r>
              <a:rPr lang="en-US" dirty="0" smtClean="0"/>
              <a:t>, the </a:t>
            </a:r>
            <a:r>
              <a:rPr lang="en-US" dirty="0"/>
              <a:t>ending </a:t>
            </a:r>
            <a:r>
              <a:rPr lang="en-US" dirty="0" smtClean="0"/>
              <a:t>time alignment of </a:t>
            </a:r>
            <a:r>
              <a:rPr lang="en-US" dirty="0"/>
              <a:t>the transmissions </a:t>
            </a:r>
            <a:r>
              <a:rPr lang="en-US" dirty="0" smtClean="0"/>
              <a:t>may not be possible. </a:t>
            </a:r>
          </a:p>
          <a:p>
            <a:pPr lvl="1"/>
            <a:r>
              <a:rPr lang="en-US" dirty="0" smtClean="0"/>
              <a:t>Because </a:t>
            </a:r>
            <a:r>
              <a:rPr lang="en-US" dirty="0"/>
              <a:t>the non-HT </a:t>
            </a:r>
            <a:r>
              <a:rPr lang="en-US" dirty="0" smtClean="0"/>
              <a:t>(duplicated) PPDU </a:t>
            </a:r>
            <a:r>
              <a:rPr lang="en-US" dirty="0"/>
              <a:t>does not support </a:t>
            </a:r>
            <a:r>
              <a:rPr lang="en-US" dirty="0" smtClean="0"/>
              <a:t>any MAC padding </a:t>
            </a:r>
            <a:r>
              <a:rPr lang="en-US" dirty="0"/>
              <a:t>mechanism.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 smtClean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3810000" y="6075186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606862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218" y="588396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73387" y="496741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195" y="478489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2266663" y="4533891"/>
            <a:ext cx="1652107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60743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98843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73430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611530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946161" y="5448127"/>
            <a:ext cx="78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70573" y="5752934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1410755" y="5752934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1563155" y="5752934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941306" y="4355866"/>
            <a:ext cx="78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65718" y="466067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1405900" y="466067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1558300" y="466067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1671732" y="563245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>
            <a:endCxn id="7" idx="1"/>
          </p:cNvCxnSpPr>
          <p:nvPr/>
        </p:nvCxnSpPr>
        <p:spPr>
          <a:xfrm>
            <a:off x="3316727" y="6287653"/>
            <a:ext cx="49327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76600" y="6029314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1710700" y="466067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3" name="Rectangle 32"/>
          <p:cNvSpPr/>
          <p:nvPr/>
        </p:nvSpPr>
        <p:spPr>
          <a:xfrm>
            <a:off x="1850882" y="466067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2003282" y="466067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2150975" y="466067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36" name="Rectangle 35"/>
          <p:cNvSpPr/>
          <p:nvPr/>
        </p:nvSpPr>
        <p:spPr>
          <a:xfrm>
            <a:off x="5442605" y="5619978"/>
            <a:ext cx="2210730" cy="4374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18001" y="4309940"/>
            <a:ext cx="228600" cy="1747446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340573" y="5334000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Interference </a:t>
            </a:r>
            <a:endParaRPr lang="en-US" sz="1600" dirty="0" smtClean="0"/>
          </a:p>
          <a:p>
            <a:pPr algn="ctr"/>
            <a:r>
              <a:rPr lang="en-US" sz="1600" dirty="0" smtClean="0"/>
              <a:t>leakage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4345748" y="4551187"/>
            <a:ext cx="832978" cy="436106"/>
          </a:xfrm>
          <a:prstGeom prst="rect">
            <a:avLst/>
          </a:prstGeom>
          <a:noFill/>
          <a:ln w="28575">
            <a:noFill/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 flipH="1">
            <a:off x="4359279" y="4995446"/>
            <a:ext cx="11271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 CTS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solution </a:t>
            </a:r>
            <a:r>
              <a:rPr lang="en-US" dirty="0"/>
              <a:t>is to use the MU-RTS and CTS frames, where the MU-RTS frame has the </a:t>
            </a:r>
            <a:r>
              <a:rPr lang="en-US" dirty="0" smtClean="0"/>
              <a:t>Padding </a:t>
            </a:r>
            <a:r>
              <a:rPr lang="en-US" dirty="0"/>
              <a:t>field.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Padding </a:t>
            </a:r>
            <a:r>
              <a:rPr lang="en-US" dirty="0"/>
              <a:t>field in the first MU-RTS frame is used to delay the CTS response of the first MU-RTS frame until the second MU-RTS frame on other link can be sent before the CTS response of the first MU-RTS frame.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5433105" y="5975866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33105" y="4866933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85800" y="59693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73387" y="48680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66663" y="4434571"/>
            <a:ext cx="1652107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MU-RTS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26204" y="4433719"/>
            <a:ext cx="853849" cy="424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Padding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5081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8891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6349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60159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946161" y="5348807"/>
            <a:ext cx="78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70573" y="5653614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1410755" y="5653614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1563155" y="5653614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941306" y="4256546"/>
            <a:ext cx="78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65718" y="456135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1405900" y="456135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1558300" y="456135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1671732" y="553313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MU-RTS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23159" y="5532680"/>
            <a:ext cx="1437091" cy="424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Padding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767265" y="6202091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10955" y="5945592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1710700" y="456135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1850882" y="456135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2003282" y="456135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6" name="Rectangle 35"/>
          <p:cNvSpPr/>
          <p:nvPr/>
        </p:nvSpPr>
        <p:spPr>
          <a:xfrm>
            <a:off x="2150975" y="4561353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</a:t>
            </a:r>
            <a:endParaRPr lang="en-US" sz="200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767265" y="5093158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10955" y="4836659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6933270" y="4436604"/>
            <a:ext cx="221073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933270" y="5520658"/>
            <a:ext cx="221073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218" y="5749293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-195" y="4650227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0758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The length of the Padding field in the first MU-RTS frame is </a:t>
            </a:r>
            <a:r>
              <a:rPr lang="en-US" dirty="0" smtClean="0"/>
              <a:t>based on the expected </a:t>
            </a:r>
            <a:r>
              <a:rPr lang="en-US" dirty="0"/>
              <a:t>channel access latency </a:t>
            </a:r>
            <a:r>
              <a:rPr lang="en-US" dirty="0" smtClean="0"/>
              <a:t>on another link. </a:t>
            </a:r>
            <a:endParaRPr lang="en-US" dirty="0"/>
          </a:p>
          <a:p>
            <a:pPr lvl="1"/>
            <a:r>
              <a:rPr lang="en-US" dirty="0"/>
              <a:t>The expected channel access latency is determined to a value which is greater than or equal to the minimum among </a:t>
            </a:r>
            <a:r>
              <a:rPr lang="en-US" i="1" dirty="0"/>
              <a:t>{AIFS[AC] + </a:t>
            </a:r>
            <a:r>
              <a:rPr lang="en-US" i="1" dirty="0" err="1"/>
              <a:t>backoff</a:t>
            </a:r>
            <a:r>
              <a:rPr lang="en-US" i="1" dirty="0"/>
              <a:t> counter for that AC * </a:t>
            </a:r>
            <a:r>
              <a:rPr lang="en-US" i="1" dirty="0" err="1"/>
              <a:t>aSlotTime</a:t>
            </a:r>
            <a:r>
              <a:rPr lang="en-US" i="1" dirty="0"/>
              <a:t>}</a:t>
            </a:r>
            <a:r>
              <a:rPr lang="en-US" dirty="0"/>
              <a:t> for all ACs or specific one or more ACs.</a:t>
            </a:r>
          </a:p>
          <a:p>
            <a:pPr lvl="1"/>
            <a:r>
              <a:rPr lang="en-US" dirty="0"/>
              <a:t>And, the expected channel access latency shall be less than some threshold that is locally configured. </a:t>
            </a:r>
          </a:p>
          <a:p>
            <a:pPr lvl="1"/>
            <a:r>
              <a:rPr lang="en-US" dirty="0"/>
              <a:t>If the expected channel access latency </a:t>
            </a:r>
            <a:r>
              <a:rPr lang="en-US" dirty="0" smtClean="0"/>
              <a:t>meeting </a:t>
            </a:r>
            <a:r>
              <a:rPr lang="en-US" dirty="0"/>
              <a:t>the above condition does not exist, the Padding field is not present in the MU-RTS frame.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152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Setup </a:t>
            </a:r>
          </a:p>
          <a:p>
            <a:pPr lvl="1"/>
            <a:r>
              <a:rPr lang="en-US" dirty="0" smtClean="0"/>
              <a:t>Topology</a:t>
            </a:r>
            <a:endParaRPr lang="en-US" dirty="0"/>
          </a:p>
          <a:p>
            <a:pPr lvl="2"/>
            <a:r>
              <a:rPr lang="en-US" dirty="0"/>
              <a:t>1 </a:t>
            </a:r>
            <a:r>
              <a:rPr lang="en-US" dirty="0" smtClean="0"/>
              <a:t>EHT AP and 1 EHT STA. </a:t>
            </a:r>
            <a:endParaRPr lang="en-US" dirty="0"/>
          </a:p>
          <a:p>
            <a:pPr lvl="2"/>
            <a:r>
              <a:rPr lang="en-US" dirty="0"/>
              <a:t>The distance between AP and STA is 10m.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dirty="0"/>
              <a:t>Each UDP packet is 1460B. Each UDP packet burst is 14.6KB (10 UDP packets).</a:t>
            </a:r>
          </a:p>
          <a:p>
            <a:pPr lvl="2"/>
            <a:r>
              <a:rPr lang="en-US" dirty="0"/>
              <a:t>PPDU time is 5.484ms for </a:t>
            </a:r>
            <a:r>
              <a:rPr lang="en-US" dirty="0" smtClean="0"/>
              <a:t>MCS9 (390Mbps) </a:t>
            </a:r>
            <a:r>
              <a:rPr lang="en-US" dirty="0"/>
              <a:t>and 3ms for </a:t>
            </a:r>
            <a:r>
              <a:rPr lang="en-US" dirty="0" smtClean="0"/>
              <a:t>MCS2 (</a:t>
            </a:r>
            <a:r>
              <a:rPr lang="en-US" dirty="0"/>
              <a:t>87.8Mbps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291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Setup </a:t>
            </a:r>
          </a:p>
          <a:p>
            <a:pPr lvl="1"/>
            <a:r>
              <a:rPr lang="en-US" dirty="0" smtClean="0"/>
              <a:t>EHT </a:t>
            </a:r>
            <a:r>
              <a:rPr lang="en-US" dirty="0"/>
              <a:t>AP Mode</a:t>
            </a:r>
          </a:p>
          <a:p>
            <a:pPr lvl="2"/>
            <a:r>
              <a:rPr lang="en-US" dirty="0"/>
              <a:t>MPC: Multiple Primary Channel (It supports the STR). </a:t>
            </a:r>
          </a:p>
          <a:p>
            <a:pPr lvl="1"/>
            <a:r>
              <a:rPr lang="en-US" dirty="0" smtClean="0"/>
              <a:t>EHT STA Mode</a:t>
            </a:r>
            <a:endParaRPr lang="en-US" dirty="0"/>
          </a:p>
          <a:p>
            <a:pPr lvl="2"/>
            <a:r>
              <a:rPr lang="en-US" dirty="0" smtClean="0"/>
              <a:t>Single Link.</a:t>
            </a:r>
          </a:p>
          <a:p>
            <a:pPr lvl="2"/>
            <a:r>
              <a:rPr lang="en-US" dirty="0" smtClean="0"/>
              <a:t>AP not aligned: No ending time alignment.  </a:t>
            </a:r>
          </a:p>
          <a:p>
            <a:pPr lvl="2"/>
            <a:r>
              <a:rPr lang="en-US" dirty="0" smtClean="0"/>
              <a:t>AP </a:t>
            </a:r>
            <a:r>
              <a:rPr lang="en-US" dirty="0"/>
              <a:t>aligned: The ending times of </a:t>
            </a:r>
            <a:r>
              <a:rPr lang="en-US" dirty="0" smtClean="0"/>
              <a:t>PPDUs carrying Data frames are </a:t>
            </a:r>
            <a:r>
              <a:rPr lang="en-US" dirty="0"/>
              <a:t>aligned. </a:t>
            </a:r>
            <a:endParaRPr lang="en-US" dirty="0" smtClean="0"/>
          </a:p>
          <a:p>
            <a:pPr lvl="2"/>
            <a:r>
              <a:rPr lang="en-US" dirty="0" smtClean="0"/>
              <a:t>AP/RTS aligned</a:t>
            </a:r>
            <a:r>
              <a:rPr lang="en-US" dirty="0"/>
              <a:t>: </a:t>
            </a:r>
            <a:r>
              <a:rPr lang="en-US" dirty="0" smtClean="0"/>
              <a:t>Besides the </a:t>
            </a:r>
            <a:r>
              <a:rPr lang="en-US" dirty="0"/>
              <a:t>ending times </a:t>
            </a:r>
            <a:r>
              <a:rPr lang="en-US" dirty="0" smtClean="0"/>
              <a:t>of</a:t>
            </a:r>
            <a:r>
              <a:rPr lang="en-US" dirty="0"/>
              <a:t> PPDUs carrying Data </a:t>
            </a:r>
            <a:r>
              <a:rPr lang="en-US" dirty="0" smtClean="0"/>
              <a:t>frames are </a:t>
            </a:r>
            <a:r>
              <a:rPr lang="en-US" dirty="0"/>
              <a:t>aligned, the ending times of </a:t>
            </a:r>
            <a:r>
              <a:rPr lang="en-US" dirty="0" smtClean="0"/>
              <a:t>PPDUs carrying RTS and CTS frames are </a:t>
            </a:r>
            <a:r>
              <a:rPr lang="en-US" dirty="0"/>
              <a:t>aligned.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9601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" y="2362200"/>
            <a:ext cx="8441907" cy="4023712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83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109227</TotalTime>
  <Words>1794</Words>
  <Application>Microsoft Office PowerPoint</Application>
  <PresentationFormat>On-screen Show (4:3)</PresentationFormat>
  <Paragraphs>380</Paragraphs>
  <Slides>20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 Unicode MS</vt:lpstr>
      <vt:lpstr>Arial</vt:lpstr>
      <vt:lpstr>Times New Roman</vt:lpstr>
      <vt:lpstr>802-11-Submission</vt:lpstr>
      <vt:lpstr>Document</vt:lpstr>
      <vt:lpstr>RTS and CTS Procedure in  Synchronous Multi-link Operation</vt:lpstr>
      <vt:lpstr>Recap: Constrained Multi-Link Device (MLD)</vt:lpstr>
      <vt:lpstr>Recap: Constrained Multi-Link Device (MLD)</vt:lpstr>
      <vt:lpstr>RTS and CTS procedure for DL Synchronous MLO</vt:lpstr>
      <vt:lpstr>RTS and CTS procedure for DL Synchronous MLO</vt:lpstr>
      <vt:lpstr>RTS and CTS procedure for DL Synchronous MLO</vt:lpstr>
      <vt:lpstr>RTS and CTS procedure for DL Synchronous MLO</vt:lpstr>
      <vt:lpstr>RTS and CTS procedure for DL Synchronous MLO</vt:lpstr>
      <vt:lpstr>RTS and CTS procedure for DL Synchronous MLO</vt:lpstr>
      <vt:lpstr>RTS and CTS procedure for UL Synchronous MLO</vt:lpstr>
      <vt:lpstr>RTS and CTS procedure for UL Synchronous MLO</vt:lpstr>
      <vt:lpstr>RTS and CTS procedure for UL Synchronous MLO</vt:lpstr>
      <vt:lpstr>RTS and CTS procedure for UL Synchronous MLO</vt:lpstr>
      <vt:lpstr>RTS and CTS procedure for UL Synchronous MLO</vt:lpstr>
      <vt:lpstr>RTS and CTS procedure for UL Synchronous MLO</vt:lpstr>
      <vt:lpstr>RTS and CTS procedure for UL Synchronous MLO</vt:lpstr>
      <vt:lpstr>Conclusion</vt:lpstr>
      <vt:lpstr>References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1586</cp:revision>
  <cp:lastPrinted>1998-02-10T13:28:06Z</cp:lastPrinted>
  <dcterms:created xsi:type="dcterms:W3CDTF">2007-05-21T21:00:37Z</dcterms:created>
  <dcterms:modified xsi:type="dcterms:W3CDTF">2020-04-13T22:57:32Z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