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4"/>
  </p:notesMasterIdLst>
  <p:handoutMasterIdLst>
    <p:handoutMasterId r:id="rId25"/>
  </p:handoutMasterIdLst>
  <p:sldIdLst>
    <p:sldId id="338" r:id="rId5"/>
    <p:sldId id="483" r:id="rId6"/>
    <p:sldId id="491" r:id="rId7"/>
    <p:sldId id="507" r:id="rId8"/>
    <p:sldId id="492" r:id="rId9"/>
    <p:sldId id="493" r:id="rId10"/>
    <p:sldId id="494" r:id="rId11"/>
    <p:sldId id="495" r:id="rId12"/>
    <p:sldId id="496" r:id="rId13"/>
    <p:sldId id="500" r:id="rId14"/>
    <p:sldId id="498" r:id="rId15"/>
    <p:sldId id="505" r:id="rId16"/>
    <p:sldId id="506" r:id="rId17"/>
    <p:sldId id="499" r:id="rId18"/>
    <p:sldId id="484" r:id="rId19"/>
    <p:sldId id="501" r:id="rId20"/>
    <p:sldId id="502" r:id="rId21"/>
    <p:sldId id="503" r:id="rId22"/>
    <p:sldId id="504" r:id="rId2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Yee" initials="JY" lastIdx="3" clrIdx="0">
    <p:extLst>
      <p:ext uri="{19B8F6BF-5375-455C-9EA6-DF929625EA0E}">
        <p15:presenceInfo xmlns:p15="http://schemas.microsoft.com/office/powerpoint/2012/main" userId="S-1-5-21-3285339950-981350797-2163593329-297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69" autoAdjust="0"/>
    <p:restoredTop sz="94095" autoAdjust="0"/>
  </p:normalViewPr>
  <p:slideViewPr>
    <p:cSldViewPr>
      <p:cViewPr varScale="1">
        <p:scale>
          <a:sx n="89" d="100"/>
          <a:sy n="89" d="100"/>
        </p:scale>
        <p:origin x="1445"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13790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Content Placeholder 7"/>
          <p:cNvSpPr>
            <a:spLocks noGrp="1"/>
          </p:cNvSpPr>
          <p:nvPr>
            <p:ph sz="quarter" idx="13"/>
          </p:nvPr>
        </p:nvSpPr>
        <p:spPr>
          <a:xfrm>
            <a:off x="7848600" y="333375"/>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8"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4"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3"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r>
              <a:rPr lang="en-US" dirty="0" smtClean="0"/>
              <a:t>November 2018</a:t>
            </a:r>
            <a:endParaRPr lang="en-GB" dirty="0"/>
          </a:p>
        </p:txBody>
      </p:sp>
      <p:sp>
        <p:nvSpPr>
          <p:cNvPr id="1029" name="Rectangle 5"/>
          <p:cNvSpPr>
            <a:spLocks noGrp="1" noChangeArrowheads="1"/>
          </p:cNvSpPr>
          <p:nvPr>
            <p:ph type="ftr" sz="quarter" idx="3"/>
          </p:nvPr>
        </p:nvSpPr>
        <p:spPr bwMode="auto">
          <a:xfrm>
            <a:off x="7016777" y="6475413"/>
            <a:ext cx="15271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Yongho Seok, </a:t>
            </a:r>
            <a:r>
              <a:rPr lang="en-GB" dirty="0" err="1" smtClean="0"/>
              <a:t>MediaTek</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802.11-20/0576r0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0033-01-00be-coordinated-spatial-reuse-operation.pptx" TargetMode="External"/><Relationship Id="rId2" Type="http://schemas.openxmlformats.org/officeDocument/2006/relationships/hyperlink" Target="https://mentor.ieee.org/802.11/dcn/20/11-20-0073-00-00be-on-coordinated-spatial-reuse-in-11be.ppt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107-01-00be-multi-ap-coordination-for-spatial-reuse.ppt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Coordinated Spatial Reuse (C-SR) Protocol</a:t>
            </a:r>
            <a:endParaRPr lang="en-GB" sz="2800" dirty="0"/>
          </a:p>
        </p:txBody>
      </p:sp>
      <p:sp>
        <p:nvSpPr>
          <p:cNvPr id="3074" name="Rectangle 2"/>
          <p:cNvSpPr>
            <a:spLocks noGrp="1" noChangeArrowheads="1"/>
          </p:cNvSpPr>
          <p:nvPr>
            <p:ph type="body" idx="1"/>
          </p:nvPr>
        </p:nvSpPr>
        <p:spPr>
          <a:xfrm>
            <a:off x="627062" y="2292350"/>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2020-04-27</a:t>
            </a:r>
            <a:endParaRPr lang="en-GB" sz="2000" b="0" dirty="0"/>
          </a:p>
        </p:txBody>
      </p:sp>
      <p:sp>
        <p:nvSpPr>
          <p:cNvPr id="3076"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a:t>
            </a:r>
            <a:r>
              <a:rPr lang="en-US" dirty="0" smtClean="0"/>
              <a:t>2020</a:t>
            </a:r>
            <a:endParaRPr lang="en-GB" dirty="0"/>
          </a:p>
        </p:txBody>
      </p:sp>
      <p:sp>
        <p:nvSpPr>
          <p:cNvPr id="10" name="Rectangle 4"/>
          <p:cNvSpPr>
            <a:spLocks noGrp="1" noChangeArrowheads="1"/>
          </p:cNvSpPr>
          <p:nvPr>
            <p:ph type="ftr" idx="4294967295"/>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Yongho Seok, </a:t>
            </a:r>
            <a:r>
              <a:rPr lang="en-GB" dirty="0" err="1" smtClean="0"/>
              <a:t>MediaTek</a:t>
            </a:r>
            <a:endParaRPr lang="en-GB" dirty="0"/>
          </a:p>
        </p:txBody>
      </p:sp>
      <p:graphicFrame>
        <p:nvGraphicFramePr>
          <p:cNvPr id="12" name="Object 11"/>
          <p:cNvGraphicFramePr>
            <a:graphicFrameLocks noChangeAspect="1"/>
          </p:cNvGraphicFramePr>
          <p:nvPr>
            <p:extLst>
              <p:ext uri="{D42A27DB-BD31-4B8C-83A1-F6EECF244321}">
                <p14:modId xmlns:p14="http://schemas.microsoft.com/office/powerpoint/2010/main" val="3361263589"/>
              </p:ext>
            </p:extLst>
          </p:nvPr>
        </p:nvGraphicFramePr>
        <p:xfrm>
          <a:off x="536575" y="3121025"/>
          <a:ext cx="8034338" cy="3176588"/>
        </p:xfrm>
        <a:graphic>
          <a:graphicData uri="http://schemas.openxmlformats.org/presentationml/2006/ole">
            <mc:AlternateContent xmlns:mc="http://schemas.openxmlformats.org/markup-compatibility/2006">
              <mc:Choice xmlns:v="urn:schemas-microsoft-com:vml" Requires="v">
                <p:oleObj spid="_x0000_s2647" name="Document" r:id="rId5" imgW="8290751" imgH="3284192" progId="Word.Document.8">
                  <p:embed/>
                </p:oleObj>
              </mc:Choice>
              <mc:Fallback>
                <p:oleObj name="Document" r:id="rId5" imgW="8290751" imgH="3284192" progId="Word.Document.8">
                  <p:embed/>
                  <p:pic>
                    <p:nvPicPr>
                      <p:cNvPr id="0" name=""/>
                      <p:cNvPicPr>
                        <a:picLocks noChangeAspect="1" noChangeArrowheads="1"/>
                      </p:cNvPicPr>
                      <p:nvPr/>
                    </p:nvPicPr>
                    <p:blipFill>
                      <a:blip r:embed="rId6"/>
                      <a:srcRect/>
                      <a:stretch>
                        <a:fillRect/>
                      </a:stretch>
                    </p:blipFill>
                    <p:spPr bwMode="auto">
                      <a:xfrm>
                        <a:off x="536575" y="3121025"/>
                        <a:ext cx="8034338" cy="3176588"/>
                      </a:xfrm>
                      <a:prstGeom prst="rect">
                        <a:avLst/>
                      </a:prstGeom>
                      <a:noFill/>
                      <a:extLst/>
                    </p:spPr>
                  </p:pic>
                </p:oleObj>
              </mc:Fallback>
            </mc:AlternateContent>
          </a:graphicData>
        </a:graphic>
      </p:graphicFrame>
    </p:spTree>
    <p:extLst>
      <p:ext uri="{BB962C8B-B14F-4D97-AF65-F5344CB8AC3E}">
        <p14:creationId xmlns:p14="http://schemas.microsoft.com/office/powerpoint/2010/main" val="16357185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p:spPr>
        <p:txBody>
          <a:bodyPr/>
          <a:lstStyle/>
          <a:p>
            <a:pPr algn="just">
              <a:buFont typeface="Arial" panose="020B0604020202020204" pitchFamily="34" charset="0"/>
              <a:buChar char="•"/>
            </a:pPr>
            <a:r>
              <a:rPr lang="en-US" sz="2000" dirty="0"/>
              <a:t>For the C-SR transmission of the TB PPDU, the C-SR Announcement frame includes the C-SR tolerable maximum interference signal strength (in units of </a:t>
            </a:r>
            <a:r>
              <a:rPr lang="en-US" sz="2000" dirty="0" err="1"/>
              <a:t>dBm</a:t>
            </a:r>
            <a:r>
              <a:rPr lang="en-US" sz="2000" dirty="0"/>
              <a:t>).</a:t>
            </a:r>
          </a:p>
          <a:p>
            <a:pPr lvl="1" algn="just">
              <a:buFont typeface="Arial" panose="020B0604020202020204" pitchFamily="34" charset="0"/>
              <a:buChar char="•"/>
            </a:pPr>
            <a:r>
              <a:rPr lang="en-US" sz="1600" dirty="0"/>
              <a:t>The total interference signal strength effecting to the sharing AP shall be less than the C-SR tolerable maximum interference signal strength indicated in the C-SR Announcement frame.</a:t>
            </a:r>
          </a:p>
          <a:p>
            <a:pPr lvl="1" algn="just">
              <a:buFont typeface="Arial" panose="020B0604020202020204" pitchFamily="34" charset="0"/>
              <a:buChar char="•"/>
            </a:pPr>
            <a:r>
              <a:rPr lang="en-US" sz="1600" dirty="0"/>
              <a:t>If the C-SR tolerable maximum interference signal strength is set to 0, the shared AP in the C-SR TXOP can’t solicit TB PPDUs except for the TB PPDU for the control response frame. </a:t>
            </a:r>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8" name="Title 1"/>
          <p:cNvSpPr>
            <a:spLocks noGrp="1"/>
          </p:cNvSpPr>
          <p:nvPr>
            <p:ph type="title"/>
          </p:nvPr>
        </p:nvSpPr>
        <p:spPr>
          <a:xfrm>
            <a:off x="-195" y="685800"/>
            <a:ext cx="9144195" cy="1066800"/>
          </a:xfrm>
        </p:spPr>
        <p:txBody>
          <a:bodyPr/>
          <a:lstStyle/>
          <a:p>
            <a:r>
              <a:rPr lang="en-US" dirty="0"/>
              <a:t>C-SR </a:t>
            </a:r>
            <a:r>
              <a:rPr lang="en-US" dirty="0" smtClean="0"/>
              <a:t>Phase 2: C-SR Transmission</a:t>
            </a:r>
            <a:endParaRPr lang="en-US" dirty="0"/>
          </a:p>
        </p:txBody>
      </p:sp>
      <p:pic>
        <p:nvPicPr>
          <p:cNvPr id="2" name="Picture 1"/>
          <p:cNvPicPr>
            <a:picLocks noChangeAspect="1"/>
          </p:cNvPicPr>
          <p:nvPr/>
        </p:nvPicPr>
        <p:blipFill>
          <a:blip r:embed="rId2"/>
          <a:stretch>
            <a:fillRect/>
          </a:stretch>
        </p:blipFill>
        <p:spPr>
          <a:xfrm>
            <a:off x="1511543" y="4623669"/>
            <a:ext cx="6120914" cy="1700931"/>
          </a:xfrm>
          <a:prstGeom prst="rect">
            <a:avLst/>
          </a:prstGeom>
        </p:spPr>
      </p:pic>
    </p:spTree>
    <p:extLst>
      <p:ext uri="{BB962C8B-B14F-4D97-AF65-F5344CB8AC3E}">
        <p14:creationId xmlns:p14="http://schemas.microsoft.com/office/powerpoint/2010/main" val="13413253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r>
              <a:rPr lang="en-US" sz="2000" dirty="0"/>
              <a:t>Since the sharing AP (e.g., AP1) reports </a:t>
            </a:r>
            <a:r>
              <a:rPr lang="en-US" sz="2000" i="1" dirty="0"/>
              <a:t>RSSI</a:t>
            </a:r>
            <a:r>
              <a:rPr lang="en-US" sz="2000" i="1" baseline="-25000" dirty="0"/>
              <a:t>ap1</a:t>
            </a:r>
            <a:r>
              <a:rPr lang="en-US" sz="2000" dirty="0"/>
              <a:t> in the Per-RU RSSI Report frame to the shared AP (e.g., AP2), the shared AP can calculate the interference level (</a:t>
            </a:r>
            <a:r>
              <a:rPr lang="en-US" sz="2000" i="1" dirty="0"/>
              <a:t>RSSI</a:t>
            </a:r>
            <a:r>
              <a:rPr lang="en-US" sz="2000" i="1" baseline="-25000" dirty="0"/>
              <a:t>ap1 </a:t>
            </a:r>
            <a:r>
              <a:rPr lang="en-US" sz="2000" i="1" dirty="0"/>
              <a:t>– </a:t>
            </a:r>
            <a:r>
              <a:rPr lang="en-US" sz="2000" i="1" dirty="0" err="1"/>
              <a:t>RSSI</a:t>
            </a:r>
            <a:r>
              <a:rPr lang="en-US" sz="2000" i="1" baseline="-25000" dirty="0" err="1"/>
              <a:t>target</a:t>
            </a:r>
            <a:r>
              <a:rPr lang="en-US" sz="2000" dirty="0"/>
              <a:t>) caused by the TB PPDU effecting to the sharing AP. </a:t>
            </a:r>
          </a:p>
          <a:p>
            <a:pPr lvl="1"/>
            <a:r>
              <a:rPr lang="en-US" sz="1600" dirty="0"/>
              <a:t>The UL Target RSSI field in the Trigger frame shall be set to the value meeting the C-SR tolerable maximum interference signal strength constraint. </a:t>
            </a:r>
          </a:p>
          <a:p>
            <a:pPr lvl="1"/>
            <a:r>
              <a:rPr lang="en-US" sz="1600" dirty="0"/>
              <a:t>If the total interference level caused by the TB PPDUs effecting to the sharing AP is greater than or equal to the C-SR tolerable maximum interference signal strength, the shared AP shall not solicit additional TB PPDUs. </a:t>
            </a:r>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8" name="Title 1"/>
          <p:cNvSpPr>
            <a:spLocks noGrp="1"/>
          </p:cNvSpPr>
          <p:nvPr>
            <p:ph type="title"/>
          </p:nvPr>
        </p:nvSpPr>
        <p:spPr>
          <a:xfrm>
            <a:off x="-195" y="685800"/>
            <a:ext cx="9144195" cy="1066800"/>
          </a:xfrm>
        </p:spPr>
        <p:txBody>
          <a:bodyPr/>
          <a:lstStyle/>
          <a:p>
            <a:r>
              <a:rPr lang="en-US" dirty="0"/>
              <a:t>C-SR Phase 2: C-SR Transmission</a:t>
            </a:r>
          </a:p>
        </p:txBody>
      </p:sp>
      <p:pic>
        <p:nvPicPr>
          <p:cNvPr id="19" name="Picture 18"/>
          <p:cNvPicPr>
            <a:picLocks noChangeAspect="1"/>
          </p:cNvPicPr>
          <p:nvPr/>
        </p:nvPicPr>
        <p:blipFill>
          <a:blip r:embed="rId2"/>
          <a:stretch>
            <a:fillRect/>
          </a:stretch>
        </p:blipFill>
        <p:spPr>
          <a:xfrm>
            <a:off x="2959468" y="4331022"/>
            <a:ext cx="3225064" cy="2145978"/>
          </a:xfrm>
          <a:prstGeom prst="rect">
            <a:avLst/>
          </a:prstGeom>
        </p:spPr>
      </p:pic>
    </p:spTree>
    <p:extLst>
      <p:ext uri="{BB962C8B-B14F-4D97-AF65-F5344CB8AC3E}">
        <p14:creationId xmlns:p14="http://schemas.microsoft.com/office/powerpoint/2010/main" val="35264992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8" name="Title 1"/>
          <p:cNvSpPr>
            <a:spLocks noGrp="1"/>
          </p:cNvSpPr>
          <p:nvPr>
            <p:ph type="title"/>
          </p:nvPr>
        </p:nvSpPr>
        <p:spPr>
          <a:xfrm>
            <a:off x="-195" y="685800"/>
            <a:ext cx="9144195" cy="1066800"/>
          </a:xfrm>
        </p:spPr>
        <p:txBody>
          <a:bodyPr/>
          <a:lstStyle/>
          <a:p>
            <a:r>
              <a:rPr lang="en-US" dirty="0"/>
              <a:t>Simulation Setup</a:t>
            </a:r>
          </a:p>
        </p:txBody>
      </p:sp>
      <p:sp>
        <p:nvSpPr>
          <p:cNvPr id="7" name="Content Placeholder 2"/>
          <p:cNvSpPr>
            <a:spLocks noGrp="1"/>
          </p:cNvSpPr>
          <p:nvPr>
            <p:ph idx="1"/>
          </p:nvPr>
        </p:nvSpPr>
        <p:spPr>
          <a:xfrm>
            <a:off x="685800" y="1524000"/>
            <a:ext cx="7772400" cy="4495800"/>
          </a:xfrm>
        </p:spPr>
        <p:txBody>
          <a:bodyPr>
            <a:noAutofit/>
          </a:bodyPr>
          <a:lstStyle/>
          <a:p>
            <a:r>
              <a:rPr lang="en-US" sz="1400" dirty="0" smtClean="0"/>
              <a:t>Topology</a:t>
            </a:r>
          </a:p>
          <a:p>
            <a:pPr lvl="1"/>
            <a:r>
              <a:rPr lang="en-US" sz="1300" dirty="0" smtClean="0"/>
              <a:t>Four APs</a:t>
            </a:r>
          </a:p>
          <a:p>
            <a:pPr lvl="1"/>
            <a:r>
              <a:rPr lang="en-US" sz="1300" dirty="0" smtClean="0"/>
              <a:t>AP-AP distance = 20m</a:t>
            </a:r>
          </a:p>
          <a:p>
            <a:pPr lvl="1"/>
            <a:r>
              <a:rPr lang="en-US" sz="1300" dirty="0" smtClean="0"/>
              <a:t>BSS Radius = 10m</a:t>
            </a:r>
          </a:p>
          <a:p>
            <a:pPr lvl="1"/>
            <a:r>
              <a:rPr lang="en-US" sz="1300" dirty="0" smtClean="0"/>
              <a:t>Randomly drop a STA in BSS</a:t>
            </a:r>
          </a:p>
          <a:p>
            <a:r>
              <a:rPr lang="en-US" sz="1400" dirty="0" smtClean="0"/>
              <a:t>AP/STA Configuration</a:t>
            </a:r>
          </a:p>
          <a:p>
            <a:pPr lvl="1"/>
            <a:r>
              <a:rPr lang="en-US" sz="1300" dirty="0"/>
              <a:t>4T AP, 2R STA, </a:t>
            </a:r>
            <a:r>
              <a:rPr lang="en-US" sz="1300" dirty="0" smtClean="0"/>
              <a:t>2ss</a:t>
            </a:r>
          </a:p>
          <a:p>
            <a:pPr lvl="1"/>
            <a:r>
              <a:rPr lang="en-US" sz="1300" dirty="0" smtClean="0"/>
              <a:t>TX = +21 </a:t>
            </a:r>
            <a:r>
              <a:rPr lang="en-US" sz="1300" dirty="0" err="1"/>
              <a:t>dBm</a:t>
            </a:r>
            <a:r>
              <a:rPr lang="en-US" sz="1300" dirty="0"/>
              <a:t> per </a:t>
            </a:r>
            <a:r>
              <a:rPr lang="en-US" sz="1300" dirty="0" smtClean="0"/>
              <a:t>AP</a:t>
            </a:r>
            <a:endParaRPr lang="en-US" sz="1300" dirty="0"/>
          </a:p>
          <a:p>
            <a:r>
              <a:rPr lang="en-US" sz="1400" dirty="0" smtClean="0"/>
              <a:t>Channel</a:t>
            </a:r>
          </a:p>
          <a:p>
            <a:pPr lvl="1"/>
            <a:r>
              <a:rPr lang="en-US" sz="1300" dirty="0" smtClean="0"/>
              <a:t>80MHz, D-NLOS</a:t>
            </a:r>
          </a:p>
          <a:p>
            <a:pPr lvl="1"/>
            <a:r>
              <a:rPr lang="en-US" sz="1300" dirty="0" err="1"/>
              <a:t>TGn</a:t>
            </a:r>
            <a:r>
              <a:rPr lang="en-US" sz="1300" dirty="0"/>
              <a:t> Path loss model</a:t>
            </a:r>
          </a:p>
          <a:p>
            <a:r>
              <a:rPr lang="en-US" sz="1400" dirty="0" smtClean="0"/>
              <a:t>Metric</a:t>
            </a:r>
          </a:p>
          <a:p>
            <a:pPr lvl="1"/>
            <a:r>
              <a:rPr lang="en-US" sz="1300" dirty="0" smtClean="0"/>
              <a:t>Sum </a:t>
            </a:r>
            <a:r>
              <a:rPr lang="en-US" sz="1300" dirty="0" err="1" smtClean="0"/>
              <a:t>Goodput</a:t>
            </a:r>
            <a:endParaRPr lang="en-US" sz="1300" dirty="0" smtClean="0"/>
          </a:p>
          <a:p>
            <a:r>
              <a:rPr lang="en-US" sz="1400" dirty="0" smtClean="0"/>
              <a:t>Modes</a:t>
            </a:r>
            <a:endParaRPr lang="en-US" sz="1400" dirty="0"/>
          </a:p>
          <a:p>
            <a:pPr lvl="1"/>
            <a:r>
              <a:rPr lang="en-US" sz="1300" b="1" dirty="0"/>
              <a:t>Coordinated OFDMA (C-OFDMA)</a:t>
            </a:r>
            <a:r>
              <a:rPr lang="en-US" sz="1300" dirty="0"/>
              <a:t> -  Each AP TXs in a different 20M RU</a:t>
            </a:r>
          </a:p>
          <a:p>
            <a:pPr lvl="1"/>
            <a:r>
              <a:rPr lang="en-US" sz="1300" b="1" dirty="0"/>
              <a:t>Spatial Reuse (SR)</a:t>
            </a:r>
            <a:r>
              <a:rPr lang="en-US" sz="1300" dirty="0"/>
              <a:t> – All APs transmit simultaneously at full power</a:t>
            </a:r>
          </a:p>
          <a:p>
            <a:pPr lvl="1"/>
            <a:r>
              <a:rPr lang="en-US" sz="1300" b="1" dirty="0"/>
              <a:t>Coordinated Spatial Reuse with TPC (</a:t>
            </a:r>
            <a:r>
              <a:rPr lang="en-US" sz="1300" b="1" dirty="0" smtClean="0"/>
              <a:t>CSR+TPC)</a:t>
            </a:r>
            <a:r>
              <a:rPr lang="en-US" sz="1300" dirty="0" smtClean="0"/>
              <a:t>  </a:t>
            </a:r>
            <a:r>
              <a:rPr lang="en-US" sz="1300" dirty="0"/>
              <a:t>- Exhaustive search to select Transmit Power Control (TPC) for each AP that maximizes sum </a:t>
            </a:r>
            <a:r>
              <a:rPr lang="en-US" sz="1300" dirty="0" err="1"/>
              <a:t>goodput</a:t>
            </a:r>
            <a:r>
              <a:rPr lang="en-US" sz="1300" dirty="0"/>
              <a:t>. MCS and TPC selection is based on CSI for all AP-STA combinations</a:t>
            </a:r>
          </a:p>
          <a:p>
            <a:pPr lvl="1"/>
            <a:r>
              <a:rPr lang="en-US" sz="1300" b="1" dirty="0"/>
              <a:t>Coordinated Spatial Reuse with TPC (</a:t>
            </a:r>
            <a:r>
              <a:rPr lang="en-US" sz="1300" b="1" dirty="0" smtClean="0"/>
              <a:t>CSR+PL TPC</a:t>
            </a:r>
            <a:r>
              <a:rPr lang="en-US" sz="1300" b="1" dirty="0"/>
              <a:t>)</a:t>
            </a:r>
            <a:r>
              <a:rPr lang="en-US" sz="1300" dirty="0" smtClean="0"/>
              <a:t> </a:t>
            </a:r>
            <a:r>
              <a:rPr lang="en-US" sz="1300" dirty="0"/>
              <a:t>– Same as CSR+TPC but TPC and MCS selection is based on path loss</a:t>
            </a:r>
          </a:p>
          <a:p>
            <a:endParaRPr lang="en-US" sz="1300" dirty="0" smtClean="0"/>
          </a:p>
          <a:p>
            <a:pPr lvl="1"/>
            <a:endParaRPr lang="en-US" sz="1300" dirty="0" smtClean="0"/>
          </a:p>
        </p:txBody>
      </p:sp>
      <p:pic>
        <p:nvPicPr>
          <p:cNvPr id="2" name="Picture 1"/>
          <p:cNvPicPr>
            <a:picLocks noChangeAspect="1"/>
          </p:cNvPicPr>
          <p:nvPr/>
        </p:nvPicPr>
        <p:blipFill>
          <a:blip r:embed="rId2"/>
          <a:stretch>
            <a:fillRect/>
          </a:stretch>
        </p:blipFill>
        <p:spPr>
          <a:xfrm>
            <a:off x="5257800" y="1693043"/>
            <a:ext cx="3456679" cy="3205015"/>
          </a:xfrm>
          <a:prstGeom prst="rect">
            <a:avLst/>
          </a:prstGeom>
        </p:spPr>
      </p:pic>
    </p:spTree>
    <p:extLst>
      <p:ext uri="{BB962C8B-B14F-4D97-AF65-F5344CB8AC3E}">
        <p14:creationId xmlns:p14="http://schemas.microsoft.com/office/powerpoint/2010/main" val="23209997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p:spPr>
        <p:txBody>
          <a:bodyPr/>
          <a:lstStyle/>
          <a:p>
            <a:r>
              <a:rPr lang="en-US" sz="2000" b="0" dirty="0"/>
              <a:t>Higher </a:t>
            </a:r>
            <a:r>
              <a:rPr lang="en-US" sz="2000" b="0" dirty="0" err="1"/>
              <a:t>Goodput</a:t>
            </a:r>
            <a:r>
              <a:rPr lang="en-US" sz="2000" b="0" dirty="0"/>
              <a:t> for CSR+TPC versus </a:t>
            </a:r>
            <a:r>
              <a:rPr lang="en-US" sz="2000" b="0" dirty="0" smtClean="0"/>
              <a:t>SR.</a:t>
            </a:r>
            <a:endParaRPr lang="en-US" sz="2000" b="0" dirty="0"/>
          </a:p>
          <a:p>
            <a:r>
              <a:rPr lang="en-US" sz="2000" b="0" dirty="0" smtClean="0"/>
              <a:t>CSR </a:t>
            </a:r>
            <a:r>
              <a:rPr lang="en-US" sz="2000" b="0" dirty="0"/>
              <a:t>performance when </a:t>
            </a:r>
            <a:r>
              <a:rPr lang="en-US" sz="2000" b="0" dirty="0" err="1"/>
              <a:t>Pathloss</a:t>
            </a:r>
            <a:r>
              <a:rPr lang="en-US" sz="2000" b="0" dirty="0"/>
              <a:t> is used to select MCS and TPC is nearly the same as the performance when full CSI is </a:t>
            </a:r>
            <a:r>
              <a:rPr lang="en-US" sz="2000" b="0" dirty="0" smtClean="0"/>
              <a:t>used.</a:t>
            </a:r>
            <a:endParaRPr lang="en-US" sz="2000" b="0" dirty="0"/>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8" name="Title 1"/>
          <p:cNvSpPr>
            <a:spLocks noGrp="1"/>
          </p:cNvSpPr>
          <p:nvPr>
            <p:ph type="title"/>
          </p:nvPr>
        </p:nvSpPr>
        <p:spPr>
          <a:xfrm>
            <a:off x="-195" y="685800"/>
            <a:ext cx="9144195" cy="1066800"/>
          </a:xfrm>
        </p:spPr>
        <p:txBody>
          <a:bodyPr/>
          <a:lstStyle/>
          <a:p>
            <a:r>
              <a:rPr lang="en-US" dirty="0"/>
              <a:t>Simulation Results</a:t>
            </a:r>
          </a:p>
        </p:txBody>
      </p:sp>
      <p:pic>
        <p:nvPicPr>
          <p:cNvPr id="7" name="Picture 6"/>
          <p:cNvPicPr>
            <a:picLocks noChangeAspect="1"/>
          </p:cNvPicPr>
          <p:nvPr/>
        </p:nvPicPr>
        <p:blipFill>
          <a:blip r:embed="rId2"/>
          <a:stretch>
            <a:fillRect/>
          </a:stretch>
        </p:blipFill>
        <p:spPr>
          <a:xfrm>
            <a:off x="2362200" y="3123609"/>
            <a:ext cx="4265888" cy="3200991"/>
          </a:xfrm>
          <a:prstGeom prst="rect">
            <a:avLst/>
          </a:prstGeom>
        </p:spPr>
      </p:pic>
    </p:spTree>
    <p:extLst>
      <p:ext uri="{BB962C8B-B14F-4D97-AF65-F5344CB8AC3E}">
        <p14:creationId xmlns:p14="http://schemas.microsoft.com/office/powerpoint/2010/main" val="8655365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p:spPr>
        <p:txBody>
          <a:bodyPr/>
          <a:lstStyle/>
          <a:p>
            <a:r>
              <a:rPr lang="en-US" sz="2000" dirty="0"/>
              <a:t>The proposed C-SR protocol needs the support from only AP. Also, no PHY change is needed. </a:t>
            </a:r>
          </a:p>
          <a:p>
            <a:pPr lvl="1"/>
            <a:r>
              <a:rPr lang="en-US" sz="1600" dirty="0"/>
              <a:t>The STA does not needs any protocol update. </a:t>
            </a:r>
          </a:p>
          <a:p>
            <a:r>
              <a:rPr lang="en-US" sz="2000" dirty="0"/>
              <a:t>The protocol overhead is minimized because the existing 11ax UL MU procedure is reused. </a:t>
            </a:r>
          </a:p>
          <a:p>
            <a:pPr lvl="1"/>
            <a:r>
              <a:rPr lang="en-US" sz="1600" dirty="0"/>
              <a:t>In single TXOP, only the Per-RU RSSI Report frame (even it is not required for every TXOPs) and the C-SR Announcement frame are additional overhead.</a:t>
            </a:r>
          </a:p>
          <a:p>
            <a:r>
              <a:rPr lang="en-US" sz="2000" dirty="0"/>
              <a:t>Comparing with other multi-AP features, </a:t>
            </a:r>
            <a:r>
              <a:rPr lang="en-US" sz="2000" dirty="0" smtClean="0"/>
              <a:t>only </a:t>
            </a:r>
            <a:r>
              <a:rPr lang="en-US" sz="2000" dirty="0"/>
              <a:t>C-SR can achieve both the low complexity and high </a:t>
            </a:r>
            <a:r>
              <a:rPr lang="en-US" sz="2000" dirty="0" smtClean="0"/>
              <a:t>performance (throughput and latency) gain. </a:t>
            </a:r>
          </a:p>
          <a:p>
            <a:r>
              <a:rPr lang="en-US" sz="2000" dirty="0" smtClean="0"/>
              <a:t>So, we propose </a:t>
            </a:r>
            <a:r>
              <a:rPr lang="en-US" sz="2000" dirty="0"/>
              <a:t>C-SR as the multi-AP R1 feature. </a:t>
            </a:r>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Conclusion</a:t>
            </a:r>
            <a:endParaRPr lang="en-US" dirty="0"/>
          </a:p>
        </p:txBody>
      </p:sp>
    </p:spTree>
    <p:extLst>
      <p:ext uri="{BB962C8B-B14F-4D97-AF65-F5344CB8AC3E}">
        <p14:creationId xmlns:p14="http://schemas.microsoft.com/office/powerpoint/2010/main" val="30505333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pPr marL="0" indent="0">
              <a:buNone/>
            </a:pPr>
            <a:r>
              <a:rPr lang="en-US" dirty="0" smtClean="0"/>
              <a:t>[1] </a:t>
            </a:r>
            <a:r>
              <a:rPr lang="en-US" dirty="0" smtClean="0">
                <a:hlinkClick r:id="rId2"/>
              </a:rPr>
              <a:t>https</a:t>
            </a:r>
            <a:r>
              <a:rPr lang="en-US" dirty="0">
                <a:hlinkClick r:id="rId2"/>
              </a:rPr>
              <a:t>://</a:t>
            </a:r>
            <a:r>
              <a:rPr lang="en-US" dirty="0" smtClean="0">
                <a:hlinkClick r:id="rId2"/>
              </a:rPr>
              <a:t>mentor.ieee.org/802.11/dcn/20/11-20-0073-00-00be-on-coordinated-spatial-reuse-in-11be.pptx</a:t>
            </a:r>
            <a:endParaRPr lang="en-US" dirty="0" smtClean="0"/>
          </a:p>
          <a:p>
            <a:pPr marL="0" indent="0">
              <a:buNone/>
            </a:pPr>
            <a:r>
              <a:rPr lang="en-US" dirty="0" smtClean="0"/>
              <a:t>[2] </a:t>
            </a:r>
            <a:r>
              <a:rPr lang="en-US" dirty="0" smtClean="0">
                <a:hlinkClick r:id="rId3"/>
              </a:rPr>
              <a:t>https</a:t>
            </a:r>
            <a:r>
              <a:rPr lang="en-US" dirty="0">
                <a:hlinkClick r:id="rId3"/>
              </a:rPr>
              <a:t>://</a:t>
            </a:r>
            <a:r>
              <a:rPr lang="en-US" dirty="0" smtClean="0">
                <a:hlinkClick r:id="rId3"/>
              </a:rPr>
              <a:t>mentor.ieee.org/802.11/dcn/20/11-20-0033-01-00be-coordinated-spatial-reuse-operation.pptx</a:t>
            </a:r>
            <a:endParaRPr lang="en-US" dirty="0" smtClean="0"/>
          </a:p>
          <a:p>
            <a:pPr marL="0" indent="0">
              <a:buNone/>
            </a:pPr>
            <a:r>
              <a:rPr lang="en-US" dirty="0"/>
              <a:t>[3] </a:t>
            </a:r>
            <a:r>
              <a:rPr lang="en-US" dirty="0">
                <a:hlinkClick r:id="rId4"/>
              </a:rPr>
              <a:t>https://</a:t>
            </a:r>
            <a:r>
              <a:rPr lang="en-US" dirty="0" smtClean="0">
                <a:hlinkClick r:id="rId4"/>
              </a:rPr>
              <a:t>mentor.ieee.org/802.11/dcn/20/11-20-0107-01-00be-multi-ap-coordination-for-spatial-reuse.pptx</a:t>
            </a:r>
            <a:endParaRPr lang="en-US" dirty="0" smtClean="0"/>
          </a:p>
          <a:p>
            <a:pPr marL="0" indent="0">
              <a:buNone/>
            </a:pPr>
            <a:endParaRPr lang="en-US" dirty="0" smtClean="0"/>
          </a:p>
          <a:p>
            <a:pPr marL="0" indent="0">
              <a:buNone/>
            </a:pPr>
            <a:endParaRPr lang="en-US" dirty="0" smtClean="0"/>
          </a:p>
          <a:p>
            <a:pPr marL="0" indent="0">
              <a:buNone/>
            </a:pPr>
            <a:endParaRPr lang="en-US" dirty="0" smtClean="0"/>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8" name="Title 1"/>
          <p:cNvSpPr>
            <a:spLocks noGrp="1"/>
          </p:cNvSpPr>
          <p:nvPr>
            <p:ph type="title"/>
          </p:nvPr>
        </p:nvSpPr>
        <p:spPr>
          <a:xfrm>
            <a:off x="-195" y="685800"/>
            <a:ext cx="9144195" cy="1066800"/>
          </a:xfrm>
        </p:spPr>
        <p:txBody>
          <a:bodyPr/>
          <a:lstStyle/>
          <a:p>
            <a:r>
              <a:rPr lang="en-US" dirty="0" err="1" smtClean="0"/>
              <a:t>Referecnes</a:t>
            </a:r>
            <a:endParaRPr lang="en-US" dirty="0"/>
          </a:p>
        </p:txBody>
      </p:sp>
    </p:spTree>
    <p:extLst>
      <p:ext uri="{BB962C8B-B14F-4D97-AF65-F5344CB8AC3E}">
        <p14:creationId xmlns:p14="http://schemas.microsoft.com/office/powerpoint/2010/main" val="9756723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8" name="Title 1"/>
          <p:cNvSpPr>
            <a:spLocks noGrp="1"/>
          </p:cNvSpPr>
          <p:nvPr>
            <p:ph type="title"/>
          </p:nvPr>
        </p:nvSpPr>
        <p:spPr>
          <a:xfrm>
            <a:off x="-195" y="685800"/>
            <a:ext cx="9144195" cy="1066800"/>
          </a:xfrm>
        </p:spPr>
        <p:txBody>
          <a:bodyPr/>
          <a:lstStyle/>
          <a:p>
            <a:r>
              <a:rPr lang="en-US" dirty="0" smtClean="0"/>
              <a:t>Backup</a:t>
            </a:r>
            <a:endParaRPr lang="en-US" dirty="0"/>
          </a:p>
        </p:txBody>
      </p:sp>
    </p:spTree>
    <p:extLst>
      <p:ext uri="{BB962C8B-B14F-4D97-AF65-F5344CB8AC3E}">
        <p14:creationId xmlns:p14="http://schemas.microsoft.com/office/powerpoint/2010/main" val="29288928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sz="2000" dirty="0"/>
              <a:t>A sharing AP among the AP candidate set for the C-SR solicits TB PPDUs (e.g., BSR, BFR) from its associated STAs.</a:t>
            </a:r>
          </a:p>
          <a:p>
            <a:pPr lvl="1"/>
            <a:r>
              <a:rPr lang="en-US" sz="1800" dirty="0"/>
              <a:t>The sharing AP specifies in the User Info fields in the Trigger frame one or more shared AP(s) among the AP candidate set to request the RSSI measurement on each RU allocated in the soliciting Trigger frame. </a:t>
            </a:r>
          </a:p>
          <a:p>
            <a:pPr lvl="1"/>
            <a:r>
              <a:rPr lang="en-US" sz="1800" u="sng" dirty="0"/>
              <a:t>The interference measurement dialog token is also included in the User Info field in the Trigger frame to identify the interference measurement and report transaction.</a:t>
            </a:r>
            <a:r>
              <a:rPr lang="en-US" sz="1800" dirty="0"/>
              <a:t> </a:t>
            </a:r>
          </a:p>
          <a:p>
            <a:r>
              <a:rPr lang="en-US" sz="2000" dirty="0"/>
              <a:t>The requested shared AP(s) measures the RSSI on each RU and reports to the sharing AP the Per-RU RSSI Report frame having the measurement results </a:t>
            </a:r>
            <a:r>
              <a:rPr lang="en-US" sz="2000" u="sng" dirty="0"/>
              <a:t>and the associated interference measurement dialog token.</a:t>
            </a:r>
          </a:p>
          <a:p>
            <a:pPr lvl="1"/>
            <a:r>
              <a:rPr lang="en-US" sz="1600" dirty="0"/>
              <a:t>The measurement and report can be in the same or different </a:t>
            </a:r>
            <a:r>
              <a:rPr lang="en-US" sz="1600" dirty="0" smtClean="0"/>
              <a:t>TXOPs.</a:t>
            </a:r>
          </a:p>
          <a:p>
            <a:pPr lvl="1"/>
            <a:r>
              <a:rPr lang="en-US" sz="1600" u="sng" dirty="0" smtClean="0"/>
              <a:t>The sharing AP may send the Trigger frame to solicit one or more the Per-RU RSSI Report frames from multiple shared APs.</a:t>
            </a:r>
            <a:r>
              <a:rPr lang="en-US" sz="1600" dirty="0" smtClean="0"/>
              <a:t> </a:t>
            </a:r>
            <a:endParaRPr lang="en-US" sz="1600" dirty="0"/>
          </a:p>
          <a:p>
            <a:pPr lvl="1"/>
            <a:endParaRPr lang="en-US" sz="1600" dirty="0"/>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8" name="Title 1"/>
          <p:cNvSpPr>
            <a:spLocks noGrp="1"/>
          </p:cNvSpPr>
          <p:nvPr>
            <p:ph type="title"/>
          </p:nvPr>
        </p:nvSpPr>
        <p:spPr>
          <a:xfrm>
            <a:off x="-195" y="685800"/>
            <a:ext cx="9144195" cy="1066800"/>
          </a:xfrm>
        </p:spPr>
        <p:txBody>
          <a:bodyPr/>
          <a:lstStyle/>
          <a:p>
            <a:r>
              <a:rPr lang="en-US" dirty="0"/>
              <a:t>C-SR Phase 1: Interference measurement &amp; report</a:t>
            </a:r>
          </a:p>
        </p:txBody>
      </p:sp>
    </p:spTree>
    <p:extLst>
      <p:ext uri="{BB962C8B-B14F-4D97-AF65-F5344CB8AC3E}">
        <p14:creationId xmlns:p14="http://schemas.microsoft.com/office/powerpoint/2010/main" val="26871943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p:spPr>
        <p:txBody>
          <a:bodyPr/>
          <a:lstStyle/>
          <a:p>
            <a:r>
              <a:rPr lang="en-US" sz="2000" dirty="0"/>
              <a:t>The Per-RU RSSI Report frame format</a:t>
            </a:r>
          </a:p>
          <a:p>
            <a:endParaRPr lang="en-US" sz="2000" dirty="0"/>
          </a:p>
          <a:p>
            <a:endParaRPr lang="en-US" sz="2000" dirty="0"/>
          </a:p>
          <a:p>
            <a:endParaRPr lang="en-US" sz="2000" dirty="0"/>
          </a:p>
          <a:p>
            <a:pPr lvl="1"/>
            <a:r>
              <a:rPr lang="en-US" sz="1600" dirty="0"/>
              <a:t>The RA field is set to the MAC address of the sharing AP that requests the RSSI measurement on each RU allocated in the soliciting Trigger frame. </a:t>
            </a:r>
          </a:p>
          <a:p>
            <a:pPr lvl="1"/>
            <a:r>
              <a:rPr lang="en-US" sz="1600" dirty="0"/>
              <a:t>The TA field is set to the MAC address of the shared AP that is sending the Per-RU RSSI Report frame. </a:t>
            </a:r>
          </a:p>
          <a:p>
            <a:pPr lvl="1"/>
            <a:r>
              <a:rPr lang="en-US" sz="1600" dirty="0"/>
              <a:t>The Interference Measurement Dialog Token field is set to the same value as in the Interference Measurement Dialog Token field in the soliciting Trigger frame. </a:t>
            </a:r>
          </a:p>
          <a:p>
            <a:pPr lvl="1"/>
            <a:r>
              <a:rPr lang="en-US" sz="1600" dirty="0"/>
              <a:t>The AID Associated With Reported RU field is set to the AID associated with the reported RU, that is obtained from the AID12 subfield associated with the reported RU in the soliciting Trigger frame.</a:t>
            </a:r>
          </a:p>
          <a:p>
            <a:pPr lvl="1"/>
            <a:r>
              <a:rPr lang="en-US" sz="1600" dirty="0"/>
              <a:t>The Measured RSSI On Reported RU field is set to the measured RSSI on the reported RU. </a:t>
            </a:r>
          </a:p>
          <a:p>
            <a:pPr lvl="1"/>
            <a:endParaRPr lang="en-US" sz="1600" dirty="0"/>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
        <p:nvSpPr>
          <p:cNvPr id="8" name="Title 1"/>
          <p:cNvSpPr>
            <a:spLocks noGrp="1"/>
          </p:cNvSpPr>
          <p:nvPr>
            <p:ph type="title"/>
          </p:nvPr>
        </p:nvSpPr>
        <p:spPr>
          <a:xfrm>
            <a:off x="-195" y="685800"/>
            <a:ext cx="9144195" cy="1066800"/>
          </a:xfrm>
        </p:spPr>
        <p:txBody>
          <a:bodyPr/>
          <a:lstStyle/>
          <a:p>
            <a:r>
              <a:rPr lang="en-US" dirty="0"/>
              <a:t>C-SR Phase 1: Interference measurement &amp; report</a:t>
            </a:r>
          </a:p>
        </p:txBody>
      </p:sp>
      <p:graphicFrame>
        <p:nvGraphicFramePr>
          <p:cNvPr id="2" name="Table 1"/>
          <p:cNvGraphicFramePr>
            <a:graphicFrameLocks noGrp="1"/>
          </p:cNvGraphicFramePr>
          <p:nvPr>
            <p:extLst>
              <p:ext uri="{D42A27DB-BD31-4B8C-83A1-F6EECF244321}">
                <p14:modId xmlns:p14="http://schemas.microsoft.com/office/powerpoint/2010/main" val="3615927061"/>
              </p:ext>
            </p:extLst>
          </p:nvPr>
        </p:nvGraphicFramePr>
        <p:xfrm>
          <a:off x="114201" y="2316480"/>
          <a:ext cx="8915401" cy="1188720"/>
        </p:xfrm>
        <a:graphic>
          <a:graphicData uri="http://schemas.openxmlformats.org/drawingml/2006/table">
            <a:tbl>
              <a:tblPr firstRow="1" bandRow="1">
                <a:tableStyleId>{5C22544A-7EE6-4342-B048-85BDC9FD1C3A}</a:tableStyleId>
              </a:tblPr>
              <a:tblGrid>
                <a:gridCol w="1219201"/>
                <a:gridCol w="1676400"/>
                <a:gridCol w="1981200"/>
                <a:gridCol w="1295400"/>
                <a:gridCol w="1447800"/>
                <a:gridCol w="1295400"/>
              </a:tblGrid>
              <a:tr h="228600">
                <a:tc>
                  <a:txBody>
                    <a:bodyPr/>
                    <a:lstStyle/>
                    <a:p>
                      <a:pPr algn="ctr"/>
                      <a:r>
                        <a:rPr lang="en-US" sz="1200" u="none" dirty="0" smtClean="0"/>
                        <a:t>Category </a:t>
                      </a:r>
                    </a:p>
                    <a:p>
                      <a:pPr algn="ctr"/>
                      <a:r>
                        <a:rPr lang="en-US" sz="1200" u="none" dirty="0" smtClean="0"/>
                        <a:t>(Public Action)</a:t>
                      </a:r>
                      <a:endParaRPr lang="en-US" sz="1200" u="none" dirty="0"/>
                    </a:p>
                  </a:txBody>
                  <a:tcPr/>
                </a:tc>
                <a:tc>
                  <a:txBody>
                    <a:bodyPr/>
                    <a:lstStyle/>
                    <a:p>
                      <a:pPr algn="ctr"/>
                      <a:r>
                        <a:rPr lang="en-US" sz="1200" u="none" dirty="0" smtClean="0"/>
                        <a:t>Action </a:t>
                      </a:r>
                    </a:p>
                    <a:p>
                      <a:pPr algn="ctr"/>
                      <a:r>
                        <a:rPr lang="en-US" sz="1200" u="none" dirty="0" smtClean="0"/>
                        <a:t>(Per-RU RSSI</a:t>
                      </a:r>
                      <a:r>
                        <a:rPr lang="en-US" sz="1200" u="none" baseline="0" dirty="0" smtClean="0"/>
                        <a:t> </a:t>
                      </a:r>
                      <a:r>
                        <a:rPr lang="en-US" sz="1200" u="none" dirty="0" smtClean="0"/>
                        <a:t>Report)</a:t>
                      </a:r>
                      <a:endParaRPr lang="en-US" sz="1200" u="none" dirty="0"/>
                    </a:p>
                  </a:txBody>
                  <a:tcPr/>
                </a:tc>
                <a:tc>
                  <a:txBody>
                    <a:bodyPr/>
                    <a:lstStyle/>
                    <a:p>
                      <a:pPr algn="ctr"/>
                      <a:r>
                        <a:rPr lang="en-US" sz="1200" u="none" dirty="0" smtClean="0"/>
                        <a:t>Interference Measurement </a:t>
                      </a:r>
                      <a:br>
                        <a:rPr lang="en-US" sz="1200" u="none" dirty="0" smtClean="0"/>
                      </a:br>
                      <a:r>
                        <a:rPr lang="en-US" sz="1200" u="none" dirty="0" smtClean="0"/>
                        <a:t>Dialog Token </a:t>
                      </a:r>
                      <a:endParaRPr lang="en-US" sz="1200" u="none"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smtClean="0"/>
                        <a:t>Number</a:t>
                      </a:r>
                      <a:r>
                        <a:rPr lang="en-US" sz="1200" u="none" baseline="0" dirty="0" smtClean="0"/>
                        <a:t> Of Reported RUs</a:t>
                      </a:r>
                      <a:endParaRPr lang="en-US" sz="1200" u="none" dirty="0" smtClean="0"/>
                    </a:p>
                  </a:txBody>
                  <a:tcPr/>
                </a:tc>
                <a:tc>
                  <a:txBody>
                    <a:bodyPr/>
                    <a:lstStyle/>
                    <a:p>
                      <a:pPr algn="ctr"/>
                      <a:r>
                        <a:rPr lang="en-US" sz="1200" u="none" dirty="0" smtClean="0"/>
                        <a:t>AID Associated With Reported</a:t>
                      </a:r>
                      <a:r>
                        <a:rPr lang="en-US" sz="1200" u="none" baseline="0" dirty="0" smtClean="0"/>
                        <a:t> RU</a:t>
                      </a:r>
                      <a:endParaRPr lang="en-US" sz="1200" u="none" dirty="0"/>
                    </a:p>
                  </a:txBody>
                  <a:tcPr/>
                </a:tc>
                <a:tc>
                  <a:txBody>
                    <a:bodyPr/>
                    <a:lstStyle/>
                    <a:p>
                      <a:pPr algn="ctr"/>
                      <a:r>
                        <a:rPr lang="en-US" sz="1200" u="none" dirty="0" smtClean="0"/>
                        <a:t>Measured RSSI On Reported RU</a:t>
                      </a:r>
                      <a:endParaRPr lang="en-US" sz="1200" u="none" dirty="0"/>
                    </a:p>
                  </a:txBody>
                  <a:tcPr/>
                </a:tc>
              </a:tr>
              <a:tr h="152400">
                <a:tc>
                  <a:txBody>
                    <a:bodyPr/>
                    <a:lstStyle/>
                    <a:p>
                      <a:pPr algn="ctr"/>
                      <a:r>
                        <a:rPr lang="en-US" sz="1200" u="none" dirty="0" smtClean="0"/>
                        <a:t>1 octet</a:t>
                      </a:r>
                      <a:endParaRPr lang="en-US" sz="1200" u="none"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smtClean="0"/>
                        <a:t>1 octet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smtClean="0"/>
                        <a:t>1 octet</a:t>
                      </a:r>
                    </a:p>
                  </a:txBody>
                  <a:tcPr/>
                </a:tc>
                <a:tc>
                  <a:txBody>
                    <a:bodyPr/>
                    <a:lstStyle/>
                    <a:p>
                      <a:pPr algn="ctr"/>
                      <a:r>
                        <a:rPr lang="en-US" sz="1200" u="none" dirty="0" smtClean="0"/>
                        <a:t>1 octet</a:t>
                      </a:r>
                      <a:endParaRPr lang="en-US" sz="1200" u="none" dirty="0"/>
                    </a:p>
                  </a:txBody>
                  <a:tcPr/>
                </a:tc>
                <a:tc>
                  <a:txBody>
                    <a:bodyPr/>
                    <a:lstStyle/>
                    <a:p>
                      <a:pPr algn="ctr"/>
                      <a:r>
                        <a:rPr lang="en-US" sz="1200" u="none" dirty="0" smtClean="0"/>
                        <a:t>2 octet</a:t>
                      </a:r>
                      <a:endParaRPr lang="en-US" sz="1200" u="none" dirty="0"/>
                    </a:p>
                  </a:txBody>
                  <a:tcPr/>
                </a:tc>
                <a:tc>
                  <a:txBody>
                    <a:bodyPr/>
                    <a:lstStyle/>
                    <a:p>
                      <a:pPr algn="ctr"/>
                      <a:r>
                        <a:rPr lang="en-US" sz="1200" u="none" dirty="0" smtClean="0"/>
                        <a:t>1 octet</a:t>
                      </a:r>
                      <a:endParaRPr lang="en-US" sz="1200" u="none" dirty="0"/>
                    </a:p>
                  </a:txBody>
                  <a:tcPr/>
                </a:tc>
              </a:tr>
              <a:tr h="370840">
                <a:tc>
                  <a:txBody>
                    <a:bodyPr/>
                    <a:lstStyle/>
                    <a:p>
                      <a:pPr algn="ctr"/>
                      <a:endParaRPr lang="en-US" sz="1200" u="none" dirty="0"/>
                    </a:p>
                  </a:txBody>
                  <a:tcP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u="none" dirty="0" smtClean="0"/>
                    </a:p>
                  </a:txBody>
                  <a:tcP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u="none" dirty="0" smtClean="0"/>
                    </a:p>
                  </a:txBody>
                  <a:tcPr>
                    <a:noFill/>
                  </a:tcPr>
                </a:tc>
                <a:tc>
                  <a:txBody>
                    <a:bodyPr/>
                    <a:lstStyle/>
                    <a:p>
                      <a:pPr algn="ctr"/>
                      <a:endParaRPr lang="en-US" sz="1200" u="none" dirty="0"/>
                    </a:p>
                  </a:txBody>
                  <a:tcPr>
                    <a:noFill/>
                  </a:tcPr>
                </a:tc>
                <a:tc gridSpan="2">
                  <a:txBody>
                    <a:bodyPr/>
                    <a:lstStyle/>
                    <a:p>
                      <a:pPr algn="ctr"/>
                      <a:r>
                        <a:rPr lang="en-US" sz="1200" u="none" dirty="0" smtClean="0"/>
                        <a:t>Repeated</a:t>
                      </a:r>
                      <a:r>
                        <a:rPr lang="en-US" sz="1200" u="none" baseline="0" dirty="0" smtClean="0"/>
                        <a:t> as indicated in </a:t>
                      </a:r>
                      <a:br>
                        <a:rPr lang="en-US" sz="1200" u="none" baseline="0" dirty="0" smtClean="0"/>
                      </a:br>
                      <a:r>
                        <a:rPr lang="en-US" sz="1200" u="none" baseline="0" dirty="0" smtClean="0"/>
                        <a:t>the Number Of Reported RSSIs field</a:t>
                      </a:r>
                      <a:endParaRPr lang="en-US" sz="1200" u="none" dirty="0"/>
                    </a:p>
                  </a:txBody>
                  <a:tcPr/>
                </a:tc>
                <a:tc hMerge="1">
                  <a:txBody>
                    <a:bodyPr/>
                    <a:lstStyle/>
                    <a:p>
                      <a:pPr algn="ctr"/>
                      <a:endParaRPr lang="en-US" sz="1200" u="none" dirty="0"/>
                    </a:p>
                  </a:txBody>
                  <a:tcPr/>
                </a:tc>
              </a:tr>
            </a:tbl>
          </a:graphicData>
        </a:graphic>
      </p:graphicFrame>
    </p:spTree>
    <p:extLst>
      <p:ext uri="{BB962C8B-B14F-4D97-AF65-F5344CB8AC3E}">
        <p14:creationId xmlns:p14="http://schemas.microsoft.com/office/powerpoint/2010/main" val="23732054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r>
              <a:rPr lang="en-US" sz="2000" dirty="0"/>
              <a:t>At completion of interference and measurement reporting each AP can compile the following SIR table using the appropriate information. </a:t>
            </a:r>
          </a:p>
          <a:p>
            <a:pPr lvl="1"/>
            <a:r>
              <a:rPr lang="en-US" sz="1600" dirty="0"/>
              <a:t>This information can allow either DL or UL C-SR operation</a:t>
            </a:r>
          </a:p>
          <a:p>
            <a:pPr lvl="1"/>
            <a:r>
              <a:rPr lang="en-US" sz="1600" dirty="0" smtClean="0"/>
              <a:t>The SIR values can be controlled by adjusting </a:t>
            </a:r>
            <a:r>
              <a:rPr lang="en-US" sz="1600" i="1" dirty="0" smtClean="0"/>
              <a:t>TXPWR</a:t>
            </a:r>
            <a:r>
              <a:rPr lang="en-US" sz="1600" i="1" baseline="-25000" dirty="0" smtClean="0"/>
              <a:t>AP1</a:t>
            </a:r>
            <a:r>
              <a:rPr lang="en-US" sz="1600" dirty="0" smtClean="0"/>
              <a:t> and </a:t>
            </a:r>
            <a:r>
              <a:rPr lang="en-US" sz="1600" i="1" dirty="0" smtClean="0"/>
              <a:t>TXPWR</a:t>
            </a:r>
            <a:r>
              <a:rPr lang="en-US" sz="1600" i="1" baseline="-25000" dirty="0" smtClean="0"/>
              <a:t>AP2</a:t>
            </a:r>
            <a:r>
              <a:rPr lang="en-US" sz="1600" dirty="0" smtClean="0"/>
              <a:t>.</a:t>
            </a:r>
          </a:p>
          <a:p>
            <a:endParaRPr lang="en-US" dirty="0"/>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19</a:t>
            </a:fld>
            <a:endParaRPr lang="en-US" dirty="0"/>
          </a:p>
        </p:txBody>
      </p:sp>
      <p:sp>
        <p:nvSpPr>
          <p:cNvPr id="8" name="Title 1"/>
          <p:cNvSpPr>
            <a:spLocks noGrp="1"/>
          </p:cNvSpPr>
          <p:nvPr>
            <p:ph type="title"/>
          </p:nvPr>
        </p:nvSpPr>
        <p:spPr>
          <a:xfrm>
            <a:off x="-195" y="685800"/>
            <a:ext cx="9144195" cy="1066800"/>
          </a:xfrm>
        </p:spPr>
        <p:txBody>
          <a:bodyPr/>
          <a:lstStyle/>
          <a:p>
            <a:r>
              <a:rPr lang="en-US" dirty="0"/>
              <a:t>C-SR Phase 1: Interference measurement &amp; report</a:t>
            </a:r>
          </a:p>
        </p:txBody>
      </p:sp>
      <p:graphicFrame>
        <p:nvGraphicFramePr>
          <p:cNvPr id="7" name="Table 6"/>
          <p:cNvGraphicFramePr>
            <a:graphicFrameLocks noGrp="1"/>
          </p:cNvGraphicFramePr>
          <p:nvPr>
            <p:extLst>
              <p:ext uri="{D42A27DB-BD31-4B8C-83A1-F6EECF244321}">
                <p14:modId xmlns:p14="http://schemas.microsoft.com/office/powerpoint/2010/main" val="1007021097"/>
              </p:ext>
            </p:extLst>
          </p:nvPr>
        </p:nvGraphicFramePr>
        <p:xfrm>
          <a:off x="0" y="3276600"/>
          <a:ext cx="6096000" cy="3078482"/>
        </p:xfrm>
        <a:graphic>
          <a:graphicData uri="http://schemas.openxmlformats.org/drawingml/2006/table">
            <a:tbl>
              <a:tblPr firstRow="1" bandRow="1">
                <a:tableStyleId>{5C22544A-7EE6-4342-B048-85BDC9FD1C3A}</a:tableStyleId>
              </a:tblPr>
              <a:tblGrid>
                <a:gridCol w="838200"/>
                <a:gridCol w="2628900"/>
                <a:gridCol w="2628900"/>
              </a:tblGrid>
              <a:tr h="489735">
                <a:tc gridSpan="3">
                  <a:txBody>
                    <a:bodyPr/>
                    <a:lstStyle/>
                    <a:p>
                      <a:pPr algn="ctr"/>
                      <a:r>
                        <a:rPr lang="en-US" sz="1400" dirty="0" smtClean="0">
                          <a:solidFill>
                            <a:schemeClr val="tx1"/>
                          </a:solidFill>
                        </a:rPr>
                        <a:t>SIR Table</a:t>
                      </a:r>
                      <a:endParaRPr lang="en-US" sz="1400" dirty="0">
                        <a:solidFill>
                          <a:schemeClr val="tx1"/>
                        </a:solidFill>
                      </a:endParaRPr>
                    </a:p>
                  </a:txBody>
                  <a:tcPr/>
                </a:tc>
                <a:tc hMerge="1">
                  <a:txBody>
                    <a:bodyPr/>
                    <a:lstStyle/>
                    <a:p>
                      <a:endParaRPr lang="en-US" dirty="0"/>
                    </a:p>
                  </a:txBody>
                  <a:tcPr/>
                </a:tc>
                <a:tc hMerge="1">
                  <a:txBody>
                    <a:bodyPr/>
                    <a:lstStyle/>
                    <a:p>
                      <a:endParaRPr lang="en-US" dirty="0"/>
                    </a:p>
                  </a:txBody>
                  <a:tcPr/>
                </a:tc>
              </a:tr>
              <a:tr h="489735">
                <a:tc>
                  <a:txBody>
                    <a:bodyPr/>
                    <a:lstStyle/>
                    <a:p>
                      <a:endParaRPr lang="en-US" sz="1400" dirty="0"/>
                    </a:p>
                  </a:txBody>
                  <a:tcPr/>
                </a:tc>
                <a:tc>
                  <a:txBody>
                    <a:bodyPr/>
                    <a:lstStyle/>
                    <a:p>
                      <a:pPr algn="ctr"/>
                      <a:r>
                        <a:rPr lang="en-US" sz="1400" dirty="0" smtClean="0"/>
                        <a:t>AP1</a:t>
                      </a:r>
                      <a:endParaRPr lang="en-US" sz="1400" dirty="0"/>
                    </a:p>
                  </a:txBody>
                  <a:tcPr/>
                </a:tc>
                <a:tc>
                  <a:txBody>
                    <a:bodyPr/>
                    <a:lstStyle/>
                    <a:p>
                      <a:pPr algn="ctr"/>
                      <a:r>
                        <a:rPr lang="en-US" sz="1400" dirty="0" smtClean="0"/>
                        <a:t>AP2</a:t>
                      </a:r>
                      <a:endParaRPr lang="en-US" sz="1400" dirty="0"/>
                    </a:p>
                  </a:txBody>
                  <a:tcPr/>
                </a:tc>
              </a:tr>
              <a:tr h="544532">
                <a:tc>
                  <a:txBody>
                    <a:bodyPr/>
                    <a:lstStyle/>
                    <a:p>
                      <a:r>
                        <a:rPr lang="en-US" sz="1400" dirty="0" smtClean="0"/>
                        <a:t>STA</a:t>
                      </a:r>
                      <a:r>
                        <a:rPr lang="en-US" sz="1400" baseline="0" dirty="0" smtClean="0"/>
                        <a:t> 11</a:t>
                      </a:r>
                      <a:endParaRPr lang="en-US" sz="1400" dirty="0"/>
                    </a:p>
                  </a:txBody>
                  <a:tcPr/>
                </a:tc>
                <a:tc>
                  <a:txBody>
                    <a:bodyPr/>
                    <a:lstStyle/>
                    <a:p>
                      <a:pPr algn="ctr"/>
                      <a:r>
                        <a:rPr lang="en-US" sz="1400" i="1" kern="1200" dirty="0" smtClean="0">
                          <a:solidFill>
                            <a:schemeClr val="dk1"/>
                          </a:solidFill>
                          <a:effectLst/>
                          <a:latin typeface="+mn-lt"/>
                          <a:ea typeface="+mn-ea"/>
                          <a:cs typeface="+mn-cs"/>
                        </a:rPr>
                        <a:t>(TXPWR</a:t>
                      </a:r>
                      <a:r>
                        <a:rPr lang="en-US" sz="1400" i="1" kern="1200" baseline="-25000" dirty="0" smtClean="0">
                          <a:solidFill>
                            <a:schemeClr val="dk1"/>
                          </a:solidFill>
                          <a:effectLst/>
                          <a:latin typeface="+mn-lt"/>
                          <a:ea typeface="+mn-ea"/>
                          <a:cs typeface="+mn-cs"/>
                        </a:rPr>
                        <a:t>AP1</a:t>
                      </a:r>
                      <a:r>
                        <a:rPr lang="en-US" sz="1400" i="1" kern="1200" dirty="0" smtClean="0">
                          <a:solidFill>
                            <a:schemeClr val="dk1"/>
                          </a:solidFill>
                          <a:effectLst/>
                          <a:latin typeface="+mn-lt"/>
                          <a:ea typeface="+mn-ea"/>
                          <a:cs typeface="+mn-cs"/>
                        </a:rPr>
                        <a:t> - TXPWR</a:t>
                      </a:r>
                      <a:r>
                        <a:rPr lang="en-US" sz="1400" i="1" kern="1200" baseline="-25000" dirty="0" smtClean="0">
                          <a:solidFill>
                            <a:schemeClr val="dk1"/>
                          </a:solidFill>
                          <a:effectLst/>
                          <a:latin typeface="+mn-lt"/>
                          <a:ea typeface="+mn-ea"/>
                          <a:cs typeface="+mn-cs"/>
                        </a:rPr>
                        <a:t>AP2</a:t>
                      </a:r>
                      <a:r>
                        <a:rPr lang="en-US" sz="1400" kern="1200" dirty="0" smtClean="0">
                          <a:solidFill>
                            <a:schemeClr val="dk1"/>
                          </a:solidFill>
                          <a:effectLst/>
                          <a:latin typeface="+mn-lt"/>
                          <a:ea typeface="+mn-ea"/>
                          <a:cs typeface="+mn-cs"/>
                        </a:rPr>
                        <a:t>)+</a:t>
                      </a:r>
                      <a:br>
                        <a:rPr lang="en-US" sz="1400" kern="1200" dirty="0" smtClean="0">
                          <a:solidFill>
                            <a:schemeClr val="dk1"/>
                          </a:solidFill>
                          <a:effectLst/>
                          <a:latin typeface="+mn-lt"/>
                          <a:ea typeface="+mn-ea"/>
                          <a:cs typeface="+mn-cs"/>
                        </a:rPr>
                      </a:br>
                      <a:r>
                        <a:rPr lang="en-US" sz="1400" kern="1200" dirty="0" smtClean="0">
                          <a:solidFill>
                            <a:schemeClr val="dk1"/>
                          </a:solidFill>
                          <a:effectLst/>
                          <a:latin typeface="+mn-lt"/>
                          <a:ea typeface="+mn-ea"/>
                          <a:cs typeface="+mn-cs"/>
                        </a:rPr>
                        <a:t>(</a:t>
                      </a:r>
                      <a:r>
                        <a:rPr lang="en-US" sz="1400" i="1" dirty="0" smtClean="0"/>
                        <a:t>RSSI</a:t>
                      </a:r>
                      <a:r>
                        <a:rPr lang="en-US" sz="1400" i="1" baseline="-25000" dirty="0" smtClean="0"/>
                        <a:t>STA11-&gt;AP1</a:t>
                      </a:r>
                      <a:r>
                        <a:rPr lang="en-US" sz="1400" i="1" dirty="0" smtClean="0"/>
                        <a:t> – RSSI</a:t>
                      </a:r>
                      <a:r>
                        <a:rPr lang="en-US" sz="1400" i="1" baseline="-25000" dirty="0" smtClean="0"/>
                        <a:t>STA11-&gt;AP2</a:t>
                      </a:r>
                      <a:r>
                        <a:rPr lang="en-US" sz="1400" kern="1200" dirty="0" smtClean="0">
                          <a:solidFill>
                            <a:schemeClr val="dk1"/>
                          </a:solidFill>
                          <a:effectLst/>
                          <a:latin typeface="+mn-lt"/>
                          <a:ea typeface="+mn-ea"/>
                          <a:cs typeface="+mn-cs"/>
                        </a:rPr>
                        <a:t>)</a:t>
                      </a:r>
                      <a:endParaRPr lang="en-US" sz="1400" i="1"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i="1" kern="1200" dirty="0" smtClean="0">
                          <a:solidFill>
                            <a:schemeClr val="dk1"/>
                          </a:solidFill>
                          <a:effectLst/>
                          <a:latin typeface="+mn-lt"/>
                          <a:ea typeface="+mn-ea"/>
                          <a:cs typeface="+mn-cs"/>
                        </a:rPr>
                        <a:t>(TXPWR</a:t>
                      </a:r>
                      <a:r>
                        <a:rPr lang="en-US" sz="1400" i="1" kern="1200" baseline="-25000" dirty="0" smtClean="0">
                          <a:solidFill>
                            <a:schemeClr val="dk1"/>
                          </a:solidFill>
                          <a:effectLst/>
                          <a:latin typeface="+mn-lt"/>
                          <a:ea typeface="+mn-ea"/>
                          <a:cs typeface="+mn-cs"/>
                        </a:rPr>
                        <a:t>AP2</a:t>
                      </a:r>
                      <a:r>
                        <a:rPr lang="en-US" sz="1400" i="1" kern="1200" dirty="0" smtClean="0">
                          <a:solidFill>
                            <a:schemeClr val="dk1"/>
                          </a:solidFill>
                          <a:effectLst/>
                          <a:latin typeface="+mn-lt"/>
                          <a:ea typeface="+mn-ea"/>
                          <a:cs typeface="+mn-cs"/>
                        </a:rPr>
                        <a:t> – TXPWR</a:t>
                      </a:r>
                      <a:r>
                        <a:rPr lang="en-US" sz="1400" i="1" kern="1200" baseline="-25000" dirty="0" smtClean="0">
                          <a:solidFill>
                            <a:schemeClr val="dk1"/>
                          </a:solidFill>
                          <a:effectLst/>
                          <a:latin typeface="+mn-lt"/>
                          <a:ea typeface="+mn-ea"/>
                          <a:cs typeface="+mn-cs"/>
                        </a:rPr>
                        <a:t>AP1</a:t>
                      </a:r>
                      <a:r>
                        <a:rPr lang="en-US" sz="1400" kern="1200" dirty="0" smtClean="0">
                          <a:solidFill>
                            <a:schemeClr val="dk1"/>
                          </a:solidFill>
                          <a:effectLst/>
                          <a:latin typeface="+mn-lt"/>
                          <a:ea typeface="+mn-ea"/>
                          <a:cs typeface="+mn-cs"/>
                        </a:rPr>
                        <a:t>)+</a:t>
                      </a:r>
                      <a:br>
                        <a:rPr lang="en-US" sz="1400" kern="1200" dirty="0" smtClean="0">
                          <a:solidFill>
                            <a:schemeClr val="dk1"/>
                          </a:solidFill>
                          <a:effectLst/>
                          <a:latin typeface="+mn-lt"/>
                          <a:ea typeface="+mn-ea"/>
                          <a:cs typeface="+mn-cs"/>
                        </a:rPr>
                      </a:br>
                      <a:r>
                        <a:rPr lang="en-US" sz="1400" kern="1200" dirty="0" smtClean="0">
                          <a:solidFill>
                            <a:schemeClr val="dk1"/>
                          </a:solidFill>
                          <a:effectLst/>
                          <a:latin typeface="+mn-lt"/>
                          <a:ea typeface="+mn-ea"/>
                          <a:cs typeface="+mn-cs"/>
                        </a:rPr>
                        <a:t>(</a:t>
                      </a:r>
                      <a:r>
                        <a:rPr lang="en-US" sz="1400" i="1" dirty="0" smtClean="0"/>
                        <a:t>RSSI</a:t>
                      </a:r>
                      <a:r>
                        <a:rPr lang="en-US" sz="1400" i="1" baseline="-25000" dirty="0" smtClean="0"/>
                        <a:t>STA11-&gt;AP2</a:t>
                      </a:r>
                      <a:r>
                        <a:rPr lang="en-US" sz="1400" i="1" dirty="0" smtClean="0"/>
                        <a:t> – RSSI</a:t>
                      </a:r>
                      <a:r>
                        <a:rPr lang="en-US" sz="1400" i="1" baseline="-25000" dirty="0" smtClean="0"/>
                        <a:t>STA11-&gt;AP1</a:t>
                      </a:r>
                      <a:r>
                        <a:rPr lang="en-US" sz="1400" kern="1200" dirty="0" smtClean="0">
                          <a:solidFill>
                            <a:schemeClr val="dk1"/>
                          </a:solidFill>
                          <a:effectLst/>
                          <a:latin typeface="+mn-lt"/>
                          <a:ea typeface="+mn-ea"/>
                          <a:cs typeface="+mn-cs"/>
                        </a:rPr>
                        <a:t>)</a:t>
                      </a:r>
                      <a:endParaRPr lang="en-US" sz="1400" i="1" dirty="0" smtClean="0"/>
                    </a:p>
                  </a:txBody>
                  <a:tcPr/>
                </a:tc>
              </a:tr>
              <a:tr h="489735">
                <a:tc>
                  <a:txBody>
                    <a:bodyPr/>
                    <a:lstStyle/>
                    <a:p>
                      <a:r>
                        <a:rPr lang="en-US" sz="1400" dirty="0" smtClean="0"/>
                        <a:t>STA</a:t>
                      </a:r>
                      <a:r>
                        <a:rPr lang="en-US" sz="1400" baseline="0" dirty="0" smtClean="0"/>
                        <a:t> 12</a:t>
                      </a:r>
                      <a:endParaRPr lang="en-US" sz="1400" dirty="0"/>
                    </a:p>
                  </a:txBody>
                  <a:tcPr/>
                </a:tc>
                <a:tc>
                  <a:txBody>
                    <a:bodyPr/>
                    <a:lstStyle/>
                    <a:p>
                      <a:pPr algn="ctr"/>
                      <a:r>
                        <a:rPr lang="en-US" sz="1400" i="1" kern="1200" dirty="0" smtClean="0">
                          <a:solidFill>
                            <a:schemeClr val="dk1"/>
                          </a:solidFill>
                          <a:effectLst/>
                          <a:latin typeface="+mn-lt"/>
                          <a:ea typeface="+mn-ea"/>
                          <a:cs typeface="+mn-cs"/>
                        </a:rPr>
                        <a:t>(TXPWR</a:t>
                      </a:r>
                      <a:r>
                        <a:rPr lang="en-US" sz="1400" i="1" kern="1200" baseline="-25000" dirty="0" smtClean="0">
                          <a:solidFill>
                            <a:schemeClr val="dk1"/>
                          </a:solidFill>
                          <a:effectLst/>
                          <a:latin typeface="+mn-lt"/>
                          <a:ea typeface="+mn-ea"/>
                          <a:cs typeface="+mn-cs"/>
                        </a:rPr>
                        <a:t>AP1</a:t>
                      </a:r>
                      <a:r>
                        <a:rPr lang="en-US" sz="1400" i="1" kern="1200" dirty="0" smtClean="0">
                          <a:solidFill>
                            <a:schemeClr val="dk1"/>
                          </a:solidFill>
                          <a:effectLst/>
                          <a:latin typeface="+mn-lt"/>
                          <a:ea typeface="+mn-ea"/>
                          <a:cs typeface="+mn-cs"/>
                        </a:rPr>
                        <a:t> - TXPWR</a:t>
                      </a:r>
                      <a:r>
                        <a:rPr lang="en-US" sz="1400" i="1" kern="1200" baseline="-25000" dirty="0" smtClean="0">
                          <a:solidFill>
                            <a:schemeClr val="dk1"/>
                          </a:solidFill>
                          <a:effectLst/>
                          <a:latin typeface="+mn-lt"/>
                          <a:ea typeface="+mn-ea"/>
                          <a:cs typeface="+mn-cs"/>
                        </a:rPr>
                        <a:t>AP2</a:t>
                      </a:r>
                      <a:r>
                        <a:rPr lang="en-US" sz="1400" kern="1200" dirty="0" smtClean="0">
                          <a:solidFill>
                            <a:schemeClr val="dk1"/>
                          </a:solidFill>
                          <a:effectLst/>
                          <a:latin typeface="+mn-lt"/>
                          <a:ea typeface="+mn-ea"/>
                          <a:cs typeface="+mn-cs"/>
                        </a:rPr>
                        <a:t>)+</a:t>
                      </a:r>
                      <a:br>
                        <a:rPr lang="en-US" sz="1400" kern="1200" dirty="0" smtClean="0">
                          <a:solidFill>
                            <a:schemeClr val="dk1"/>
                          </a:solidFill>
                          <a:effectLst/>
                          <a:latin typeface="+mn-lt"/>
                          <a:ea typeface="+mn-ea"/>
                          <a:cs typeface="+mn-cs"/>
                        </a:rPr>
                      </a:br>
                      <a:r>
                        <a:rPr lang="en-US" sz="1400" kern="1200" dirty="0" smtClean="0">
                          <a:solidFill>
                            <a:schemeClr val="dk1"/>
                          </a:solidFill>
                          <a:effectLst/>
                          <a:latin typeface="+mn-lt"/>
                          <a:ea typeface="+mn-ea"/>
                          <a:cs typeface="+mn-cs"/>
                        </a:rPr>
                        <a:t>(</a:t>
                      </a:r>
                      <a:r>
                        <a:rPr lang="en-US" sz="1400" i="1" dirty="0" smtClean="0"/>
                        <a:t>RSSI</a:t>
                      </a:r>
                      <a:r>
                        <a:rPr lang="en-US" sz="1400" i="1" baseline="-25000" dirty="0" smtClean="0"/>
                        <a:t>STA12-&gt;AP1</a:t>
                      </a:r>
                      <a:r>
                        <a:rPr lang="en-US" sz="1400" i="1" dirty="0" smtClean="0"/>
                        <a:t> – RSSI</a:t>
                      </a:r>
                      <a:r>
                        <a:rPr lang="en-US" sz="1400" i="1" baseline="-25000" dirty="0" smtClean="0"/>
                        <a:t>STA12-&gt;AP2</a:t>
                      </a:r>
                      <a:r>
                        <a:rPr lang="en-US" sz="1400" kern="1200" dirty="0" smtClean="0">
                          <a:solidFill>
                            <a:schemeClr val="dk1"/>
                          </a:solidFill>
                          <a:effectLst/>
                          <a:latin typeface="+mn-lt"/>
                          <a:ea typeface="+mn-ea"/>
                          <a:cs typeface="+mn-cs"/>
                        </a:rPr>
                        <a:t>)</a:t>
                      </a:r>
                      <a:endParaRPr lang="en-US" sz="1400" i="1"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i="1" kern="1200" dirty="0" smtClean="0">
                          <a:solidFill>
                            <a:schemeClr val="dk1"/>
                          </a:solidFill>
                          <a:effectLst/>
                          <a:latin typeface="+mn-lt"/>
                          <a:ea typeface="+mn-ea"/>
                          <a:cs typeface="+mn-cs"/>
                        </a:rPr>
                        <a:t>(TXPWR</a:t>
                      </a:r>
                      <a:r>
                        <a:rPr lang="en-US" sz="1400" i="1" kern="1200" baseline="-25000" dirty="0" smtClean="0">
                          <a:solidFill>
                            <a:schemeClr val="dk1"/>
                          </a:solidFill>
                          <a:effectLst/>
                          <a:latin typeface="+mn-lt"/>
                          <a:ea typeface="+mn-ea"/>
                          <a:cs typeface="+mn-cs"/>
                        </a:rPr>
                        <a:t>AP2</a:t>
                      </a:r>
                      <a:r>
                        <a:rPr lang="en-US" sz="1400" i="1" kern="1200" dirty="0" smtClean="0">
                          <a:solidFill>
                            <a:schemeClr val="dk1"/>
                          </a:solidFill>
                          <a:effectLst/>
                          <a:latin typeface="+mn-lt"/>
                          <a:ea typeface="+mn-ea"/>
                          <a:cs typeface="+mn-cs"/>
                        </a:rPr>
                        <a:t> – TXPWR</a:t>
                      </a:r>
                      <a:r>
                        <a:rPr lang="en-US" sz="1400" i="1" kern="1200" baseline="-25000" dirty="0" smtClean="0">
                          <a:solidFill>
                            <a:schemeClr val="dk1"/>
                          </a:solidFill>
                          <a:effectLst/>
                          <a:latin typeface="+mn-lt"/>
                          <a:ea typeface="+mn-ea"/>
                          <a:cs typeface="+mn-cs"/>
                        </a:rPr>
                        <a:t>AP1</a:t>
                      </a:r>
                      <a:r>
                        <a:rPr lang="en-US" sz="1400" kern="1200" dirty="0" smtClean="0">
                          <a:solidFill>
                            <a:schemeClr val="dk1"/>
                          </a:solidFill>
                          <a:effectLst/>
                          <a:latin typeface="+mn-lt"/>
                          <a:ea typeface="+mn-ea"/>
                          <a:cs typeface="+mn-cs"/>
                        </a:rPr>
                        <a:t>)+</a:t>
                      </a:r>
                      <a:br>
                        <a:rPr lang="en-US" sz="1400" kern="1200" dirty="0" smtClean="0">
                          <a:solidFill>
                            <a:schemeClr val="dk1"/>
                          </a:solidFill>
                          <a:effectLst/>
                          <a:latin typeface="+mn-lt"/>
                          <a:ea typeface="+mn-ea"/>
                          <a:cs typeface="+mn-cs"/>
                        </a:rPr>
                      </a:br>
                      <a:r>
                        <a:rPr lang="en-US" sz="1400" kern="1200" dirty="0" smtClean="0">
                          <a:solidFill>
                            <a:schemeClr val="dk1"/>
                          </a:solidFill>
                          <a:effectLst/>
                          <a:latin typeface="+mn-lt"/>
                          <a:ea typeface="+mn-ea"/>
                          <a:cs typeface="+mn-cs"/>
                        </a:rPr>
                        <a:t>(</a:t>
                      </a:r>
                      <a:r>
                        <a:rPr lang="en-US" sz="1400" i="1" dirty="0" smtClean="0"/>
                        <a:t>RSSI</a:t>
                      </a:r>
                      <a:r>
                        <a:rPr lang="en-US" sz="1400" i="1" baseline="-25000" dirty="0" smtClean="0"/>
                        <a:t>STA12-&gt;AP2</a:t>
                      </a:r>
                      <a:r>
                        <a:rPr lang="en-US" sz="1400" i="1" dirty="0" smtClean="0"/>
                        <a:t> – RSSI</a:t>
                      </a:r>
                      <a:r>
                        <a:rPr lang="en-US" sz="1400" i="1" baseline="-25000" dirty="0" smtClean="0"/>
                        <a:t>STA12-&gt;AP1</a:t>
                      </a:r>
                      <a:r>
                        <a:rPr lang="en-US" sz="1400" kern="1200" dirty="0" smtClean="0">
                          <a:solidFill>
                            <a:schemeClr val="dk1"/>
                          </a:solidFill>
                          <a:effectLst/>
                          <a:latin typeface="+mn-lt"/>
                          <a:ea typeface="+mn-ea"/>
                          <a:cs typeface="+mn-cs"/>
                        </a:rPr>
                        <a:t>)</a:t>
                      </a:r>
                      <a:endParaRPr lang="en-US" sz="1400" i="1" dirty="0" smtClean="0"/>
                    </a:p>
                  </a:txBody>
                  <a:tcPr/>
                </a:tc>
              </a:tr>
              <a:tr h="489735">
                <a:tc>
                  <a:txBody>
                    <a:bodyPr/>
                    <a:lstStyle/>
                    <a:p>
                      <a:r>
                        <a:rPr lang="en-US" sz="1400" dirty="0" smtClean="0"/>
                        <a:t>STA</a:t>
                      </a:r>
                      <a:r>
                        <a:rPr lang="en-US" sz="1400" baseline="0" dirty="0" smtClean="0"/>
                        <a:t> 21</a:t>
                      </a:r>
                      <a:endParaRPr lang="en-US" sz="1400" dirty="0"/>
                    </a:p>
                  </a:txBody>
                  <a:tcPr/>
                </a:tc>
                <a:tc>
                  <a:txBody>
                    <a:bodyPr/>
                    <a:lstStyle/>
                    <a:p>
                      <a:pPr algn="ctr"/>
                      <a:r>
                        <a:rPr lang="en-US" sz="1400" i="1" kern="1200" dirty="0" smtClean="0">
                          <a:solidFill>
                            <a:schemeClr val="dk1"/>
                          </a:solidFill>
                          <a:effectLst/>
                          <a:latin typeface="+mn-lt"/>
                          <a:ea typeface="+mn-ea"/>
                          <a:cs typeface="+mn-cs"/>
                        </a:rPr>
                        <a:t>(TXPWR</a:t>
                      </a:r>
                      <a:r>
                        <a:rPr lang="en-US" sz="1400" i="1" kern="1200" baseline="-25000" dirty="0" smtClean="0">
                          <a:solidFill>
                            <a:schemeClr val="dk1"/>
                          </a:solidFill>
                          <a:effectLst/>
                          <a:latin typeface="+mn-lt"/>
                          <a:ea typeface="+mn-ea"/>
                          <a:cs typeface="+mn-cs"/>
                        </a:rPr>
                        <a:t>AP1</a:t>
                      </a:r>
                      <a:r>
                        <a:rPr lang="en-US" sz="1400" i="1" kern="1200" dirty="0" smtClean="0">
                          <a:solidFill>
                            <a:schemeClr val="dk1"/>
                          </a:solidFill>
                          <a:effectLst/>
                          <a:latin typeface="+mn-lt"/>
                          <a:ea typeface="+mn-ea"/>
                          <a:cs typeface="+mn-cs"/>
                        </a:rPr>
                        <a:t> - TXPWR</a:t>
                      </a:r>
                      <a:r>
                        <a:rPr lang="en-US" sz="1400" i="1" kern="1200" baseline="-25000" dirty="0" smtClean="0">
                          <a:solidFill>
                            <a:schemeClr val="dk1"/>
                          </a:solidFill>
                          <a:effectLst/>
                          <a:latin typeface="+mn-lt"/>
                          <a:ea typeface="+mn-ea"/>
                          <a:cs typeface="+mn-cs"/>
                        </a:rPr>
                        <a:t>AP2</a:t>
                      </a:r>
                      <a:r>
                        <a:rPr lang="en-US" sz="1400" kern="1200" dirty="0" smtClean="0">
                          <a:solidFill>
                            <a:schemeClr val="dk1"/>
                          </a:solidFill>
                          <a:effectLst/>
                          <a:latin typeface="+mn-lt"/>
                          <a:ea typeface="+mn-ea"/>
                          <a:cs typeface="+mn-cs"/>
                        </a:rPr>
                        <a:t>)+</a:t>
                      </a:r>
                      <a:br>
                        <a:rPr lang="en-US" sz="1400" kern="1200" dirty="0" smtClean="0">
                          <a:solidFill>
                            <a:schemeClr val="dk1"/>
                          </a:solidFill>
                          <a:effectLst/>
                          <a:latin typeface="+mn-lt"/>
                          <a:ea typeface="+mn-ea"/>
                          <a:cs typeface="+mn-cs"/>
                        </a:rPr>
                      </a:br>
                      <a:r>
                        <a:rPr lang="en-US" sz="1400" kern="1200" dirty="0" smtClean="0">
                          <a:solidFill>
                            <a:schemeClr val="dk1"/>
                          </a:solidFill>
                          <a:effectLst/>
                          <a:latin typeface="+mn-lt"/>
                          <a:ea typeface="+mn-ea"/>
                          <a:cs typeface="+mn-cs"/>
                        </a:rPr>
                        <a:t>(</a:t>
                      </a:r>
                      <a:r>
                        <a:rPr lang="en-US" sz="1400" i="1" dirty="0" smtClean="0"/>
                        <a:t>RSSI</a:t>
                      </a:r>
                      <a:r>
                        <a:rPr lang="en-US" sz="1400" i="1" baseline="-25000" dirty="0" smtClean="0"/>
                        <a:t>STA21-&gt;AP1</a:t>
                      </a:r>
                      <a:r>
                        <a:rPr lang="en-US" sz="1400" i="1" dirty="0" smtClean="0"/>
                        <a:t> – RSSI</a:t>
                      </a:r>
                      <a:r>
                        <a:rPr lang="en-US" sz="1400" i="1" baseline="-25000" dirty="0" smtClean="0"/>
                        <a:t>STA21-&gt;AP2</a:t>
                      </a:r>
                      <a:r>
                        <a:rPr lang="en-US" sz="1400" kern="1200" dirty="0" smtClean="0">
                          <a:solidFill>
                            <a:schemeClr val="dk1"/>
                          </a:solidFill>
                          <a:effectLst/>
                          <a:latin typeface="+mn-lt"/>
                          <a:ea typeface="+mn-ea"/>
                          <a:cs typeface="+mn-cs"/>
                        </a:rPr>
                        <a:t>)</a:t>
                      </a:r>
                      <a:endParaRPr lang="en-US" sz="1400" i="1"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i="1" kern="1200" dirty="0" smtClean="0">
                          <a:solidFill>
                            <a:schemeClr val="dk1"/>
                          </a:solidFill>
                          <a:effectLst/>
                          <a:latin typeface="+mn-lt"/>
                          <a:ea typeface="+mn-ea"/>
                          <a:cs typeface="+mn-cs"/>
                        </a:rPr>
                        <a:t>(TXPWR</a:t>
                      </a:r>
                      <a:r>
                        <a:rPr lang="en-US" sz="1400" i="1" kern="1200" baseline="-25000" dirty="0" smtClean="0">
                          <a:solidFill>
                            <a:schemeClr val="dk1"/>
                          </a:solidFill>
                          <a:effectLst/>
                          <a:latin typeface="+mn-lt"/>
                          <a:ea typeface="+mn-ea"/>
                          <a:cs typeface="+mn-cs"/>
                        </a:rPr>
                        <a:t>AP2</a:t>
                      </a:r>
                      <a:r>
                        <a:rPr lang="en-US" sz="1400" i="1" kern="1200" dirty="0" smtClean="0">
                          <a:solidFill>
                            <a:schemeClr val="dk1"/>
                          </a:solidFill>
                          <a:effectLst/>
                          <a:latin typeface="+mn-lt"/>
                          <a:ea typeface="+mn-ea"/>
                          <a:cs typeface="+mn-cs"/>
                        </a:rPr>
                        <a:t> – TXPWR</a:t>
                      </a:r>
                      <a:r>
                        <a:rPr lang="en-US" sz="1400" i="1" kern="1200" baseline="-25000" dirty="0" smtClean="0">
                          <a:solidFill>
                            <a:schemeClr val="dk1"/>
                          </a:solidFill>
                          <a:effectLst/>
                          <a:latin typeface="+mn-lt"/>
                          <a:ea typeface="+mn-ea"/>
                          <a:cs typeface="+mn-cs"/>
                        </a:rPr>
                        <a:t>AP1</a:t>
                      </a:r>
                      <a:r>
                        <a:rPr lang="en-US" sz="1400" kern="1200" dirty="0" smtClean="0">
                          <a:solidFill>
                            <a:schemeClr val="dk1"/>
                          </a:solidFill>
                          <a:effectLst/>
                          <a:latin typeface="+mn-lt"/>
                          <a:ea typeface="+mn-ea"/>
                          <a:cs typeface="+mn-cs"/>
                        </a:rPr>
                        <a:t>)+</a:t>
                      </a:r>
                      <a:br>
                        <a:rPr lang="en-US" sz="1400" kern="1200" dirty="0" smtClean="0">
                          <a:solidFill>
                            <a:schemeClr val="dk1"/>
                          </a:solidFill>
                          <a:effectLst/>
                          <a:latin typeface="+mn-lt"/>
                          <a:ea typeface="+mn-ea"/>
                          <a:cs typeface="+mn-cs"/>
                        </a:rPr>
                      </a:br>
                      <a:r>
                        <a:rPr lang="en-US" sz="1400" kern="1200" dirty="0" smtClean="0">
                          <a:solidFill>
                            <a:schemeClr val="dk1"/>
                          </a:solidFill>
                          <a:effectLst/>
                          <a:latin typeface="+mn-lt"/>
                          <a:ea typeface="+mn-ea"/>
                          <a:cs typeface="+mn-cs"/>
                        </a:rPr>
                        <a:t>(</a:t>
                      </a:r>
                      <a:r>
                        <a:rPr lang="en-US" sz="1400" i="1" dirty="0" smtClean="0"/>
                        <a:t>RSSI</a:t>
                      </a:r>
                      <a:r>
                        <a:rPr lang="en-US" sz="1400" i="1" baseline="-25000" dirty="0" smtClean="0"/>
                        <a:t>STA21-&gt;AP2</a:t>
                      </a:r>
                      <a:r>
                        <a:rPr lang="en-US" sz="1400" i="1" dirty="0" smtClean="0"/>
                        <a:t> – RSSI</a:t>
                      </a:r>
                      <a:r>
                        <a:rPr lang="en-US" sz="1400" i="1" baseline="-25000" dirty="0" smtClean="0"/>
                        <a:t>STA21-&gt;AP1</a:t>
                      </a:r>
                      <a:r>
                        <a:rPr lang="en-US" sz="1400" kern="1200" dirty="0" smtClean="0">
                          <a:solidFill>
                            <a:schemeClr val="dk1"/>
                          </a:solidFill>
                          <a:effectLst/>
                          <a:latin typeface="+mn-lt"/>
                          <a:ea typeface="+mn-ea"/>
                          <a:cs typeface="+mn-cs"/>
                        </a:rPr>
                        <a:t>)</a:t>
                      </a:r>
                      <a:endParaRPr lang="en-US" sz="1400" i="1" dirty="0" smtClean="0"/>
                    </a:p>
                  </a:txBody>
                  <a:tcPr/>
                </a:tc>
              </a:tr>
              <a:tr h="489735">
                <a:tc>
                  <a:txBody>
                    <a:bodyPr/>
                    <a:lstStyle/>
                    <a:p>
                      <a:r>
                        <a:rPr lang="en-US" sz="1400" dirty="0" smtClean="0"/>
                        <a:t>STA</a:t>
                      </a:r>
                      <a:r>
                        <a:rPr lang="en-US" sz="1400" baseline="0" dirty="0" smtClean="0"/>
                        <a:t> 22</a:t>
                      </a:r>
                      <a:endParaRPr lang="en-US" sz="1400" dirty="0"/>
                    </a:p>
                  </a:txBody>
                  <a:tcPr/>
                </a:tc>
                <a:tc>
                  <a:txBody>
                    <a:bodyPr/>
                    <a:lstStyle/>
                    <a:p>
                      <a:pPr algn="ctr"/>
                      <a:r>
                        <a:rPr lang="en-US" sz="1400" i="1" kern="1200" dirty="0" smtClean="0">
                          <a:solidFill>
                            <a:schemeClr val="dk1"/>
                          </a:solidFill>
                          <a:effectLst/>
                          <a:latin typeface="+mn-lt"/>
                          <a:ea typeface="+mn-ea"/>
                          <a:cs typeface="+mn-cs"/>
                        </a:rPr>
                        <a:t>(TXPWR</a:t>
                      </a:r>
                      <a:r>
                        <a:rPr lang="en-US" sz="1400" i="1" kern="1200" baseline="-25000" dirty="0" smtClean="0">
                          <a:solidFill>
                            <a:schemeClr val="dk1"/>
                          </a:solidFill>
                          <a:effectLst/>
                          <a:latin typeface="+mn-lt"/>
                          <a:ea typeface="+mn-ea"/>
                          <a:cs typeface="+mn-cs"/>
                        </a:rPr>
                        <a:t>AP1</a:t>
                      </a:r>
                      <a:r>
                        <a:rPr lang="en-US" sz="1400" i="1" kern="1200" dirty="0" smtClean="0">
                          <a:solidFill>
                            <a:schemeClr val="dk1"/>
                          </a:solidFill>
                          <a:effectLst/>
                          <a:latin typeface="+mn-lt"/>
                          <a:ea typeface="+mn-ea"/>
                          <a:cs typeface="+mn-cs"/>
                        </a:rPr>
                        <a:t> - TXPWR</a:t>
                      </a:r>
                      <a:r>
                        <a:rPr lang="en-US" sz="1400" i="1" kern="1200" baseline="-25000" dirty="0" smtClean="0">
                          <a:solidFill>
                            <a:schemeClr val="dk1"/>
                          </a:solidFill>
                          <a:effectLst/>
                          <a:latin typeface="+mn-lt"/>
                          <a:ea typeface="+mn-ea"/>
                          <a:cs typeface="+mn-cs"/>
                        </a:rPr>
                        <a:t>AP2</a:t>
                      </a:r>
                      <a:r>
                        <a:rPr lang="en-US" sz="1400" kern="1200" dirty="0" smtClean="0">
                          <a:solidFill>
                            <a:schemeClr val="dk1"/>
                          </a:solidFill>
                          <a:effectLst/>
                          <a:latin typeface="+mn-lt"/>
                          <a:ea typeface="+mn-ea"/>
                          <a:cs typeface="+mn-cs"/>
                        </a:rPr>
                        <a:t>)+</a:t>
                      </a:r>
                      <a:br>
                        <a:rPr lang="en-US" sz="1400" kern="1200" dirty="0" smtClean="0">
                          <a:solidFill>
                            <a:schemeClr val="dk1"/>
                          </a:solidFill>
                          <a:effectLst/>
                          <a:latin typeface="+mn-lt"/>
                          <a:ea typeface="+mn-ea"/>
                          <a:cs typeface="+mn-cs"/>
                        </a:rPr>
                      </a:br>
                      <a:r>
                        <a:rPr lang="en-US" sz="1400" kern="1200" dirty="0" smtClean="0">
                          <a:solidFill>
                            <a:schemeClr val="dk1"/>
                          </a:solidFill>
                          <a:effectLst/>
                          <a:latin typeface="+mn-lt"/>
                          <a:ea typeface="+mn-ea"/>
                          <a:cs typeface="+mn-cs"/>
                        </a:rPr>
                        <a:t>(</a:t>
                      </a:r>
                      <a:r>
                        <a:rPr lang="en-US" sz="1400" i="1" dirty="0" smtClean="0"/>
                        <a:t>RSSI</a:t>
                      </a:r>
                      <a:r>
                        <a:rPr lang="en-US" sz="1400" i="1" baseline="-25000" dirty="0" smtClean="0"/>
                        <a:t>STA22-&gt;AP1</a:t>
                      </a:r>
                      <a:r>
                        <a:rPr lang="en-US" sz="1400" i="1" dirty="0" smtClean="0"/>
                        <a:t> – RSSI</a:t>
                      </a:r>
                      <a:r>
                        <a:rPr lang="en-US" sz="1400" i="1" baseline="-25000" dirty="0" smtClean="0"/>
                        <a:t>STA22-&gt;AP2</a:t>
                      </a:r>
                      <a:r>
                        <a:rPr lang="en-US" sz="1400" kern="1200" dirty="0" smtClean="0">
                          <a:solidFill>
                            <a:schemeClr val="dk1"/>
                          </a:solidFill>
                          <a:effectLst/>
                          <a:latin typeface="+mn-lt"/>
                          <a:ea typeface="+mn-ea"/>
                          <a:cs typeface="+mn-cs"/>
                        </a:rPr>
                        <a:t>)</a:t>
                      </a:r>
                      <a:endParaRPr lang="en-US" sz="1400" i="1"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i="1" kern="1200" dirty="0" smtClean="0">
                          <a:solidFill>
                            <a:schemeClr val="dk1"/>
                          </a:solidFill>
                          <a:effectLst/>
                          <a:latin typeface="+mn-lt"/>
                          <a:ea typeface="+mn-ea"/>
                          <a:cs typeface="+mn-cs"/>
                        </a:rPr>
                        <a:t>(TXPWR</a:t>
                      </a:r>
                      <a:r>
                        <a:rPr lang="en-US" sz="1400" i="1" kern="1200" baseline="-25000" dirty="0" smtClean="0">
                          <a:solidFill>
                            <a:schemeClr val="dk1"/>
                          </a:solidFill>
                          <a:effectLst/>
                          <a:latin typeface="+mn-lt"/>
                          <a:ea typeface="+mn-ea"/>
                          <a:cs typeface="+mn-cs"/>
                        </a:rPr>
                        <a:t>AP2</a:t>
                      </a:r>
                      <a:r>
                        <a:rPr lang="en-US" sz="1400" i="1" kern="1200" dirty="0" smtClean="0">
                          <a:solidFill>
                            <a:schemeClr val="dk1"/>
                          </a:solidFill>
                          <a:effectLst/>
                          <a:latin typeface="+mn-lt"/>
                          <a:ea typeface="+mn-ea"/>
                          <a:cs typeface="+mn-cs"/>
                        </a:rPr>
                        <a:t> – TXPWR</a:t>
                      </a:r>
                      <a:r>
                        <a:rPr lang="en-US" sz="1400" i="1" kern="1200" baseline="-25000" dirty="0" smtClean="0">
                          <a:solidFill>
                            <a:schemeClr val="dk1"/>
                          </a:solidFill>
                          <a:effectLst/>
                          <a:latin typeface="+mn-lt"/>
                          <a:ea typeface="+mn-ea"/>
                          <a:cs typeface="+mn-cs"/>
                        </a:rPr>
                        <a:t>AP1</a:t>
                      </a:r>
                      <a:r>
                        <a:rPr lang="en-US" sz="1400" kern="1200" dirty="0" smtClean="0">
                          <a:solidFill>
                            <a:schemeClr val="dk1"/>
                          </a:solidFill>
                          <a:effectLst/>
                          <a:latin typeface="+mn-lt"/>
                          <a:ea typeface="+mn-ea"/>
                          <a:cs typeface="+mn-cs"/>
                        </a:rPr>
                        <a:t>)+</a:t>
                      </a:r>
                      <a:br>
                        <a:rPr lang="en-US" sz="1400" kern="1200" dirty="0" smtClean="0">
                          <a:solidFill>
                            <a:schemeClr val="dk1"/>
                          </a:solidFill>
                          <a:effectLst/>
                          <a:latin typeface="+mn-lt"/>
                          <a:ea typeface="+mn-ea"/>
                          <a:cs typeface="+mn-cs"/>
                        </a:rPr>
                      </a:br>
                      <a:r>
                        <a:rPr lang="en-US" sz="1400" kern="1200" dirty="0" smtClean="0">
                          <a:solidFill>
                            <a:schemeClr val="dk1"/>
                          </a:solidFill>
                          <a:effectLst/>
                          <a:latin typeface="+mn-lt"/>
                          <a:ea typeface="+mn-ea"/>
                          <a:cs typeface="+mn-cs"/>
                        </a:rPr>
                        <a:t>(</a:t>
                      </a:r>
                      <a:r>
                        <a:rPr lang="en-US" sz="1400" i="1" dirty="0" smtClean="0"/>
                        <a:t>RSSI</a:t>
                      </a:r>
                      <a:r>
                        <a:rPr lang="en-US" sz="1400" i="1" baseline="-25000" dirty="0" smtClean="0"/>
                        <a:t>STA22-&gt;AP2</a:t>
                      </a:r>
                      <a:r>
                        <a:rPr lang="en-US" sz="1400" i="1" dirty="0" smtClean="0"/>
                        <a:t> – RSSI</a:t>
                      </a:r>
                      <a:r>
                        <a:rPr lang="en-US" sz="1400" i="1" baseline="-25000" dirty="0" smtClean="0"/>
                        <a:t>STA22-&gt;AP1</a:t>
                      </a:r>
                      <a:r>
                        <a:rPr lang="en-US" sz="1400" kern="1200" dirty="0" smtClean="0">
                          <a:solidFill>
                            <a:schemeClr val="dk1"/>
                          </a:solidFill>
                          <a:effectLst/>
                          <a:latin typeface="+mn-lt"/>
                          <a:ea typeface="+mn-ea"/>
                          <a:cs typeface="+mn-cs"/>
                        </a:rPr>
                        <a:t>)</a:t>
                      </a:r>
                      <a:endParaRPr lang="en-US" sz="1400" i="1" dirty="0" smtClean="0"/>
                    </a:p>
                  </a:txBody>
                  <a:tcPr/>
                </a:tc>
              </a:tr>
            </a:tbl>
          </a:graphicData>
        </a:graphic>
      </p:graphicFrame>
      <p:cxnSp>
        <p:nvCxnSpPr>
          <p:cNvPr id="9" name="Straight Connector 8"/>
          <p:cNvCxnSpPr/>
          <p:nvPr/>
        </p:nvCxnSpPr>
        <p:spPr>
          <a:xfrm>
            <a:off x="3396" y="3783931"/>
            <a:ext cx="834804" cy="452492"/>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304800" y="3733800"/>
            <a:ext cx="349142" cy="307777"/>
          </a:xfrm>
          <a:prstGeom prst="rect">
            <a:avLst/>
          </a:prstGeom>
          <a:noFill/>
        </p:spPr>
        <p:txBody>
          <a:bodyPr wrap="none" rtlCol="0">
            <a:spAutoFit/>
          </a:bodyPr>
          <a:lstStyle/>
          <a:p>
            <a:r>
              <a:rPr lang="en-US" sz="1400" dirty="0" smtClean="0"/>
              <a:t>From</a:t>
            </a:r>
            <a:endParaRPr lang="en-US" sz="1400" dirty="0"/>
          </a:p>
        </p:txBody>
      </p:sp>
      <p:sp>
        <p:nvSpPr>
          <p:cNvPr id="11" name="TextBox 10"/>
          <p:cNvSpPr txBox="1"/>
          <p:nvPr/>
        </p:nvSpPr>
        <p:spPr>
          <a:xfrm>
            <a:off x="21684" y="3928646"/>
            <a:ext cx="226141" cy="307777"/>
          </a:xfrm>
          <a:prstGeom prst="rect">
            <a:avLst/>
          </a:prstGeom>
          <a:noFill/>
        </p:spPr>
        <p:txBody>
          <a:bodyPr wrap="none" rtlCol="0">
            <a:spAutoFit/>
          </a:bodyPr>
          <a:lstStyle/>
          <a:p>
            <a:r>
              <a:rPr lang="en-US" sz="1400" dirty="0" smtClean="0"/>
              <a:t>To</a:t>
            </a:r>
            <a:endParaRPr lang="en-US" sz="1400" dirty="0"/>
          </a:p>
        </p:txBody>
      </p:sp>
      <p:sp>
        <p:nvSpPr>
          <p:cNvPr id="12" name="TextBox 11"/>
          <p:cNvSpPr txBox="1"/>
          <p:nvPr/>
        </p:nvSpPr>
        <p:spPr>
          <a:xfrm>
            <a:off x="6096000" y="4953000"/>
            <a:ext cx="3044604" cy="1200329"/>
          </a:xfrm>
          <a:prstGeom prst="rect">
            <a:avLst/>
          </a:prstGeom>
          <a:noFill/>
        </p:spPr>
        <p:txBody>
          <a:bodyPr wrap="square" rtlCol="0">
            <a:spAutoFit/>
          </a:bodyPr>
          <a:lstStyle/>
          <a:p>
            <a:r>
              <a:rPr lang="en-US" i="1" dirty="0" smtClean="0"/>
              <a:t>NOTE- </a:t>
            </a:r>
            <a:br>
              <a:rPr lang="en-US" i="1" dirty="0" smtClean="0"/>
            </a:br>
            <a:r>
              <a:rPr lang="en-US" i="1" dirty="0" smtClean="0"/>
              <a:t>TXPWR</a:t>
            </a:r>
            <a:r>
              <a:rPr lang="en-US" i="1" baseline="-25000" dirty="0" smtClean="0"/>
              <a:t>AP1</a:t>
            </a:r>
            <a:r>
              <a:rPr lang="en-US" i="1" dirty="0" smtClean="0"/>
              <a:t> </a:t>
            </a:r>
            <a:r>
              <a:rPr lang="en-US" dirty="0" smtClean="0"/>
              <a:t>is</a:t>
            </a:r>
            <a:r>
              <a:rPr lang="en-US" i="1" dirty="0" smtClean="0"/>
              <a:t> the TX Power of AP1 (</a:t>
            </a:r>
            <a:r>
              <a:rPr lang="en-US" i="1" dirty="0" err="1" smtClean="0"/>
              <a:t>dBm</a:t>
            </a:r>
            <a:r>
              <a:rPr lang="en-US" i="1" dirty="0" smtClean="0"/>
              <a:t>).</a:t>
            </a:r>
          </a:p>
          <a:p>
            <a:r>
              <a:rPr lang="en-US" i="1" dirty="0" smtClean="0"/>
              <a:t>TXPWR</a:t>
            </a:r>
            <a:r>
              <a:rPr lang="en-US" i="1" baseline="-25000" dirty="0" smtClean="0"/>
              <a:t>AP2</a:t>
            </a:r>
            <a:r>
              <a:rPr lang="en-US" i="1" dirty="0" smtClean="0"/>
              <a:t> </a:t>
            </a:r>
            <a:r>
              <a:rPr lang="en-US" dirty="0"/>
              <a:t>is</a:t>
            </a:r>
            <a:r>
              <a:rPr lang="en-US" i="1" dirty="0"/>
              <a:t> the TX Power of </a:t>
            </a:r>
            <a:r>
              <a:rPr lang="en-US" i="1" dirty="0" smtClean="0"/>
              <a:t>AP2 (</a:t>
            </a:r>
            <a:r>
              <a:rPr lang="en-US" i="1" dirty="0" err="1" smtClean="0"/>
              <a:t>dBm</a:t>
            </a:r>
            <a:r>
              <a:rPr lang="en-US" i="1" dirty="0" smtClean="0"/>
              <a:t>).</a:t>
            </a:r>
          </a:p>
          <a:p>
            <a:r>
              <a:rPr lang="en-US" i="1" dirty="0" err="1" smtClean="0"/>
              <a:t>RSSI</a:t>
            </a:r>
            <a:r>
              <a:rPr lang="en-US" i="1" baseline="-25000" dirty="0" err="1" smtClean="0"/>
              <a:t>STAi</a:t>
            </a:r>
            <a:r>
              <a:rPr lang="en-US" i="1" baseline="-25000" dirty="0" smtClean="0"/>
              <a:t>-&gt;</a:t>
            </a:r>
            <a:r>
              <a:rPr lang="en-US" i="1" baseline="-25000" dirty="0" err="1" smtClean="0"/>
              <a:t>APj</a:t>
            </a:r>
            <a:r>
              <a:rPr lang="en-US" dirty="0"/>
              <a:t> is</a:t>
            </a:r>
            <a:r>
              <a:rPr lang="en-US" i="1" dirty="0"/>
              <a:t> the </a:t>
            </a:r>
            <a:r>
              <a:rPr lang="en-US" i="1" dirty="0" smtClean="0"/>
              <a:t>received signal strength indicator (dB) at </a:t>
            </a:r>
            <a:r>
              <a:rPr lang="en-US" i="1" dirty="0" err="1" smtClean="0"/>
              <a:t>AP</a:t>
            </a:r>
            <a:r>
              <a:rPr lang="en-US" i="1" baseline="-25000" dirty="0" err="1" smtClean="0"/>
              <a:t>j</a:t>
            </a:r>
            <a:r>
              <a:rPr lang="en-US" i="1" dirty="0" smtClean="0"/>
              <a:t> of the signal sent by the </a:t>
            </a:r>
            <a:r>
              <a:rPr lang="en-US" i="1" dirty="0" err="1" smtClean="0"/>
              <a:t>STA</a:t>
            </a:r>
            <a:r>
              <a:rPr lang="en-US" i="1" baseline="-25000" dirty="0" err="1" smtClean="0"/>
              <a:t>i</a:t>
            </a:r>
            <a:r>
              <a:rPr lang="en-US" i="1" dirty="0" smtClean="0"/>
              <a:t>.</a:t>
            </a:r>
            <a:endParaRPr lang="en-US" dirty="0"/>
          </a:p>
        </p:txBody>
      </p:sp>
    </p:spTree>
    <p:extLst>
      <p:ext uri="{BB962C8B-B14F-4D97-AF65-F5344CB8AC3E}">
        <p14:creationId xmlns:p14="http://schemas.microsoft.com/office/powerpoint/2010/main" val="1303053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r>
              <a:rPr lang="en-US" dirty="0"/>
              <a:t>Previous contributions [1-3] showed the performance gain of the multi-AP coordinated spatial reuse</a:t>
            </a:r>
            <a:r>
              <a:rPr lang="en-US" dirty="0" smtClean="0"/>
              <a:t>.</a:t>
            </a:r>
          </a:p>
          <a:p>
            <a:r>
              <a:rPr lang="en-US" dirty="0" smtClean="0"/>
              <a:t>This </a:t>
            </a:r>
            <a:r>
              <a:rPr lang="en-US" dirty="0"/>
              <a:t>contribution </a:t>
            </a:r>
            <a:r>
              <a:rPr lang="en-US" dirty="0" smtClean="0"/>
              <a:t>proposes a general coordinated spatial reuse protocol. </a:t>
            </a:r>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8" name="Title 1"/>
          <p:cNvSpPr>
            <a:spLocks noGrp="1"/>
          </p:cNvSpPr>
          <p:nvPr>
            <p:ph type="title"/>
          </p:nvPr>
        </p:nvSpPr>
        <p:spPr>
          <a:xfrm>
            <a:off x="-195" y="685800"/>
            <a:ext cx="9144195" cy="1066800"/>
          </a:xfrm>
        </p:spPr>
        <p:txBody>
          <a:bodyPr/>
          <a:lstStyle/>
          <a:p>
            <a:r>
              <a:rPr lang="en-US" dirty="0" smtClean="0"/>
              <a:t>Motivation</a:t>
            </a:r>
            <a:endParaRPr lang="en-US" dirty="0"/>
          </a:p>
        </p:txBody>
      </p:sp>
    </p:spTree>
    <p:extLst>
      <p:ext uri="{BB962C8B-B14F-4D97-AF65-F5344CB8AC3E}">
        <p14:creationId xmlns:p14="http://schemas.microsoft.com/office/powerpoint/2010/main" val="2266650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r>
              <a:rPr lang="en-US" dirty="0" smtClean="0"/>
              <a:t>An </a:t>
            </a:r>
            <a:r>
              <a:rPr lang="en-US" dirty="0"/>
              <a:t>AP does not manage its OBSS STAs</a:t>
            </a:r>
          </a:p>
          <a:p>
            <a:r>
              <a:rPr lang="en-US" dirty="0"/>
              <a:t>APs participating in a C-SR are in range of each other</a:t>
            </a:r>
          </a:p>
          <a:p>
            <a:r>
              <a:rPr lang="en-US" dirty="0"/>
              <a:t>TXOP Owner orchestrates the C-SR transmission in a SR TXOP</a:t>
            </a:r>
          </a:p>
          <a:p>
            <a:r>
              <a:rPr lang="en-US" dirty="0"/>
              <a:t>No backhaul coordination between APs, instead the coordination via over-the-air signaling</a:t>
            </a:r>
          </a:p>
          <a:p>
            <a:endParaRPr lang="en-US" dirty="0"/>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8" name="Title 1"/>
          <p:cNvSpPr>
            <a:spLocks noGrp="1"/>
          </p:cNvSpPr>
          <p:nvPr>
            <p:ph type="title"/>
          </p:nvPr>
        </p:nvSpPr>
        <p:spPr>
          <a:xfrm>
            <a:off x="-195" y="685800"/>
            <a:ext cx="9144195" cy="1066800"/>
          </a:xfrm>
        </p:spPr>
        <p:txBody>
          <a:bodyPr/>
          <a:lstStyle/>
          <a:p>
            <a:r>
              <a:rPr lang="en-US" dirty="0"/>
              <a:t>Assumptions</a:t>
            </a:r>
          </a:p>
        </p:txBody>
      </p:sp>
    </p:spTree>
    <p:extLst>
      <p:ext uri="{BB962C8B-B14F-4D97-AF65-F5344CB8AC3E}">
        <p14:creationId xmlns:p14="http://schemas.microsoft.com/office/powerpoint/2010/main" val="23058130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148313" y="5716780"/>
            <a:ext cx="616387" cy="27699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smtClean="0"/>
              <a:t>STA21</a:t>
            </a:r>
            <a:endParaRPr lang="en-US" dirty="0"/>
          </a:p>
        </p:txBody>
      </p:sp>
      <p:sp>
        <p:nvSpPr>
          <p:cNvPr id="3" name="Content Placeholder 2"/>
          <p:cNvSpPr>
            <a:spLocks noGrp="1"/>
          </p:cNvSpPr>
          <p:nvPr>
            <p:ph idx="1"/>
          </p:nvPr>
        </p:nvSpPr>
        <p:spPr>
          <a:xfrm>
            <a:off x="685800" y="1981200"/>
            <a:ext cx="7772400" cy="4114800"/>
          </a:xfrm>
        </p:spPr>
        <p:txBody>
          <a:bodyPr/>
          <a:lstStyle/>
          <a:p>
            <a:r>
              <a:rPr lang="en-US" sz="2000" dirty="0" smtClean="0"/>
              <a:t>The C-SR general procedure consist of C-SR phse1 (interference measurement &amp; report) and C-SR phase 2 (C-SR transmission) in a single TXOP. </a:t>
            </a:r>
          </a:p>
          <a:p>
            <a:pPr lvl="1"/>
            <a:r>
              <a:rPr lang="en-US" sz="1600" dirty="0"/>
              <a:t>But, the C-SR phase 1 for the interference measurement &amp; report is not always required before the C-SR transmission. It can be </a:t>
            </a:r>
            <a:r>
              <a:rPr lang="en-US" sz="1600" dirty="0" smtClean="0"/>
              <a:t>skipped. </a:t>
            </a:r>
            <a:endParaRPr lang="en-US" sz="1600" dirty="0"/>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4</a:t>
            </a:fld>
            <a:endParaRPr lang="en-US" dirty="0"/>
          </a:p>
        </p:txBody>
      </p:sp>
      <p:sp>
        <p:nvSpPr>
          <p:cNvPr id="8" name="Title 1"/>
          <p:cNvSpPr>
            <a:spLocks noGrp="1"/>
          </p:cNvSpPr>
          <p:nvPr>
            <p:ph type="title"/>
          </p:nvPr>
        </p:nvSpPr>
        <p:spPr>
          <a:xfrm>
            <a:off x="-195" y="685800"/>
            <a:ext cx="9144195" cy="1066800"/>
          </a:xfrm>
        </p:spPr>
        <p:txBody>
          <a:bodyPr/>
          <a:lstStyle/>
          <a:p>
            <a:r>
              <a:rPr lang="en-US" dirty="0" smtClean="0"/>
              <a:t>C-SR General Procedure</a:t>
            </a:r>
            <a:endParaRPr lang="en-US" dirty="0"/>
          </a:p>
        </p:txBody>
      </p:sp>
      <p:sp>
        <p:nvSpPr>
          <p:cNvPr id="7" name="Rectangle 6"/>
          <p:cNvSpPr/>
          <p:nvPr/>
        </p:nvSpPr>
        <p:spPr bwMode="auto">
          <a:xfrm>
            <a:off x="809252" y="4357301"/>
            <a:ext cx="1066800" cy="25828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Trigger</a:t>
            </a:r>
          </a:p>
        </p:txBody>
      </p:sp>
      <p:sp>
        <p:nvSpPr>
          <p:cNvPr id="9" name="Rectangle 8"/>
          <p:cNvSpPr/>
          <p:nvPr/>
        </p:nvSpPr>
        <p:spPr bwMode="auto">
          <a:xfrm>
            <a:off x="1952252" y="4814500"/>
            <a:ext cx="1091034" cy="25828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TB PPDU</a:t>
            </a:r>
          </a:p>
        </p:txBody>
      </p:sp>
      <p:sp>
        <p:nvSpPr>
          <p:cNvPr id="10" name="TextBox 9"/>
          <p:cNvSpPr txBox="1"/>
          <p:nvPr/>
        </p:nvSpPr>
        <p:spPr>
          <a:xfrm>
            <a:off x="188469" y="4343400"/>
            <a:ext cx="457176" cy="27699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smtClean="0"/>
              <a:t>AP1</a:t>
            </a:r>
            <a:endParaRPr lang="en-US" dirty="0"/>
          </a:p>
        </p:txBody>
      </p:sp>
      <p:sp>
        <p:nvSpPr>
          <p:cNvPr id="13" name="TextBox 12"/>
          <p:cNvSpPr txBox="1"/>
          <p:nvPr/>
        </p:nvSpPr>
        <p:spPr>
          <a:xfrm>
            <a:off x="148313" y="4805144"/>
            <a:ext cx="610680" cy="27699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smtClean="0"/>
              <a:t>STA11</a:t>
            </a:r>
            <a:endParaRPr lang="en-US" dirty="0"/>
          </a:p>
        </p:txBody>
      </p:sp>
      <p:sp>
        <p:nvSpPr>
          <p:cNvPr id="15" name="Rectangle 14"/>
          <p:cNvSpPr/>
          <p:nvPr/>
        </p:nvSpPr>
        <p:spPr bwMode="auto">
          <a:xfrm>
            <a:off x="3114405" y="5278293"/>
            <a:ext cx="1533795" cy="25828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Per-RU</a:t>
            </a:r>
            <a:r>
              <a:rPr kumimoji="0" lang="en-US" sz="1200" b="0" i="0" u="none" strike="noStrike" cap="none" normalizeH="0" dirty="0" smtClean="0">
                <a:ln>
                  <a:noFill/>
                </a:ln>
                <a:solidFill>
                  <a:schemeClr val="tx1"/>
                </a:solidFill>
                <a:effectLst/>
                <a:latin typeface="Times New Roman" pitchFamily="18" charset="0"/>
              </a:rPr>
              <a:t> RSSI Report</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6" name="Rectangle 15"/>
          <p:cNvSpPr/>
          <p:nvPr/>
        </p:nvSpPr>
        <p:spPr bwMode="auto">
          <a:xfrm>
            <a:off x="1952252" y="5278293"/>
            <a:ext cx="1085954" cy="258286"/>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Measure</a:t>
            </a:r>
            <a:r>
              <a:rPr kumimoji="0" lang="en-US" sz="1200" b="0" i="0" u="none" strike="noStrike" cap="none" normalizeH="0" dirty="0" smtClean="0">
                <a:ln>
                  <a:noFill/>
                </a:ln>
                <a:solidFill>
                  <a:schemeClr val="tx1"/>
                </a:solidFill>
                <a:effectLst/>
                <a:latin typeface="Times New Roman" pitchFamily="18" charset="0"/>
              </a:rPr>
              <a:t> RSSI</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4724400" y="4358243"/>
            <a:ext cx="1524000" cy="25828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C-SR Announcement</a:t>
            </a:r>
          </a:p>
        </p:txBody>
      </p:sp>
      <p:sp>
        <p:nvSpPr>
          <p:cNvPr id="20" name="Rectangle 19"/>
          <p:cNvSpPr/>
          <p:nvPr/>
        </p:nvSpPr>
        <p:spPr bwMode="auto">
          <a:xfrm>
            <a:off x="8305800" y="4815442"/>
            <a:ext cx="633834" cy="25828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a:t>
            </a:r>
          </a:p>
        </p:txBody>
      </p:sp>
      <p:sp>
        <p:nvSpPr>
          <p:cNvPr id="24" name="Rectangle 23"/>
          <p:cNvSpPr/>
          <p:nvPr/>
        </p:nvSpPr>
        <p:spPr bwMode="auto">
          <a:xfrm>
            <a:off x="6314805" y="4357301"/>
            <a:ext cx="1914795" cy="25828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A-MPDU</a:t>
            </a:r>
          </a:p>
        </p:txBody>
      </p:sp>
      <p:sp>
        <p:nvSpPr>
          <p:cNvPr id="25" name="Rectangle 24"/>
          <p:cNvSpPr/>
          <p:nvPr/>
        </p:nvSpPr>
        <p:spPr bwMode="auto">
          <a:xfrm>
            <a:off x="6314805" y="5274903"/>
            <a:ext cx="1914795" cy="25828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A-MPDU</a:t>
            </a:r>
          </a:p>
        </p:txBody>
      </p:sp>
      <p:sp>
        <p:nvSpPr>
          <p:cNvPr id="26" name="Rectangle 25"/>
          <p:cNvSpPr/>
          <p:nvPr/>
        </p:nvSpPr>
        <p:spPr bwMode="auto">
          <a:xfrm>
            <a:off x="8305800" y="5719375"/>
            <a:ext cx="633834" cy="25828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a:t>
            </a:r>
          </a:p>
        </p:txBody>
      </p:sp>
      <p:sp>
        <p:nvSpPr>
          <p:cNvPr id="29" name="TextBox 17"/>
          <p:cNvSpPr txBox="1"/>
          <p:nvPr/>
        </p:nvSpPr>
        <p:spPr>
          <a:xfrm>
            <a:off x="6345285" y="4941697"/>
            <a:ext cx="2594349" cy="276999"/>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lgn="ctr"/>
            <a:r>
              <a:rPr lang="en-US" b="1" dirty="0" smtClean="0"/>
              <a:t>C-SR transmission</a:t>
            </a:r>
            <a:endParaRPr lang="en-US" b="1" dirty="0"/>
          </a:p>
        </p:txBody>
      </p:sp>
      <p:sp>
        <p:nvSpPr>
          <p:cNvPr id="32" name="Rectangle 31"/>
          <p:cNvSpPr/>
          <p:nvPr/>
        </p:nvSpPr>
        <p:spPr bwMode="auto">
          <a:xfrm>
            <a:off x="6248400" y="5274902"/>
            <a:ext cx="66405" cy="258287"/>
          </a:xfrm>
          <a:prstGeom prst="rect">
            <a:avLst/>
          </a:prstGeom>
          <a:solidFill>
            <a:schemeClr val="bg2"/>
          </a:solidFill>
          <a:ln w="12700" cap="flat" cmpd="sng" algn="ctr">
            <a:solidFill>
              <a:schemeClr val="tx1"/>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Times New Roman" pitchFamily="18" charset="0"/>
            </a:endParaRPr>
          </a:p>
        </p:txBody>
      </p:sp>
      <p:sp>
        <p:nvSpPr>
          <p:cNvPr id="33" name="TextBox 23"/>
          <p:cNvSpPr txBox="1"/>
          <p:nvPr/>
        </p:nvSpPr>
        <p:spPr>
          <a:xfrm>
            <a:off x="5844827" y="5257182"/>
            <a:ext cx="500458" cy="27699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i="1" dirty="0" smtClean="0"/>
              <a:t>CCA</a:t>
            </a:r>
            <a:endParaRPr lang="en-US" i="1" dirty="0"/>
          </a:p>
        </p:txBody>
      </p:sp>
      <p:sp>
        <p:nvSpPr>
          <p:cNvPr id="34" name="TextBox 33"/>
          <p:cNvSpPr txBox="1"/>
          <p:nvPr/>
        </p:nvSpPr>
        <p:spPr>
          <a:xfrm>
            <a:off x="189882" y="5259580"/>
            <a:ext cx="457176" cy="27699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smtClean="0"/>
              <a:t>AP2</a:t>
            </a:r>
            <a:endParaRPr lang="en-US" dirty="0"/>
          </a:p>
        </p:txBody>
      </p:sp>
      <p:cxnSp>
        <p:nvCxnSpPr>
          <p:cNvPr id="38" name="Straight Arrow Connector 37"/>
          <p:cNvCxnSpPr/>
          <p:nvPr/>
        </p:nvCxnSpPr>
        <p:spPr bwMode="auto">
          <a:xfrm>
            <a:off x="2047606" y="5082143"/>
            <a:ext cx="0" cy="19275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2" name="Straight Arrow Connector 41"/>
          <p:cNvCxnSpPr/>
          <p:nvPr/>
        </p:nvCxnSpPr>
        <p:spPr bwMode="auto">
          <a:xfrm>
            <a:off x="6314805" y="5215661"/>
            <a:ext cx="2670623" cy="0"/>
          </a:xfrm>
          <a:prstGeom prst="straightConnector1">
            <a:avLst/>
          </a:prstGeom>
          <a:solidFill>
            <a:schemeClr val="accent1"/>
          </a:solidFill>
          <a:ln w="12700" cap="flat" cmpd="sng" algn="ctr">
            <a:solidFill>
              <a:schemeClr val="tx1"/>
            </a:solidFill>
            <a:prstDash val="solid"/>
            <a:round/>
            <a:headEnd type="arrow" w="med" len="med"/>
            <a:tailEnd type="arrow"/>
          </a:ln>
          <a:effectLst/>
        </p:spPr>
      </p:cxnSp>
      <p:cxnSp>
        <p:nvCxnSpPr>
          <p:cNvPr id="45" name="Straight Arrow Connector 44"/>
          <p:cNvCxnSpPr/>
          <p:nvPr/>
        </p:nvCxnSpPr>
        <p:spPr bwMode="auto">
          <a:xfrm>
            <a:off x="809252" y="4038600"/>
            <a:ext cx="8176176" cy="0"/>
          </a:xfrm>
          <a:prstGeom prst="straightConnector1">
            <a:avLst/>
          </a:prstGeom>
          <a:solidFill>
            <a:schemeClr val="accent1"/>
          </a:solidFill>
          <a:ln w="12700" cap="flat" cmpd="sng" algn="ctr">
            <a:solidFill>
              <a:schemeClr val="tx1"/>
            </a:solidFill>
            <a:prstDash val="lgDash"/>
            <a:round/>
            <a:headEnd type="arrow" w="lg" len="lg"/>
            <a:tailEnd type="arrow" w="lg" len="lg"/>
          </a:ln>
          <a:effectLst/>
        </p:spPr>
      </p:cxnSp>
      <p:sp>
        <p:nvSpPr>
          <p:cNvPr id="46" name="TextBox 45"/>
          <p:cNvSpPr txBox="1"/>
          <p:nvPr/>
        </p:nvSpPr>
        <p:spPr>
          <a:xfrm>
            <a:off x="4279193" y="3761601"/>
            <a:ext cx="585417" cy="276999"/>
          </a:xfrm>
          <a:prstGeom prst="rect">
            <a:avLst/>
          </a:prstGeom>
          <a:noFill/>
        </p:spPr>
        <p:txBody>
          <a:bodyPr wrap="none" rtlCol="0">
            <a:spAutoFit/>
          </a:bodyPr>
          <a:lstStyle/>
          <a:p>
            <a:r>
              <a:rPr lang="en-US" dirty="0" smtClean="0"/>
              <a:t>TXOP</a:t>
            </a:r>
            <a:endParaRPr lang="en-US" dirty="0"/>
          </a:p>
        </p:txBody>
      </p:sp>
      <p:sp>
        <p:nvSpPr>
          <p:cNvPr id="47" name="Rectangle 46"/>
          <p:cNvSpPr/>
          <p:nvPr/>
        </p:nvSpPr>
        <p:spPr bwMode="auto">
          <a:xfrm>
            <a:off x="769097" y="4315599"/>
            <a:ext cx="3916561" cy="1704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ectangle 47"/>
          <p:cNvSpPr/>
          <p:nvPr/>
        </p:nvSpPr>
        <p:spPr bwMode="auto">
          <a:xfrm>
            <a:off x="4685658" y="4315598"/>
            <a:ext cx="4299770" cy="170420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TextBox 48"/>
          <p:cNvSpPr txBox="1"/>
          <p:nvPr/>
        </p:nvSpPr>
        <p:spPr>
          <a:xfrm>
            <a:off x="1079330" y="6019316"/>
            <a:ext cx="3296095" cy="276999"/>
          </a:xfrm>
          <a:prstGeom prst="rect">
            <a:avLst/>
          </a:prstGeom>
          <a:noFill/>
        </p:spPr>
        <p:txBody>
          <a:bodyPr wrap="none" rtlCol="0">
            <a:spAutoFit/>
          </a:bodyPr>
          <a:lstStyle/>
          <a:p>
            <a:r>
              <a:rPr lang="en-US" dirty="0"/>
              <a:t>C-SR Phase 1: </a:t>
            </a:r>
            <a:r>
              <a:rPr lang="en-US" dirty="0" smtClean="0"/>
              <a:t>Interference </a:t>
            </a:r>
            <a:r>
              <a:rPr lang="en-US" dirty="0"/>
              <a:t>measurement &amp; </a:t>
            </a:r>
            <a:r>
              <a:rPr lang="en-US" dirty="0" smtClean="0"/>
              <a:t>report</a:t>
            </a:r>
            <a:endParaRPr lang="en-US" dirty="0"/>
          </a:p>
        </p:txBody>
      </p:sp>
      <p:sp>
        <p:nvSpPr>
          <p:cNvPr id="50" name="TextBox 49"/>
          <p:cNvSpPr txBox="1"/>
          <p:nvPr/>
        </p:nvSpPr>
        <p:spPr>
          <a:xfrm>
            <a:off x="5674071" y="6019800"/>
            <a:ext cx="2322944" cy="276999"/>
          </a:xfrm>
          <a:prstGeom prst="rect">
            <a:avLst/>
          </a:prstGeom>
          <a:noFill/>
        </p:spPr>
        <p:txBody>
          <a:bodyPr wrap="none" rtlCol="0">
            <a:spAutoFit/>
          </a:bodyPr>
          <a:lstStyle/>
          <a:p>
            <a:r>
              <a:rPr lang="en-US" dirty="0"/>
              <a:t>C-SR Phase </a:t>
            </a:r>
            <a:r>
              <a:rPr lang="en-US" dirty="0" smtClean="0"/>
              <a:t>2: C-SR </a:t>
            </a:r>
            <a:r>
              <a:rPr lang="en-US" dirty="0"/>
              <a:t>Transmission</a:t>
            </a:r>
          </a:p>
        </p:txBody>
      </p:sp>
    </p:spTree>
    <p:extLst>
      <p:ext uri="{BB962C8B-B14F-4D97-AF65-F5344CB8AC3E}">
        <p14:creationId xmlns:p14="http://schemas.microsoft.com/office/powerpoint/2010/main" val="5428479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p:spPr>
        <p:txBody>
          <a:bodyPr/>
          <a:lstStyle/>
          <a:p>
            <a:r>
              <a:rPr lang="en-US" sz="2000" dirty="0"/>
              <a:t>A sharing AP among the AP candidate set for the C-SR solicits TB PPDUs (e.g., BSR, BFR) from its associated STAs.</a:t>
            </a:r>
          </a:p>
          <a:p>
            <a:pPr lvl="1"/>
            <a:r>
              <a:rPr lang="en-US" sz="1800" dirty="0"/>
              <a:t>The sharing AP specifies in the User Info fields in the Trigger frame one or more shared AP(s) among the AP candidate set to request the RSSI measurement on each RU allocated in the soliciting Trigger frame. </a:t>
            </a:r>
          </a:p>
          <a:p>
            <a:r>
              <a:rPr lang="en-US" sz="2000" dirty="0"/>
              <a:t>The sharing AP and the requested shared AP(s) measure the RSSI on each RU, and the shared AP(s) reports to the sharing AP the Per-RU RSSI Report frame having the measurement results. </a:t>
            </a:r>
          </a:p>
          <a:p>
            <a:pPr lvl="1"/>
            <a:r>
              <a:rPr lang="en-US" sz="1800" dirty="0"/>
              <a:t>The measurement and report can be in the same or different TXOPs.  </a:t>
            </a:r>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8" name="Title 1"/>
          <p:cNvSpPr>
            <a:spLocks noGrp="1"/>
          </p:cNvSpPr>
          <p:nvPr>
            <p:ph type="title"/>
          </p:nvPr>
        </p:nvSpPr>
        <p:spPr>
          <a:xfrm>
            <a:off x="-195" y="685800"/>
            <a:ext cx="9144195" cy="1066800"/>
          </a:xfrm>
        </p:spPr>
        <p:txBody>
          <a:bodyPr/>
          <a:lstStyle/>
          <a:p>
            <a:r>
              <a:rPr lang="en-US" dirty="0"/>
              <a:t>C-SR Phase 1: Interference measurement &amp; report</a:t>
            </a:r>
          </a:p>
        </p:txBody>
      </p:sp>
      <p:pic>
        <p:nvPicPr>
          <p:cNvPr id="19" name="Picture 18"/>
          <p:cNvPicPr>
            <a:picLocks noChangeAspect="1"/>
          </p:cNvPicPr>
          <p:nvPr/>
        </p:nvPicPr>
        <p:blipFill>
          <a:blip r:embed="rId2"/>
          <a:stretch>
            <a:fillRect/>
          </a:stretch>
        </p:blipFill>
        <p:spPr>
          <a:xfrm>
            <a:off x="2163871" y="4876800"/>
            <a:ext cx="4816257" cy="1600200"/>
          </a:xfrm>
          <a:prstGeom prst="rect">
            <a:avLst/>
          </a:prstGeom>
        </p:spPr>
      </p:pic>
    </p:spTree>
    <p:extLst>
      <p:ext uri="{BB962C8B-B14F-4D97-AF65-F5344CB8AC3E}">
        <p14:creationId xmlns:p14="http://schemas.microsoft.com/office/powerpoint/2010/main" val="6977586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p:spPr>
        <p:txBody>
          <a:bodyPr/>
          <a:lstStyle/>
          <a:p>
            <a:r>
              <a:rPr lang="en-US" sz="2000" dirty="0"/>
              <a:t>Since the shared AP (e.g., AP2) reports </a:t>
            </a:r>
            <a:r>
              <a:rPr lang="en-US" sz="2000" i="1" dirty="0"/>
              <a:t>RSSI</a:t>
            </a:r>
            <a:r>
              <a:rPr lang="en-US" sz="2000" i="1" baseline="-25000" dirty="0"/>
              <a:t>ap2</a:t>
            </a:r>
            <a:r>
              <a:rPr lang="en-US" sz="2000" dirty="0"/>
              <a:t> in the Per-RU RSSI Report frame to the sharing AP (e.g., AP1), the sharing AP can calculate the </a:t>
            </a:r>
            <a:r>
              <a:rPr lang="en-US" sz="2000" dirty="0" smtClean="0"/>
              <a:t>interference </a:t>
            </a:r>
            <a:r>
              <a:rPr lang="en-US" sz="2000" dirty="0"/>
              <a:t>level (</a:t>
            </a:r>
            <a:r>
              <a:rPr lang="en-US" sz="2000" i="1" dirty="0" err="1"/>
              <a:t>RSSI</a:t>
            </a:r>
            <a:r>
              <a:rPr lang="en-US" sz="2000" i="1" baseline="-25000" dirty="0" err="1"/>
              <a:t>target</a:t>
            </a:r>
            <a:r>
              <a:rPr lang="en-US" sz="2000" i="1" baseline="-25000" dirty="0"/>
              <a:t> </a:t>
            </a:r>
            <a:r>
              <a:rPr lang="en-US" sz="2000" i="1" dirty="0"/>
              <a:t>– RSSI</a:t>
            </a:r>
            <a:r>
              <a:rPr lang="en-US" sz="2000" i="1" baseline="-25000" dirty="0"/>
              <a:t>ap2</a:t>
            </a:r>
            <a:r>
              <a:rPr lang="en-US" sz="2000" dirty="0"/>
              <a:t>) caused by the shared AP (e.g., AP2) on its associated STA (STA11) when the AP1 and the AP2 simultaneously transmit the downlink frames at the same transmit </a:t>
            </a:r>
            <a:r>
              <a:rPr lang="en-US" sz="2000" dirty="0" smtClean="0"/>
              <a:t>power.</a:t>
            </a:r>
          </a:p>
          <a:p>
            <a:pPr marL="457200" lvl="1" indent="0">
              <a:buNone/>
            </a:pPr>
            <a:r>
              <a:rPr lang="en-US" sz="1600" dirty="0" smtClean="0"/>
              <a:t>NOTE- See the detail in the </a:t>
            </a:r>
            <a:r>
              <a:rPr lang="en-US" sz="1600" dirty="0">
                <a:hlinkClick r:id="rId2" action="ppaction://hlinksldjump"/>
              </a:rPr>
              <a:t>Slide 18</a:t>
            </a:r>
            <a:r>
              <a:rPr lang="en-US" sz="1600" dirty="0"/>
              <a:t>. </a:t>
            </a:r>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8" name="Title 1"/>
          <p:cNvSpPr>
            <a:spLocks noGrp="1"/>
          </p:cNvSpPr>
          <p:nvPr>
            <p:ph type="title"/>
          </p:nvPr>
        </p:nvSpPr>
        <p:spPr>
          <a:xfrm>
            <a:off x="-195" y="685800"/>
            <a:ext cx="9144195" cy="1066800"/>
          </a:xfrm>
        </p:spPr>
        <p:txBody>
          <a:bodyPr/>
          <a:lstStyle/>
          <a:p>
            <a:r>
              <a:rPr lang="en-US" dirty="0"/>
              <a:t>C-SR Phase 1: Interference measurement &amp; report</a:t>
            </a:r>
          </a:p>
        </p:txBody>
      </p:sp>
      <p:pic>
        <p:nvPicPr>
          <p:cNvPr id="19" name="Picture 18"/>
          <p:cNvPicPr>
            <a:picLocks noChangeAspect="1"/>
          </p:cNvPicPr>
          <p:nvPr/>
        </p:nvPicPr>
        <p:blipFill>
          <a:blip r:embed="rId3"/>
          <a:stretch>
            <a:fillRect/>
          </a:stretch>
        </p:blipFill>
        <p:spPr>
          <a:xfrm>
            <a:off x="2959468" y="4254822"/>
            <a:ext cx="3225064" cy="2145978"/>
          </a:xfrm>
          <a:prstGeom prst="rect">
            <a:avLst/>
          </a:prstGeom>
        </p:spPr>
      </p:pic>
    </p:spTree>
    <p:extLst>
      <p:ext uri="{BB962C8B-B14F-4D97-AF65-F5344CB8AC3E}">
        <p14:creationId xmlns:p14="http://schemas.microsoft.com/office/powerpoint/2010/main" val="17513747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p:spPr>
        <p:txBody>
          <a:bodyPr/>
          <a:lstStyle/>
          <a:p>
            <a:r>
              <a:rPr lang="en-US" sz="2000" dirty="0"/>
              <a:t>Each sharing AP among the AP candidate set for the C-SR performs the interference measurement and report procedure at its owned TXOP. </a:t>
            </a:r>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8" name="Title 1"/>
          <p:cNvSpPr>
            <a:spLocks noGrp="1"/>
          </p:cNvSpPr>
          <p:nvPr>
            <p:ph type="title"/>
          </p:nvPr>
        </p:nvSpPr>
        <p:spPr>
          <a:xfrm>
            <a:off x="-195" y="685800"/>
            <a:ext cx="9144195" cy="1066800"/>
          </a:xfrm>
        </p:spPr>
        <p:txBody>
          <a:bodyPr/>
          <a:lstStyle/>
          <a:p>
            <a:r>
              <a:rPr lang="en-US" dirty="0"/>
              <a:t>C-SR </a:t>
            </a:r>
            <a:r>
              <a:rPr lang="en-US" dirty="0" smtClean="0"/>
              <a:t>Phase 1: Interference measurement &amp; report</a:t>
            </a:r>
            <a:endParaRPr lang="en-US" dirty="0"/>
          </a:p>
        </p:txBody>
      </p:sp>
      <p:pic>
        <p:nvPicPr>
          <p:cNvPr id="31" name="Picture 30"/>
          <p:cNvPicPr>
            <a:picLocks noChangeAspect="1"/>
          </p:cNvPicPr>
          <p:nvPr/>
        </p:nvPicPr>
        <p:blipFill>
          <a:blip r:embed="rId2"/>
          <a:stretch>
            <a:fillRect/>
          </a:stretch>
        </p:blipFill>
        <p:spPr>
          <a:xfrm>
            <a:off x="109341" y="3090412"/>
            <a:ext cx="8925318" cy="3005588"/>
          </a:xfrm>
          <a:prstGeom prst="rect">
            <a:avLst/>
          </a:prstGeom>
        </p:spPr>
      </p:pic>
    </p:spTree>
    <p:extLst>
      <p:ext uri="{BB962C8B-B14F-4D97-AF65-F5344CB8AC3E}">
        <p14:creationId xmlns:p14="http://schemas.microsoft.com/office/powerpoint/2010/main" val="17016918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p:spPr>
        <p:txBody>
          <a:bodyPr/>
          <a:lstStyle/>
          <a:p>
            <a:r>
              <a:rPr lang="en-US" sz="2000" dirty="0"/>
              <a:t>A sharing AP among the AP candidate set for the C-SR initiates the C-SR transmission by sending the C-SR Announcement frame.</a:t>
            </a:r>
          </a:p>
          <a:p>
            <a:pPr algn="just">
              <a:buFont typeface="Arial" panose="020B0604020202020204" pitchFamily="34" charset="0"/>
              <a:buChar char="•"/>
            </a:pPr>
            <a:r>
              <a:rPr lang="en-US" sz="2000" dirty="0"/>
              <a:t>The C-SR Announcement frame specifies for each shared AP that is granted in the C-SR transmission the following constraints: </a:t>
            </a:r>
            <a:endParaRPr lang="en-US" sz="1600" dirty="0"/>
          </a:p>
          <a:p>
            <a:pPr lvl="1" algn="just">
              <a:buFont typeface="Arial" panose="020B0604020202020204" pitchFamily="34" charset="0"/>
              <a:buChar char="•"/>
            </a:pPr>
            <a:r>
              <a:rPr lang="en-US" sz="1600" dirty="0"/>
              <a:t>The C-SR duration (in units of TU).</a:t>
            </a:r>
            <a:r>
              <a:rPr lang="en-US" sz="1400" dirty="0"/>
              <a:t> </a:t>
            </a:r>
          </a:p>
          <a:p>
            <a:pPr lvl="1" algn="just">
              <a:buFont typeface="Arial" panose="020B0604020202020204" pitchFamily="34" charset="0"/>
              <a:buChar char="•"/>
            </a:pPr>
            <a:r>
              <a:rPr lang="en-US" sz="1600" dirty="0"/>
              <a:t>The C-SR bandwidth (P20, P40, P80, P160, P240, P320).</a:t>
            </a:r>
          </a:p>
          <a:p>
            <a:pPr lvl="1" algn="just">
              <a:buFont typeface="Arial" panose="020B0604020202020204" pitchFamily="34" charset="0"/>
              <a:buChar char="•"/>
            </a:pPr>
            <a:r>
              <a:rPr lang="en-US" sz="1600" dirty="0"/>
              <a:t>The C-SR maximum transmit power of shared AP (in units of </a:t>
            </a:r>
            <a:r>
              <a:rPr lang="en-US" sz="1600" dirty="0" err="1"/>
              <a:t>dBm</a:t>
            </a:r>
            <a:r>
              <a:rPr lang="en-US" sz="1600" dirty="0"/>
              <a:t>).</a:t>
            </a:r>
          </a:p>
          <a:p>
            <a:pPr marL="857250" lvl="2" indent="0" algn="just">
              <a:buNone/>
            </a:pPr>
            <a:r>
              <a:rPr lang="en-US" sz="1400" dirty="0"/>
              <a:t>NOTE- When the sharing AP schedules the downlink PPDU, the C-SR maximum transmit power of shared AP is used for limiting the interference level caused by the shared AP on the scheduled STA. </a:t>
            </a:r>
          </a:p>
          <a:p>
            <a:pPr lvl="1" algn="just">
              <a:buFont typeface="Arial" panose="020B0604020202020204" pitchFamily="34" charset="0"/>
              <a:buChar char="•"/>
            </a:pPr>
            <a:r>
              <a:rPr lang="en-US" sz="1600" dirty="0"/>
              <a:t>The C-SR transmit power of sharing AP (in units of </a:t>
            </a:r>
            <a:r>
              <a:rPr lang="en-US" sz="1600" dirty="0" err="1"/>
              <a:t>dBm</a:t>
            </a:r>
            <a:r>
              <a:rPr lang="en-US" sz="1600" dirty="0" smtClean="0"/>
              <a:t>).</a:t>
            </a:r>
          </a:p>
          <a:p>
            <a:pPr marL="857250" lvl="2" indent="0" algn="just">
              <a:buNone/>
            </a:pPr>
            <a:r>
              <a:rPr lang="en-US" sz="1400" dirty="0"/>
              <a:t>NOTE- When the shared AP schedules the downlink C-SR transmission, the C-SR transmit power of the sharing AP is used for calculating the interference level caused by the sharing AP on the scheduled STA. </a:t>
            </a:r>
          </a:p>
          <a:p>
            <a:pPr lvl="1" algn="just">
              <a:buFont typeface="Arial" panose="020B0604020202020204" pitchFamily="34" charset="0"/>
              <a:buChar char="•"/>
            </a:pPr>
            <a:r>
              <a:rPr lang="en-US" sz="1600" dirty="0" smtClean="0"/>
              <a:t>The C-SR </a:t>
            </a:r>
            <a:r>
              <a:rPr lang="en-US" sz="1600" dirty="0"/>
              <a:t>tolerable maximum interference signal strength (in units of </a:t>
            </a:r>
            <a:r>
              <a:rPr lang="en-US" sz="1600" dirty="0" err="1"/>
              <a:t>dBm</a:t>
            </a:r>
            <a:r>
              <a:rPr lang="en-US" sz="1600" dirty="0" smtClean="0"/>
              <a:t>).</a:t>
            </a:r>
          </a:p>
          <a:p>
            <a:pPr marL="857250" lvl="2" indent="0" algn="just">
              <a:buNone/>
            </a:pPr>
            <a:r>
              <a:rPr lang="en-US" sz="1400" dirty="0" smtClean="0"/>
              <a:t>NOTE- </a:t>
            </a:r>
            <a:r>
              <a:rPr lang="en-US" sz="1400" dirty="0"/>
              <a:t>See the detail in the </a:t>
            </a:r>
            <a:r>
              <a:rPr lang="en-US" sz="1400" dirty="0">
                <a:hlinkClick r:id="rId2" action="ppaction://hlinksldjump"/>
              </a:rPr>
              <a:t>S</a:t>
            </a:r>
            <a:r>
              <a:rPr lang="en-US" sz="1400" dirty="0" smtClean="0">
                <a:hlinkClick r:id="rId2" action="ppaction://hlinksldjump"/>
              </a:rPr>
              <a:t>lide 10</a:t>
            </a:r>
            <a:r>
              <a:rPr lang="en-US" sz="1400" dirty="0" smtClean="0"/>
              <a:t>. </a:t>
            </a:r>
            <a:endParaRPr lang="en-US" sz="1400" dirty="0"/>
          </a:p>
          <a:p>
            <a:pPr lvl="1" algn="just">
              <a:buFont typeface="Arial" panose="020B0604020202020204" pitchFamily="34" charset="0"/>
              <a:buChar char="•"/>
            </a:pPr>
            <a:endParaRPr lang="en-US" sz="1600" dirty="0"/>
          </a:p>
          <a:p>
            <a:pPr marL="857250" lvl="2" indent="0" algn="just">
              <a:buNone/>
            </a:pPr>
            <a:endParaRPr lang="en-US" sz="1400" dirty="0" smtClean="0"/>
          </a:p>
          <a:p>
            <a:pPr marL="857250" lvl="2" indent="0" algn="just">
              <a:buNone/>
            </a:pPr>
            <a:endParaRPr lang="en-US" sz="1400" dirty="0" smtClean="0"/>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8</a:t>
            </a:fld>
            <a:endParaRPr lang="en-US" dirty="0"/>
          </a:p>
        </p:txBody>
      </p:sp>
      <p:sp>
        <p:nvSpPr>
          <p:cNvPr id="8" name="Title 1"/>
          <p:cNvSpPr>
            <a:spLocks noGrp="1"/>
          </p:cNvSpPr>
          <p:nvPr>
            <p:ph type="title"/>
          </p:nvPr>
        </p:nvSpPr>
        <p:spPr>
          <a:xfrm>
            <a:off x="-195" y="685800"/>
            <a:ext cx="9144195" cy="1066800"/>
          </a:xfrm>
        </p:spPr>
        <p:txBody>
          <a:bodyPr/>
          <a:lstStyle/>
          <a:p>
            <a:r>
              <a:rPr lang="en-US" dirty="0"/>
              <a:t>C-SR Phase 2: C-SR Transmission</a:t>
            </a:r>
          </a:p>
        </p:txBody>
      </p:sp>
    </p:spTree>
    <p:extLst>
      <p:ext uri="{BB962C8B-B14F-4D97-AF65-F5344CB8AC3E}">
        <p14:creationId xmlns:p14="http://schemas.microsoft.com/office/powerpoint/2010/main" val="26037862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p:spPr>
        <p:txBody>
          <a:bodyPr/>
          <a:lstStyle/>
          <a:p>
            <a:r>
              <a:rPr lang="en-US" sz="2000" dirty="0"/>
              <a:t>The shared AP performs the CCA during the SIFS after the C-SR Announcement frame. </a:t>
            </a:r>
          </a:p>
          <a:p>
            <a:r>
              <a:rPr lang="en-US" sz="2000" dirty="0"/>
              <a:t>If both the physical and virtual CS are idle, the shared AP transmits DL PPDUs during the C-SR duration time at the transmit power that is less than or equal to the C-SR maximum transmit power of shared AP indicated in the C-SR Announcement frame.</a:t>
            </a:r>
          </a:p>
          <a:p>
            <a:pPr lvl="1"/>
            <a:r>
              <a:rPr lang="en-US" sz="1600" dirty="0"/>
              <a:t>The shared AP disregards the NAV set by the sharing AP. </a:t>
            </a:r>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8" name="Title 1"/>
          <p:cNvSpPr>
            <a:spLocks noGrp="1"/>
          </p:cNvSpPr>
          <p:nvPr>
            <p:ph type="title"/>
          </p:nvPr>
        </p:nvSpPr>
        <p:spPr>
          <a:xfrm>
            <a:off x="-195" y="685800"/>
            <a:ext cx="9144195" cy="1066800"/>
          </a:xfrm>
        </p:spPr>
        <p:txBody>
          <a:bodyPr/>
          <a:lstStyle/>
          <a:p>
            <a:r>
              <a:rPr lang="en-US" dirty="0"/>
              <a:t>C-SR Phase 2: C-SR Transmission</a:t>
            </a:r>
          </a:p>
        </p:txBody>
      </p:sp>
      <p:pic>
        <p:nvPicPr>
          <p:cNvPr id="21" name="Picture 20"/>
          <p:cNvPicPr>
            <a:picLocks noChangeAspect="1"/>
          </p:cNvPicPr>
          <p:nvPr/>
        </p:nvPicPr>
        <p:blipFill>
          <a:blip r:embed="rId2"/>
          <a:stretch>
            <a:fillRect/>
          </a:stretch>
        </p:blipFill>
        <p:spPr>
          <a:xfrm>
            <a:off x="880552" y="4648200"/>
            <a:ext cx="7382896" cy="1700931"/>
          </a:xfrm>
          <a:prstGeom prst="rect">
            <a:avLst/>
          </a:prstGeom>
        </p:spPr>
      </p:pic>
    </p:spTree>
    <p:extLst>
      <p:ext uri="{BB962C8B-B14F-4D97-AF65-F5344CB8AC3E}">
        <p14:creationId xmlns:p14="http://schemas.microsoft.com/office/powerpoint/2010/main" val="7518412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1" ma:contentTypeDescription="Create a new document." ma:contentTypeScope="" ma:versionID="4956819f99e8db43e2a2111e3b300df8">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E42FB28-4175-4352-A1B1-A428BA28D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FCA7BDBA-0428-497A-823E-604947E2874D}">
  <ds:schemaRefs>
    <ds:schemaRef ds:uri="http://schemas.microsoft.com/sharepoint/v3/contenttype/forms"/>
  </ds:schemaRefs>
</ds:datastoreItem>
</file>

<file path=customXml/itemProps3.xml><?xml version="1.0" encoding="utf-8"?>
<ds:datastoreItem xmlns:ds="http://schemas.openxmlformats.org/officeDocument/2006/customXml" ds:itemID="{95DB7F03-E2F4-4208-8217-CF5CB1C8F085}">
  <ds:schemaRefs>
    <ds:schemaRef ds:uri="http://purl.org/dc/terms/"/>
    <ds:schemaRef ds:uri="http://schemas.microsoft.com/office/2006/documentManagement/types"/>
    <ds:schemaRef ds:uri="http://purl.org/dc/dcmitype/"/>
    <ds:schemaRef ds:uri="http://purl.org/dc/elements/1.1/"/>
    <ds:schemaRef ds:uri="http://www.w3.org/XML/1998/namespace"/>
    <ds:schemaRef ds:uri="http://schemas.openxmlformats.org/package/2006/metadata/core-properties"/>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110360</TotalTime>
  <Words>1828</Words>
  <Application>Microsoft Office PowerPoint</Application>
  <PresentationFormat>On-screen Show (4:3)</PresentationFormat>
  <Paragraphs>218</Paragraphs>
  <Slides>19</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4" baseType="lpstr">
      <vt:lpstr>Arial Unicode MS</vt:lpstr>
      <vt:lpstr>Arial</vt:lpstr>
      <vt:lpstr>Times New Roman</vt:lpstr>
      <vt:lpstr>802-11-Submission</vt:lpstr>
      <vt:lpstr>Document</vt:lpstr>
      <vt:lpstr>Coordinated Spatial Reuse (C-SR) Protocol</vt:lpstr>
      <vt:lpstr>Motivation</vt:lpstr>
      <vt:lpstr>Assumptions</vt:lpstr>
      <vt:lpstr>C-SR General Procedure</vt:lpstr>
      <vt:lpstr>C-SR Phase 1: Interference measurement &amp; report</vt:lpstr>
      <vt:lpstr>C-SR Phase 1: Interference measurement &amp; report</vt:lpstr>
      <vt:lpstr>C-SR Phase 1: Interference measurement &amp; report</vt:lpstr>
      <vt:lpstr>C-SR Phase 2: C-SR Transmission</vt:lpstr>
      <vt:lpstr>C-SR Phase 2: C-SR Transmission</vt:lpstr>
      <vt:lpstr>C-SR Phase 2: C-SR Transmission</vt:lpstr>
      <vt:lpstr>C-SR Phase 2: C-SR Transmission</vt:lpstr>
      <vt:lpstr>Simulation Setup</vt:lpstr>
      <vt:lpstr>Simulation Results</vt:lpstr>
      <vt:lpstr>Conclusion</vt:lpstr>
      <vt:lpstr>Referecnes</vt:lpstr>
      <vt:lpstr>Backup</vt:lpstr>
      <vt:lpstr>C-SR Phase 1: Interference measurement &amp; report</vt:lpstr>
      <vt:lpstr>C-SR Phase 1: Interference measurement &amp; report</vt:lpstr>
      <vt:lpstr>C-SR Phase 1: Interference measurement &amp; report</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Yongho Seok</cp:lastModifiedBy>
  <cp:revision>1742</cp:revision>
  <cp:lastPrinted>1998-02-10T13:28:06Z</cp:lastPrinted>
  <dcterms:created xsi:type="dcterms:W3CDTF">2007-05-21T21:00:37Z</dcterms:created>
  <dcterms:modified xsi:type="dcterms:W3CDTF">2020-04-28T05:05:25Z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ies>
</file>