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426" r:id="rId3"/>
    <p:sldId id="435" r:id="rId4"/>
    <p:sldId id="437" r:id="rId5"/>
    <p:sldId id="427" r:id="rId6"/>
    <p:sldId id="436" r:id="rId7"/>
    <p:sldId id="438" r:id="rId8"/>
    <p:sldId id="431" r:id="rId9"/>
    <p:sldId id="434" r:id="rId10"/>
    <p:sldId id="440" r:id="rId11"/>
    <p:sldId id="43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R" initials="BLR" lastIdx="2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43" autoAdjust="0"/>
    <p:restoredTop sz="86393" autoAdjust="0"/>
  </p:normalViewPr>
  <p:slideViewPr>
    <p:cSldViewPr>
      <p:cViewPr>
        <p:scale>
          <a:sx n="80" d="100"/>
          <a:sy n="80" d="100"/>
        </p:scale>
        <p:origin x="-1152" y="-72"/>
      </p:cViewPr>
      <p:guideLst>
        <p:guide orient="horz" pos="2160"/>
        <p:guide pos="2880"/>
      </p:guideLst>
    </p:cSldViewPr>
  </p:slideViewPr>
  <p:outlineViewPr>
    <p:cViewPr>
      <p:scale>
        <a:sx n="33" d="100"/>
        <a:sy n="33" d="100"/>
      </p:scale>
      <p:origin x="0" y="-53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4"/>
          <c:order val="0"/>
          <c:tx>
            <c:strRef>
              <c:f>'[EHT-SIG_rev5.xlsx]Efficiency comparison'!$D$13</c:f>
              <c:strCache>
                <c:ptCount val="1"/>
                <c:pt idx="0">
                  <c:v>Self contained 32bit</c:v>
                </c:pt>
              </c:strCache>
            </c:strRef>
          </c:tx>
          <c:xVal>
            <c:numRef>
              <c:f>'[EHT-SIG_rev5.xlsx]Efficiency comparison'!$J$11:$P$11</c:f>
              <c:numCache>
                <c:formatCode>General</c:formatCode>
                <c:ptCount val="6"/>
                <c:pt idx="0">
                  <c:v>4</c:v>
                </c:pt>
                <c:pt idx="1">
                  <c:v>8</c:v>
                </c:pt>
                <c:pt idx="2">
                  <c:v>12</c:v>
                </c:pt>
                <c:pt idx="3">
                  <c:v>16</c:v>
                </c:pt>
                <c:pt idx="4">
                  <c:v>24</c:v>
                </c:pt>
                <c:pt idx="5">
                  <c:v>32</c:v>
                </c:pt>
              </c:numCache>
            </c:numRef>
          </c:xVal>
          <c:yVal>
            <c:numRef>
              <c:f>'[EHT-SIG_rev5.xlsx]Efficiency comparison'!$K$13:$P$13</c:f>
              <c:numCache>
                <c:formatCode>General</c:formatCode>
                <c:ptCount val="6"/>
                <c:pt idx="0">
                  <c:v>84</c:v>
                </c:pt>
                <c:pt idx="1">
                  <c:v>168</c:v>
                </c:pt>
                <c:pt idx="2">
                  <c:v>252</c:v>
                </c:pt>
                <c:pt idx="3">
                  <c:v>336</c:v>
                </c:pt>
                <c:pt idx="4">
                  <c:v>504</c:v>
                </c:pt>
                <c:pt idx="5">
                  <c:v>672</c:v>
                </c:pt>
              </c:numCache>
            </c:numRef>
          </c:yVal>
          <c:smooth val="0"/>
        </c:ser>
        <c:ser>
          <c:idx val="0"/>
          <c:order val="1"/>
          <c:tx>
            <c:strRef>
              <c:f>'[EHT-SIG_rev5.xlsx]Efficiency comparison'!$D$12</c:f>
              <c:strCache>
                <c:ptCount val="1"/>
                <c:pt idx="0">
                  <c:v>Self contained 33bit</c:v>
                </c:pt>
              </c:strCache>
            </c:strRef>
          </c:tx>
          <c:xVal>
            <c:numRef>
              <c:f>'[EHT-SIG_rev5.xlsx]Efficiency comparison'!$K$11:$P$11</c:f>
              <c:numCache>
                <c:formatCode>General</c:formatCode>
                <c:ptCount val="6"/>
                <c:pt idx="0">
                  <c:v>4</c:v>
                </c:pt>
                <c:pt idx="1">
                  <c:v>8</c:v>
                </c:pt>
                <c:pt idx="2">
                  <c:v>12</c:v>
                </c:pt>
                <c:pt idx="3">
                  <c:v>16</c:v>
                </c:pt>
                <c:pt idx="4">
                  <c:v>24</c:v>
                </c:pt>
                <c:pt idx="5">
                  <c:v>32</c:v>
                </c:pt>
              </c:numCache>
            </c:numRef>
          </c:xVal>
          <c:yVal>
            <c:numRef>
              <c:f>'[EHT-SIG_rev5.xlsx]Efficiency comparison'!$K$12:$P$12</c:f>
              <c:numCache>
                <c:formatCode>General</c:formatCode>
                <c:ptCount val="6"/>
                <c:pt idx="0">
                  <c:v>86</c:v>
                </c:pt>
                <c:pt idx="1">
                  <c:v>172</c:v>
                </c:pt>
                <c:pt idx="2">
                  <c:v>258</c:v>
                </c:pt>
                <c:pt idx="3">
                  <c:v>344</c:v>
                </c:pt>
                <c:pt idx="4">
                  <c:v>516</c:v>
                </c:pt>
                <c:pt idx="5">
                  <c:v>688</c:v>
                </c:pt>
              </c:numCache>
            </c:numRef>
          </c:yVal>
          <c:smooth val="0"/>
        </c:ser>
        <c:ser>
          <c:idx val="1"/>
          <c:order val="2"/>
          <c:tx>
            <c:strRef>
              <c:f>'[EHT-SIG_rev5.xlsx]Efficiency comparison'!$D$14</c:f>
              <c:strCache>
                <c:ptCount val="1"/>
                <c:pt idx="0">
                  <c:v>11ax-style 9bit RU table</c:v>
                </c:pt>
              </c:strCache>
            </c:strRef>
          </c:tx>
          <c:xVal>
            <c:numRef>
              <c:f>'[EHT-SIG_rev5.xlsx]Efficiency comparison'!$K$11:$P$11</c:f>
              <c:numCache>
                <c:formatCode>General</c:formatCode>
                <c:ptCount val="6"/>
                <c:pt idx="0">
                  <c:v>4</c:v>
                </c:pt>
                <c:pt idx="1">
                  <c:v>8</c:v>
                </c:pt>
                <c:pt idx="2">
                  <c:v>12</c:v>
                </c:pt>
                <c:pt idx="3">
                  <c:v>16</c:v>
                </c:pt>
                <c:pt idx="4">
                  <c:v>24</c:v>
                </c:pt>
                <c:pt idx="5">
                  <c:v>32</c:v>
                </c:pt>
              </c:numCache>
            </c:numRef>
          </c:xVal>
          <c:yVal>
            <c:numRef>
              <c:f>'[EHT-SIG_rev5.xlsx]Efficiency comparison'!$K$14:$P$14</c:f>
              <c:numCache>
                <c:formatCode>General</c:formatCode>
                <c:ptCount val="6"/>
                <c:pt idx="0">
                  <c:v>146</c:v>
                </c:pt>
                <c:pt idx="1">
                  <c:v>200</c:v>
                </c:pt>
                <c:pt idx="2">
                  <c:v>254</c:v>
                </c:pt>
                <c:pt idx="3">
                  <c:v>308</c:v>
                </c:pt>
                <c:pt idx="4">
                  <c:v>416</c:v>
                </c:pt>
                <c:pt idx="5">
                  <c:v>524</c:v>
                </c:pt>
              </c:numCache>
            </c:numRef>
          </c:yVal>
          <c:smooth val="0"/>
        </c:ser>
        <c:ser>
          <c:idx val="2"/>
          <c:order val="3"/>
          <c:tx>
            <c:strRef>
              <c:f>'[EHT-SIG_rev5.xlsx]Efficiency comparison'!$D$15</c:f>
              <c:strCache>
                <c:ptCount val="1"/>
                <c:pt idx="0">
                  <c:v>11ax-style 10bit RU table</c:v>
                </c:pt>
              </c:strCache>
            </c:strRef>
          </c:tx>
          <c:xVal>
            <c:numRef>
              <c:f>'[EHT-SIG_rev5.xlsx]Efficiency comparison'!$K$11:$P$11</c:f>
              <c:numCache>
                <c:formatCode>General</c:formatCode>
                <c:ptCount val="6"/>
                <c:pt idx="0">
                  <c:v>4</c:v>
                </c:pt>
                <c:pt idx="1">
                  <c:v>8</c:v>
                </c:pt>
                <c:pt idx="2">
                  <c:v>12</c:v>
                </c:pt>
                <c:pt idx="3">
                  <c:v>16</c:v>
                </c:pt>
                <c:pt idx="4">
                  <c:v>24</c:v>
                </c:pt>
                <c:pt idx="5">
                  <c:v>32</c:v>
                </c:pt>
              </c:numCache>
            </c:numRef>
          </c:xVal>
          <c:yVal>
            <c:numRef>
              <c:f>'[EHT-SIG_rev5.xlsx]Efficiency comparison'!$K$15:$P$15</c:f>
              <c:numCache>
                <c:formatCode>General</c:formatCode>
                <c:ptCount val="6"/>
                <c:pt idx="0">
                  <c:v>154</c:v>
                </c:pt>
                <c:pt idx="1">
                  <c:v>208</c:v>
                </c:pt>
                <c:pt idx="2">
                  <c:v>262</c:v>
                </c:pt>
                <c:pt idx="3">
                  <c:v>316</c:v>
                </c:pt>
                <c:pt idx="4">
                  <c:v>424</c:v>
                </c:pt>
                <c:pt idx="5">
                  <c:v>532</c:v>
                </c:pt>
              </c:numCache>
            </c:numRef>
          </c:yVal>
          <c:smooth val="0"/>
        </c:ser>
        <c:ser>
          <c:idx val="3"/>
          <c:order val="4"/>
          <c:tx>
            <c:strRef>
              <c:f>'[EHT-SIG_rev5.xlsx]Efficiency comparison'!$D$16</c:f>
              <c:strCache>
                <c:ptCount val="1"/>
                <c:pt idx="0">
                  <c:v>11ax-style 11bit RU table</c:v>
                </c:pt>
              </c:strCache>
            </c:strRef>
          </c:tx>
          <c:xVal>
            <c:numRef>
              <c:f>'[EHT-SIG_rev5.xlsx]Efficiency comparison'!$K$11:$P$11</c:f>
              <c:numCache>
                <c:formatCode>General</c:formatCode>
                <c:ptCount val="6"/>
                <c:pt idx="0">
                  <c:v>4</c:v>
                </c:pt>
                <c:pt idx="1">
                  <c:v>8</c:v>
                </c:pt>
                <c:pt idx="2">
                  <c:v>12</c:v>
                </c:pt>
                <c:pt idx="3">
                  <c:v>16</c:v>
                </c:pt>
                <c:pt idx="4">
                  <c:v>24</c:v>
                </c:pt>
                <c:pt idx="5">
                  <c:v>32</c:v>
                </c:pt>
              </c:numCache>
            </c:numRef>
          </c:xVal>
          <c:yVal>
            <c:numRef>
              <c:f>'[EHT-SIG_rev5.xlsx]Efficiency comparison'!$K$16:$P$16</c:f>
              <c:numCache>
                <c:formatCode>General</c:formatCode>
                <c:ptCount val="6"/>
                <c:pt idx="0">
                  <c:v>162</c:v>
                </c:pt>
                <c:pt idx="1">
                  <c:v>216</c:v>
                </c:pt>
                <c:pt idx="2">
                  <c:v>270</c:v>
                </c:pt>
                <c:pt idx="3">
                  <c:v>324</c:v>
                </c:pt>
                <c:pt idx="4">
                  <c:v>432</c:v>
                </c:pt>
                <c:pt idx="5">
                  <c:v>540</c:v>
                </c:pt>
              </c:numCache>
            </c:numRef>
          </c:yVal>
          <c:smooth val="0"/>
        </c:ser>
        <c:dLbls>
          <c:showLegendKey val="0"/>
          <c:showVal val="0"/>
          <c:showCatName val="0"/>
          <c:showSerName val="0"/>
          <c:showPercent val="0"/>
          <c:showBubbleSize val="0"/>
        </c:dLbls>
        <c:axId val="49330048"/>
        <c:axId val="49570944"/>
      </c:scatterChart>
      <c:valAx>
        <c:axId val="49330048"/>
        <c:scaling>
          <c:orientation val="minMax"/>
        </c:scaling>
        <c:delete val="0"/>
        <c:axPos val="b"/>
        <c:majorGridlines/>
        <c:title>
          <c:tx>
            <c:rich>
              <a:bodyPr/>
              <a:lstStyle/>
              <a:p>
                <a:pPr>
                  <a:defRPr/>
                </a:pPr>
                <a:r>
                  <a:rPr lang="en-GB"/>
                  <a:t>Number of users in the PPDU</a:t>
                </a:r>
              </a:p>
            </c:rich>
          </c:tx>
          <c:layout/>
          <c:overlay val="0"/>
        </c:title>
        <c:numFmt formatCode="General" sourceLinked="1"/>
        <c:majorTickMark val="out"/>
        <c:minorTickMark val="none"/>
        <c:tickLblPos val="nextTo"/>
        <c:crossAx val="49570944"/>
        <c:crosses val="autoZero"/>
        <c:crossBetween val="midCat"/>
      </c:valAx>
      <c:valAx>
        <c:axId val="49570944"/>
        <c:scaling>
          <c:orientation val="minMax"/>
        </c:scaling>
        <c:delete val="0"/>
        <c:axPos val="l"/>
        <c:majorGridlines/>
        <c:title>
          <c:tx>
            <c:rich>
              <a:bodyPr rot="-5400000" vert="horz"/>
              <a:lstStyle/>
              <a:p>
                <a:pPr>
                  <a:defRPr/>
                </a:pPr>
                <a:r>
                  <a:rPr lang="en-GB"/>
                  <a:t>Number of bits in EHTSIG (CC)</a:t>
                </a:r>
              </a:p>
            </c:rich>
          </c:tx>
          <c:layout/>
          <c:overlay val="0"/>
        </c:title>
        <c:numFmt formatCode="General" sourceLinked="1"/>
        <c:majorTickMark val="out"/>
        <c:minorTickMark val="none"/>
        <c:tickLblPos val="nextTo"/>
        <c:crossAx val="49330048"/>
        <c:crosses val="autoZero"/>
        <c:crossBetween val="midCat"/>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GB" sz="1400"/>
              <a:t>#EHTSIG</a:t>
            </a:r>
            <a:r>
              <a:rPr lang="en-GB" sz="1400" baseline="0"/>
              <a:t> symbols @</a:t>
            </a:r>
            <a:r>
              <a:rPr lang="en-GB" sz="1400"/>
              <a:t>MCS1</a:t>
            </a:r>
          </a:p>
        </c:rich>
      </c:tx>
      <c:layout>
        <c:manualLayout>
          <c:xMode val="edge"/>
          <c:yMode val="edge"/>
          <c:x val="0.65962101282344809"/>
          <c:y val="3.4632034632034632E-2"/>
        </c:manualLayout>
      </c:layout>
      <c:overlay val="1"/>
    </c:title>
    <c:autoTitleDeleted val="0"/>
    <c:plotArea>
      <c:layout/>
      <c:scatterChart>
        <c:scatterStyle val="lineMarker"/>
        <c:varyColors val="0"/>
        <c:ser>
          <c:idx val="4"/>
          <c:order val="0"/>
          <c:tx>
            <c:strRef>
              <c:f>'Efficiency comparison 320M'!$D$28</c:f>
              <c:strCache>
                <c:ptCount val="1"/>
                <c:pt idx="0">
                  <c:v>Self contained 32bit</c:v>
                </c:pt>
              </c:strCache>
            </c:strRef>
          </c:tx>
          <c:xVal>
            <c:numRef>
              <c:f>'Efficiency comparison 320M'!$K$26:$P$26</c:f>
              <c:numCache>
                <c:formatCode>General</c:formatCode>
                <c:ptCount val="6"/>
                <c:pt idx="0">
                  <c:v>4</c:v>
                </c:pt>
                <c:pt idx="1">
                  <c:v>8</c:v>
                </c:pt>
                <c:pt idx="2">
                  <c:v>12</c:v>
                </c:pt>
                <c:pt idx="3">
                  <c:v>16</c:v>
                </c:pt>
                <c:pt idx="4">
                  <c:v>24</c:v>
                </c:pt>
                <c:pt idx="5">
                  <c:v>32</c:v>
                </c:pt>
              </c:numCache>
            </c:numRef>
          </c:xVal>
          <c:yVal>
            <c:numRef>
              <c:f>'Efficiency comparison 320M'!$K$28:$P$28</c:f>
              <c:numCache>
                <c:formatCode>General</c:formatCode>
                <c:ptCount val="6"/>
                <c:pt idx="0">
                  <c:v>2</c:v>
                </c:pt>
                <c:pt idx="1">
                  <c:v>4</c:v>
                </c:pt>
                <c:pt idx="2">
                  <c:v>5</c:v>
                </c:pt>
                <c:pt idx="3">
                  <c:v>7</c:v>
                </c:pt>
                <c:pt idx="4">
                  <c:v>10</c:v>
                </c:pt>
                <c:pt idx="5">
                  <c:v>13</c:v>
                </c:pt>
              </c:numCache>
            </c:numRef>
          </c:yVal>
          <c:smooth val="0"/>
        </c:ser>
        <c:ser>
          <c:idx val="0"/>
          <c:order val="1"/>
          <c:tx>
            <c:strRef>
              <c:f>'Efficiency comparison 320M'!$D$27:$J$27</c:f>
              <c:strCache>
                <c:ptCount val="1"/>
                <c:pt idx="0">
                  <c:v>Self contained 33bit</c:v>
                </c:pt>
              </c:strCache>
            </c:strRef>
          </c:tx>
          <c:xVal>
            <c:numRef>
              <c:f>'Efficiency comparison 320M'!$K$26:$P$26</c:f>
              <c:numCache>
                <c:formatCode>General</c:formatCode>
                <c:ptCount val="6"/>
                <c:pt idx="0">
                  <c:v>4</c:v>
                </c:pt>
                <c:pt idx="1">
                  <c:v>8</c:v>
                </c:pt>
                <c:pt idx="2">
                  <c:v>12</c:v>
                </c:pt>
                <c:pt idx="3">
                  <c:v>16</c:v>
                </c:pt>
                <c:pt idx="4">
                  <c:v>24</c:v>
                </c:pt>
                <c:pt idx="5">
                  <c:v>32</c:v>
                </c:pt>
              </c:numCache>
            </c:numRef>
          </c:xVal>
          <c:yVal>
            <c:numRef>
              <c:f>'Efficiency comparison 320M'!$K$27:$P$27</c:f>
              <c:numCache>
                <c:formatCode>General</c:formatCode>
                <c:ptCount val="6"/>
                <c:pt idx="0">
                  <c:v>2</c:v>
                </c:pt>
                <c:pt idx="1">
                  <c:v>4</c:v>
                </c:pt>
                <c:pt idx="2">
                  <c:v>5</c:v>
                </c:pt>
                <c:pt idx="3">
                  <c:v>7</c:v>
                </c:pt>
                <c:pt idx="4">
                  <c:v>10</c:v>
                </c:pt>
                <c:pt idx="5">
                  <c:v>14</c:v>
                </c:pt>
              </c:numCache>
            </c:numRef>
          </c:yVal>
          <c:smooth val="0"/>
        </c:ser>
        <c:ser>
          <c:idx val="1"/>
          <c:order val="2"/>
          <c:tx>
            <c:strRef>
              <c:f>'Efficiency comparison 320M'!$D$29:$J$29</c:f>
              <c:strCache>
                <c:ptCount val="1"/>
                <c:pt idx="0">
                  <c:v>11ax-style 9bit RU table</c:v>
                </c:pt>
              </c:strCache>
            </c:strRef>
          </c:tx>
          <c:xVal>
            <c:numRef>
              <c:f>'Efficiency comparison 320M'!$K$26:$P$26</c:f>
              <c:numCache>
                <c:formatCode>General</c:formatCode>
                <c:ptCount val="6"/>
                <c:pt idx="0">
                  <c:v>4</c:v>
                </c:pt>
                <c:pt idx="1">
                  <c:v>8</c:v>
                </c:pt>
                <c:pt idx="2">
                  <c:v>12</c:v>
                </c:pt>
                <c:pt idx="3">
                  <c:v>16</c:v>
                </c:pt>
                <c:pt idx="4">
                  <c:v>24</c:v>
                </c:pt>
                <c:pt idx="5">
                  <c:v>32</c:v>
                </c:pt>
              </c:numCache>
            </c:numRef>
          </c:xVal>
          <c:yVal>
            <c:numRef>
              <c:f>'Efficiency comparison 320M'!$K$29:$P$29</c:f>
              <c:numCache>
                <c:formatCode>General</c:formatCode>
                <c:ptCount val="6"/>
                <c:pt idx="0">
                  <c:v>3</c:v>
                </c:pt>
                <c:pt idx="1">
                  <c:v>4</c:v>
                </c:pt>
                <c:pt idx="2">
                  <c:v>5</c:v>
                </c:pt>
                <c:pt idx="3">
                  <c:v>6</c:v>
                </c:pt>
                <c:pt idx="4">
                  <c:v>9</c:v>
                </c:pt>
                <c:pt idx="5">
                  <c:v>11</c:v>
                </c:pt>
              </c:numCache>
            </c:numRef>
          </c:yVal>
          <c:smooth val="0"/>
        </c:ser>
        <c:ser>
          <c:idx val="2"/>
          <c:order val="3"/>
          <c:tx>
            <c:strRef>
              <c:f>'Efficiency comparison 320M'!$D$30:$J$30</c:f>
              <c:strCache>
                <c:ptCount val="1"/>
                <c:pt idx="0">
                  <c:v>11ax-style 10bit RU table</c:v>
                </c:pt>
              </c:strCache>
            </c:strRef>
          </c:tx>
          <c:xVal>
            <c:numRef>
              <c:f>'Efficiency comparison 320M'!$K$26:$P$26</c:f>
              <c:numCache>
                <c:formatCode>General</c:formatCode>
                <c:ptCount val="6"/>
                <c:pt idx="0">
                  <c:v>4</c:v>
                </c:pt>
                <c:pt idx="1">
                  <c:v>8</c:v>
                </c:pt>
                <c:pt idx="2">
                  <c:v>12</c:v>
                </c:pt>
                <c:pt idx="3">
                  <c:v>16</c:v>
                </c:pt>
                <c:pt idx="4">
                  <c:v>24</c:v>
                </c:pt>
                <c:pt idx="5">
                  <c:v>32</c:v>
                </c:pt>
              </c:numCache>
            </c:numRef>
          </c:xVal>
          <c:yVal>
            <c:numRef>
              <c:f>'Efficiency comparison 320M'!$K$30:$P$30</c:f>
              <c:numCache>
                <c:formatCode>General</c:formatCode>
                <c:ptCount val="6"/>
                <c:pt idx="0">
                  <c:v>3</c:v>
                </c:pt>
                <c:pt idx="1">
                  <c:v>5</c:v>
                </c:pt>
                <c:pt idx="2">
                  <c:v>6</c:v>
                </c:pt>
                <c:pt idx="3">
                  <c:v>7</c:v>
                </c:pt>
                <c:pt idx="4">
                  <c:v>9</c:v>
                </c:pt>
                <c:pt idx="5">
                  <c:v>11</c:v>
                </c:pt>
              </c:numCache>
            </c:numRef>
          </c:yVal>
          <c:smooth val="0"/>
        </c:ser>
        <c:ser>
          <c:idx val="3"/>
          <c:order val="4"/>
          <c:tx>
            <c:strRef>
              <c:f>'Efficiency comparison 320M'!$D$31:$J$31</c:f>
              <c:strCache>
                <c:ptCount val="1"/>
                <c:pt idx="0">
                  <c:v>11ax-style 11bit RU table</c:v>
                </c:pt>
              </c:strCache>
            </c:strRef>
          </c:tx>
          <c:xVal>
            <c:numRef>
              <c:f>'Efficiency comparison 320M'!$K$26:$P$26</c:f>
              <c:numCache>
                <c:formatCode>General</c:formatCode>
                <c:ptCount val="6"/>
                <c:pt idx="0">
                  <c:v>4</c:v>
                </c:pt>
                <c:pt idx="1">
                  <c:v>8</c:v>
                </c:pt>
                <c:pt idx="2">
                  <c:v>12</c:v>
                </c:pt>
                <c:pt idx="3">
                  <c:v>16</c:v>
                </c:pt>
                <c:pt idx="4">
                  <c:v>24</c:v>
                </c:pt>
                <c:pt idx="5">
                  <c:v>32</c:v>
                </c:pt>
              </c:numCache>
            </c:numRef>
          </c:xVal>
          <c:yVal>
            <c:numRef>
              <c:f>'Efficiency comparison 320M'!$K$31:$P$31</c:f>
              <c:numCache>
                <c:formatCode>General</c:formatCode>
                <c:ptCount val="6"/>
                <c:pt idx="0">
                  <c:v>4</c:v>
                </c:pt>
                <c:pt idx="1">
                  <c:v>5</c:v>
                </c:pt>
                <c:pt idx="2">
                  <c:v>6</c:v>
                </c:pt>
                <c:pt idx="3">
                  <c:v>7</c:v>
                </c:pt>
                <c:pt idx="4">
                  <c:v>9</c:v>
                </c:pt>
                <c:pt idx="5">
                  <c:v>11</c:v>
                </c:pt>
              </c:numCache>
            </c:numRef>
          </c:yVal>
          <c:smooth val="0"/>
        </c:ser>
        <c:dLbls>
          <c:showLegendKey val="0"/>
          <c:showVal val="0"/>
          <c:showCatName val="0"/>
          <c:showSerName val="0"/>
          <c:showPercent val="0"/>
          <c:showBubbleSize val="0"/>
        </c:dLbls>
        <c:axId val="184272000"/>
        <c:axId val="184825344"/>
      </c:scatterChart>
      <c:valAx>
        <c:axId val="184272000"/>
        <c:scaling>
          <c:orientation val="minMax"/>
        </c:scaling>
        <c:delete val="0"/>
        <c:axPos val="b"/>
        <c:majorGridlines/>
        <c:title>
          <c:tx>
            <c:rich>
              <a:bodyPr/>
              <a:lstStyle/>
              <a:p>
                <a:pPr>
                  <a:defRPr/>
                </a:pPr>
                <a:r>
                  <a:rPr lang="en-US"/>
                  <a:t>Number of users in the PPDU</a:t>
                </a:r>
              </a:p>
            </c:rich>
          </c:tx>
          <c:layout/>
          <c:overlay val="0"/>
        </c:title>
        <c:numFmt formatCode="General" sourceLinked="1"/>
        <c:majorTickMark val="out"/>
        <c:minorTickMark val="none"/>
        <c:tickLblPos val="nextTo"/>
        <c:crossAx val="184825344"/>
        <c:crosses val="autoZero"/>
        <c:crossBetween val="midCat"/>
      </c:valAx>
      <c:valAx>
        <c:axId val="184825344"/>
        <c:scaling>
          <c:orientation val="minMax"/>
        </c:scaling>
        <c:delete val="0"/>
        <c:axPos val="l"/>
        <c:majorGridlines/>
        <c:title>
          <c:tx>
            <c:rich>
              <a:bodyPr rot="-5400000" vert="horz"/>
              <a:lstStyle/>
              <a:p>
                <a:pPr>
                  <a:defRPr/>
                </a:pPr>
                <a:r>
                  <a:rPr lang="en-US"/>
                  <a:t>Number of symbols in EHT SIG (CC)</a:t>
                </a:r>
              </a:p>
            </c:rich>
          </c:tx>
          <c:layout/>
          <c:overlay val="0"/>
        </c:title>
        <c:numFmt formatCode="General" sourceLinked="1"/>
        <c:majorTickMark val="out"/>
        <c:minorTickMark val="none"/>
        <c:tickLblPos val="nextTo"/>
        <c:crossAx val="184272000"/>
        <c:crosses val="autoZero"/>
        <c:crossBetween val="midCat"/>
      </c:valAx>
    </c:plotArea>
    <c:legend>
      <c:legendPos val="r"/>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GB" sz="1400"/>
              <a:t>#EHTSIG</a:t>
            </a:r>
            <a:r>
              <a:rPr lang="en-GB" sz="1400" baseline="0"/>
              <a:t> symbols @</a:t>
            </a:r>
            <a:r>
              <a:rPr lang="en-GB" sz="1400"/>
              <a:t>MCS0</a:t>
            </a:r>
          </a:p>
        </c:rich>
      </c:tx>
      <c:layout>
        <c:manualLayout>
          <c:xMode val="edge"/>
          <c:yMode val="edge"/>
          <c:x val="0.65962101282344809"/>
          <c:y val="3.4632034632034632E-2"/>
        </c:manualLayout>
      </c:layout>
      <c:overlay val="1"/>
    </c:title>
    <c:autoTitleDeleted val="0"/>
    <c:plotArea>
      <c:layout/>
      <c:scatterChart>
        <c:scatterStyle val="lineMarker"/>
        <c:varyColors val="0"/>
        <c:ser>
          <c:idx val="4"/>
          <c:order val="0"/>
          <c:tx>
            <c:strRef>
              <c:f>'Efficiency comparison 320M'!$D$21</c:f>
              <c:strCache>
                <c:ptCount val="1"/>
                <c:pt idx="0">
                  <c:v>Self contained 32bit</c:v>
                </c:pt>
              </c:strCache>
            </c:strRef>
          </c:tx>
          <c:xVal>
            <c:numRef>
              <c:f>'Efficiency comparison 320M'!$K$19:$P$19</c:f>
              <c:numCache>
                <c:formatCode>General</c:formatCode>
                <c:ptCount val="6"/>
                <c:pt idx="0">
                  <c:v>4</c:v>
                </c:pt>
                <c:pt idx="1">
                  <c:v>8</c:v>
                </c:pt>
                <c:pt idx="2">
                  <c:v>12</c:v>
                </c:pt>
                <c:pt idx="3">
                  <c:v>16</c:v>
                </c:pt>
                <c:pt idx="4">
                  <c:v>24</c:v>
                </c:pt>
                <c:pt idx="5">
                  <c:v>32</c:v>
                </c:pt>
              </c:numCache>
            </c:numRef>
          </c:xVal>
          <c:yVal>
            <c:numRef>
              <c:f>'Efficiency comparison 320M'!$K$21:$P$21</c:f>
              <c:numCache>
                <c:formatCode>General</c:formatCode>
                <c:ptCount val="6"/>
                <c:pt idx="0">
                  <c:v>4</c:v>
                </c:pt>
                <c:pt idx="1">
                  <c:v>7</c:v>
                </c:pt>
                <c:pt idx="2">
                  <c:v>10</c:v>
                </c:pt>
                <c:pt idx="3">
                  <c:v>13</c:v>
                </c:pt>
                <c:pt idx="4">
                  <c:v>20</c:v>
                </c:pt>
                <c:pt idx="5">
                  <c:v>26</c:v>
                </c:pt>
              </c:numCache>
            </c:numRef>
          </c:yVal>
          <c:smooth val="0"/>
        </c:ser>
        <c:ser>
          <c:idx val="0"/>
          <c:order val="1"/>
          <c:tx>
            <c:strRef>
              <c:f>'Efficiency comparison 320M'!$D$20:$J$20</c:f>
              <c:strCache>
                <c:ptCount val="1"/>
                <c:pt idx="0">
                  <c:v>Self contained 33bit</c:v>
                </c:pt>
              </c:strCache>
            </c:strRef>
          </c:tx>
          <c:xVal>
            <c:numRef>
              <c:f>'Efficiency comparison 320M'!$K$19:$P$19</c:f>
              <c:numCache>
                <c:formatCode>General</c:formatCode>
                <c:ptCount val="6"/>
                <c:pt idx="0">
                  <c:v>4</c:v>
                </c:pt>
                <c:pt idx="1">
                  <c:v>8</c:v>
                </c:pt>
                <c:pt idx="2">
                  <c:v>12</c:v>
                </c:pt>
                <c:pt idx="3">
                  <c:v>16</c:v>
                </c:pt>
                <c:pt idx="4">
                  <c:v>24</c:v>
                </c:pt>
                <c:pt idx="5">
                  <c:v>32</c:v>
                </c:pt>
              </c:numCache>
            </c:numRef>
          </c:xVal>
          <c:yVal>
            <c:numRef>
              <c:f>'Efficiency comparison 320M'!$K$20:$P$20</c:f>
              <c:numCache>
                <c:formatCode>General</c:formatCode>
                <c:ptCount val="6"/>
                <c:pt idx="0">
                  <c:v>4</c:v>
                </c:pt>
                <c:pt idx="1">
                  <c:v>7</c:v>
                </c:pt>
                <c:pt idx="2">
                  <c:v>10</c:v>
                </c:pt>
                <c:pt idx="3">
                  <c:v>14</c:v>
                </c:pt>
                <c:pt idx="4">
                  <c:v>20</c:v>
                </c:pt>
                <c:pt idx="5">
                  <c:v>27</c:v>
                </c:pt>
              </c:numCache>
            </c:numRef>
          </c:yVal>
          <c:smooth val="0"/>
        </c:ser>
        <c:ser>
          <c:idx val="1"/>
          <c:order val="2"/>
          <c:tx>
            <c:strRef>
              <c:f>'Efficiency comparison 320M'!$D$22:$J$22</c:f>
              <c:strCache>
                <c:ptCount val="1"/>
                <c:pt idx="0">
                  <c:v>11ax-style 9bit RU table</c:v>
                </c:pt>
              </c:strCache>
            </c:strRef>
          </c:tx>
          <c:xVal>
            <c:numRef>
              <c:f>'Efficiency comparison 320M'!$K$19:$P$19</c:f>
              <c:numCache>
                <c:formatCode>General</c:formatCode>
                <c:ptCount val="6"/>
                <c:pt idx="0">
                  <c:v>4</c:v>
                </c:pt>
                <c:pt idx="1">
                  <c:v>8</c:v>
                </c:pt>
                <c:pt idx="2">
                  <c:v>12</c:v>
                </c:pt>
                <c:pt idx="3">
                  <c:v>16</c:v>
                </c:pt>
                <c:pt idx="4">
                  <c:v>24</c:v>
                </c:pt>
                <c:pt idx="5">
                  <c:v>32</c:v>
                </c:pt>
              </c:numCache>
            </c:numRef>
          </c:xVal>
          <c:yVal>
            <c:numRef>
              <c:f>'Efficiency comparison 320M'!$K$22:$P$22</c:f>
              <c:numCache>
                <c:formatCode>General</c:formatCode>
                <c:ptCount val="6"/>
                <c:pt idx="0">
                  <c:v>6</c:v>
                </c:pt>
                <c:pt idx="1">
                  <c:v>8</c:v>
                </c:pt>
                <c:pt idx="2">
                  <c:v>10</c:v>
                </c:pt>
                <c:pt idx="3">
                  <c:v>12</c:v>
                </c:pt>
                <c:pt idx="4">
                  <c:v>17</c:v>
                </c:pt>
                <c:pt idx="5">
                  <c:v>21</c:v>
                </c:pt>
              </c:numCache>
            </c:numRef>
          </c:yVal>
          <c:smooth val="0"/>
        </c:ser>
        <c:ser>
          <c:idx val="2"/>
          <c:order val="3"/>
          <c:tx>
            <c:strRef>
              <c:f>'Efficiency comparison 320M'!$D$23:$J$23</c:f>
              <c:strCache>
                <c:ptCount val="1"/>
                <c:pt idx="0">
                  <c:v>11ax-style 10bit RU table</c:v>
                </c:pt>
              </c:strCache>
            </c:strRef>
          </c:tx>
          <c:xVal>
            <c:numRef>
              <c:f>'Efficiency comparison 320M'!$K$19:$P$19</c:f>
              <c:numCache>
                <c:formatCode>General</c:formatCode>
                <c:ptCount val="6"/>
                <c:pt idx="0">
                  <c:v>4</c:v>
                </c:pt>
                <c:pt idx="1">
                  <c:v>8</c:v>
                </c:pt>
                <c:pt idx="2">
                  <c:v>12</c:v>
                </c:pt>
                <c:pt idx="3">
                  <c:v>16</c:v>
                </c:pt>
                <c:pt idx="4">
                  <c:v>24</c:v>
                </c:pt>
                <c:pt idx="5">
                  <c:v>32</c:v>
                </c:pt>
              </c:numCache>
            </c:numRef>
          </c:xVal>
          <c:yVal>
            <c:numRef>
              <c:f>'Efficiency comparison 320M'!$K$23:$P$23</c:f>
              <c:numCache>
                <c:formatCode>General</c:formatCode>
                <c:ptCount val="6"/>
                <c:pt idx="0">
                  <c:v>6</c:v>
                </c:pt>
                <c:pt idx="1">
                  <c:v>9</c:v>
                </c:pt>
                <c:pt idx="2">
                  <c:v>11</c:v>
                </c:pt>
                <c:pt idx="3">
                  <c:v>13</c:v>
                </c:pt>
                <c:pt idx="4">
                  <c:v>17</c:v>
                </c:pt>
                <c:pt idx="5">
                  <c:v>21</c:v>
                </c:pt>
              </c:numCache>
            </c:numRef>
          </c:yVal>
          <c:smooth val="0"/>
        </c:ser>
        <c:ser>
          <c:idx val="3"/>
          <c:order val="4"/>
          <c:tx>
            <c:strRef>
              <c:f>'Efficiency comparison 320M'!$D$24:$J$24</c:f>
              <c:strCache>
                <c:ptCount val="1"/>
                <c:pt idx="0">
                  <c:v>11ax-style 11bit RU table</c:v>
                </c:pt>
              </c:strCache>
            </c:strRef>
          </c:tx>
          <c:xVal>
            <c:numRef>
              <c:f>'Efficiency comparison 320M'!$K$19:$P$19</c:f>
              <c:numCache>
                <c:formatCode>General</c:formatCode>
                <c:ptCount val="6"/>
                <c:pt idx="0">
                  <c:v>4</c:v>
                </c:pt>
                <c:pt idx="1">
                  <c:v>8</c:v>
                </c:pt>
                <c:pt idx="2">
                  <c:v>12</c:v>
                </c:pt>
                <c:pt idx="3">
                  <c:v>16</c:v>
                </c:pt>
                <c:pt idx="4">
                  <c:v>24</c:v>
                </c:pt>
                <c:pt idx="5">
                  <c:v>32</c:v>
                </c:pt>
              </c:numCache>
            </c:numRef>
          </c:xVal>
          <c:yVal>
            <c:numRef>
              <c:f>'Efficiency comparison 320M'!$K$24:$P$24</c:f>
              <c:numCache>
                <c:formatCode>General</c:formatCode>
                <c:ptCount val="6"/>
                <c:pt idx="0">
                  <c:v>7</c:v>
                </c:pt>
                <c:pt idx="1">
                  <c:v>9</c:v>
                </c:pt>
                <c:pt idx="2">
                  <c:v>11</c:v>
                </c:pt>
                <c:pt idx="3">
                  <c:v>13</c:v>
                </c:pt>
                <c:pt idx="4">
                  <c:v>17</c:v>
                </c:pt>
                <c:pt idx="5">
                  <c:v>21</c:v>
                </c:pt>
              </c:numCache>
            </c:numRef>
          </c:yVal>
          <c:smooth val="0"/>
        </c:ser>
        <c:dLbls>
          <c:showLegendKey val="0"/>
          <c:showVal val="0"/>
          <c:showCatName val="0"/>
          <c:showSerName val="0"/>
          <c:showPercent val="0"/>
          <c:showBubbleSize val="0"/>
        </c:dLbls>
        <c:axId val="166367616"/>
        <c:axId val="166370304"/>
      </c:scatterChart>
      <c:valAx>
        <c:axId val="166367616"/>
        <c:scaling>
          <c:orientation val="minMax"/>
        </c:scaling>
        <c:delete val="0"/>
        <c:axPos val="b"/>
        <c:majorGridlines/>
        <c:title>
          <c:tx>
            <c:rich>
              <a:bodyPr/>
              <a:lstStyle/>
              <a:p>
                <a:pPr>
                  <a:defRPr/>
                </a:pPr>
                <a:r>
                  <a:rPr lang="en-US"/>
                  <a:t>Number of users in the PPDU</a:t>
                </a:r>
              </a:p>
            </c:rich>
          </c:tx>
          <c:layout/>
          <c:overlay val="0"/>
        </c:title>
        <c:numFmt formatCode="General" sourceLinked="1"/>
        <c:majorTickMark val="out"/>
        <c:minorTickMark val="none"/>
        <c:tickLblPos val="nextTo"/>
        <c:crossAx val="166370304"/>
        <c:crosses val="autoZero"/>
        <c:crossBetween val="midCat"/>
      </c:valAx>
      <c:valAx>
        <c:axId val="166370304"/>
        <c:scaling>
          <c:orientation val="minMax"/>
        </c:scaling>
        <c:delete val="0"/>
        <c:axPos val="l"/>
        <c:majorGridlines/>
        <c:title>
          <c:tx>
            <c:rich>
              <a:bodyPr rot="-5400000" vert="horz"/>
              <a:lstStyle/>
              <a:p>
                <a:pPr>
                  <a:defRPr/>
                </a:pPr>
                <a:r>
                  <a:rPr lang="en-US"/>
                  <a:t>Number of symbols in EHT SIG (CC)</a:t>
                </a:r>
              </a:p>
            </c:rich>
          </c:tx>
          <c:layout/>
          <c:overlay val="0"/>
        </c:title>
        <c:numFmt formatCode="General" sourceLinked="1"/>
        <c:majorTickMark val="out"/>
        <c:minorTickMark val="none"/>
        <c:tickLblPos val="nextTo"/>
        <c:crossAx val="166367616"/>
        <c:crosses val="autoZero"/>
        <c:crossBetween val="midCat"/>
      </c:valAx>
    </c:plotArea>
    <c:legend>
      <c:legendPos val="r"/>
      <c:layout/>
      <c:overlay val="0"/>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GB" sz="1400"/>
              <a:t>#EHTSIG</a:t>
            </a:r>
            <a:r>
              <a:rPr lang="en-GB" sz="1400" baseline="0"/>
              <a:t> symbols @</a:t>
            </a:r>
            <a:r>
              <a:rPr lang="en-GB" sz="1400"/>
              <a:t>MCS1</a:t>
            </a:r>
          </a:p>
        </c:rich>
      </c:tx>
      <c:layout>
        <c:manualLayout>
          <c:xMode val="edge"/>
          <c:yMode val="edge"/>
          <c:x val="0.65962101282344809"/>
          <c:y val="3.4632034632034632E-2"/>
        </c:manualLayout>
      </c:layout>
      <c:overlay val="1"/>
    </c:title>
    <c:autoTitleDeleted val="0"/>
    <c:plotArea>
      <c:layout/>
      <c:scatterChart>
        <c:scatterStyle val="lineMarker"/>
        <c:varyColors val="0"/>
        <c:ser>
          <c:idx val="4"/>
          <c:order val="0"/>
          <c:tx>
            <c:strRef>
              <c:f>'[EHT-SIG_rev5.xlsx]Efficiency comparison 160M'!$D$28</c:f>
              <c:strCache>
                <c:ptCount val="1"/>
                <c:pt idx="0">
                  <c:v>Self contained 30bit</c:v>
                </c:pt>
              </c:strCache>
            </c:strRef>
          </c:tx>
          <c:xVal>
            <c:numRef>
              <c:f>'[EHT-SIG_rev5.xlsx]Efficiency comparison 160M'!$K$26:$P$26</c:f>
              <c:numCache>
                <c:formatCode>General</c:formatCode>
                <c:ptCount val="6"/>
                <c:pt idx="0">
                  <c:v>4</c:v>
                </c:pt>
                <c:pt idx="1">
                  <c:v>8</c:v>
                </c:pt>
                <c:pt idx="2">
                  <c:v>12</c:v>
                </c:pt>
                <c:pt idx="3">
                  <c:v>16</c:v>
                </c:pt>
                <c:pt idx="4">
                  <c:v>24</c:v>
                </c:pt>
                <c:pt idx="5">
                  <c:v>32</c:v>
                </c:pt>
              </c:numCache>
            </c:numRef>
          </c:xVal>
          <c:yVal>
            <c:numRef>
              <c:f>'[EHT-SIG_rev5.xlsx]Efficiency comparison 160M'!$K$28:$P$28</c:f>
              <c:numCache>
                <c:formatCode>General</c:formatCode>
                <c:ptCount val="6"/>
                <c:pt idx="0">
                  <c:v>2</c:v>
                </c:pt>
                <c:pt idx="1">
                  <c:v>4</c:v>
                </c:pt>
                <c:pt idx="2">
                  <c:v>5</c:v>
                </c:pt>
                <c:pt idx="3">
                  <c:v>7</c:v>
                </c:pt>
                <c:pt idx="4">
                  <c:v>10</c:v>
                </c:pt>
                <c:pt idx="5">
                  <c:v>13</c:v>
                </c:pt>
              </c:numCache>
            </c:numRef>
          </c:yVal>
          <c:smooth val="0"/>
        </c:ser>
        <c:ser>
          <c:idx val="0"/>
          <c:order val="1"/>
          <c:tx>
            <c:strRef>
              <c:f>'[EHT-SIG_rev5.xlsx]Efficiency comparison 160M'!$D$27:$J$27</c:f>
              <c:strCache>
                <c:ptCount val="1"/>
                <c:pt idx="0">
                  <c:v>Self contained 32bit</c:v>
                </c:pt>
              </c:strCache>
            </c:strRef>
          </c:tx>
          <c:xVal>
            <c:numRef>
              <c:f>'[EHT-SIG_rev5.xlsx]Efficiency comparison 160M'!$K$26:$P$26</c:f>
              <c:numCache>
                <c:formatCode>General</c:formatCode>
                <c:ptCount val="6"/>
                <c:pt idx="0">
                  <c:v>4</c:v>
                </c:pt>
                <c:pt idx="1">
                  <c:v>8</c:v>
                </c:pt>
                <c:pt idx="2">
                  <c:v>12</c:v>
                </c:pt>
                <c:pt idx="3">
                  <c:v>16</c:v>
                </c:pt>
                <c:pt idx="4">
                  <c:v>24</c:v>
                </c:pt>
                <c:pt idx="5">
                  <c:v>32</c:v>
                </c:pt>
              </c:numCache>
            </c:numRef>
          </c:xVal>
          <c:yVal>
            <c:numRef>
              <c:f>'[EHT-SIG_rev5.xlsx]Efficiency comparison 160M'!$K$27:$P$27</c:f>
              <c:numCache>
                <c:formatCode>General</c:formatCode>
                <c:ptCount val="6"/>
                <c:pt idx="0">
                  <c:v>2</c:v>
                </c:pt>
                <c:pt idx="1">
                  <c:v>4</c:v>
                </c:pt>
                <c:pt idx="2">
                  <c:v>5</c:v>
                </c:pt>
                <c:pt idx="3">
                  <c:v>7</c:v>
                </c:pt>
                <c:pt idx="4">
                  <c:v>10</c:v>
                </c:pt>
                <c:pt idx="5">
                  <c:v>13</c:v>
                </c:pt>
              </c:numCache>
            </c:numRef>
          </c:yVal>
          <c:smooth val="0"/>
        </c:ser>
        <c:ser>
          <c:idx val="1"/>
          <c:order val="2"/>
          <c:tx>
            <c:strRef>
              <c:f>'[EHT-SIG_rev5.xlsx]Efficiency comparison 160M'!$D$29:$J$29</c:f>
              <c:strCache>
                <c:ptCount val="1"/>
                <c:pt idx="0">
                  <c:v>11ax-style 9bit RU table</c:v>
                </c:pt>
              </c:strCache>
            </c:strRef>
          </c:tx>
          <c:xVal>
            <c:numRef>
              <c:f>'[EHT-SIG_rev5.xlsx]Efficiency comparison 160M'!$K$26:$P$26</c:f>
              <c:numCache>
                <c:formatCode>General</c:formatCode>
                <c:ptCount val="6"/>
                <c:pt idx="0">
                  <c:v>4</c:v>
                </c:pt>
                <c:pt idx="1">
                  <c:v>8</c:v>
                </c:pt>
                <c:pt idx="2">
                  <c:v>12</c:v>
                </c:pt>
                <c:pt idx="3">
                  <c:v>16</c:v>
                </c:pt>
                <c:pt idx="4">
                  <c:v>24</c:v>
                </c:pt>
                <c:pt idx="5">
                  <c:v>32</c:v>
                </c:pt>
              </c:numCache>
            </c:numRef>
          </c:xVal>
          <c:yVal>
            <c:numRef>
              <c:f>'[EHT-SIG_rev5.xlsx]Efficiency comparison 160M'!$K$29:$P$29</c:f>
              <c:numCache>
                <c:formatCode>General</c:formatCode>
                <c:ptCount val="6"/>
                <c:pt idx="0">
                  <c:v>2</c:v>
                </c:pt>
                <c:pt idx="1">
                  <c:v>3</c:v>
                </c:pt>
                <c:pt idx="2">
                  <c:v>5</c:v>
                </c:pt>
                <c:pt idx="3">
                  <c:v>6</c:v>
                </c:pt>
                <c:pt idx="4">
                  <c:v>8</c:v>
                </c:pt>
                <c:pt idx="5">
                  <c:v>10</c:v>
                </c:pt>
              </c:numCache>
            </c:numRef>
          </c:yVal>
          <c:smooth val="0"/>
        </c:ser>
        <c:ser>
          <c:idx val="2"/>
          <c:order val="3"/>
          <c:tx>
            <c:strRef>
              <c:f>'[EHT-SIG_rev5.xlsx]Efficiency comparison 160M'!$D$30:$J$30</c:f>
              <c:strCache>
                <c:ptCount val="1"/>
                <c:pt idx="0">
                  <c:v>11ax-style 10bit RU table</c:v>
                </c:pt>
              </c:strCache>
            </c:strRef>
          </c:tx>
          <c:xVal>
            <c:numRef>
              <c:f>'[EHT-SIG_rev5.xlsx]Efficiency comparison 160M'!$K$26:$P$26</c:f>
              <c:numCache>
                <c:formatCode>General</c:formatCode>
                <c:ptCount val="6"/>
                <c:pt idx="0">
                  <c:v>4</c:v>
                </c:pt>
                <c:pt idx="1">
                  <c:v>8</c:v>
                </c:pt>
                <c:pt idx="2">
                  <c:v>12</c:v>
                </c:pt>
                <c:pt idx="3">
                  <c:v>16</c:v>
                </c:pt>
                <c:pt idx="4">
                  <c:v>24</c:v>
                </c:pt>
                <c:pt idx="5">
                  <c:v>32</c:v>
                </c:pt>
              </c:numCache>
            </c:numRef>
          </c:xVal>
          <c:yVal>
            <c:numRef>
              <c:f>'[EHT-SIG_rev5.xlsx]Efficiency comparison 160M'!$K$30:$P$30</c:f>
              <c:numCache>
                <c:formatCode>General</c:formatCode>
                <c:ptCount val="6"/>
                <c:pt idx="0">
                  <c:v>3</c:v>
                </c:pt>
                <c:pt idx="1">
                  <c:v>4</c:v>
                </c:pt>
                <c:pt idx="2">
                  <c:v>5</c:v>
                </c:pt>
                <c:pt idx="3">
                  <c:v>6</c:v>
                </c:pt>
                <c:pt idx="4">
                  <c:v>8</c:v>
                </c:pt>
                <c:pt idx="5">
                  <c:v>10</c:v>
                </c:pt>
              </c:numCache>
            </c:numRef>
          </c:yVal>
          <c:smooth val="0"/>
        </c:ser>
        <c:ser>
          <c:idx val="3"/>
          <c:order val="4"/>
          <c:tx>
            <c:strRef>
              <c:f>'[EHT-SIG_rev5.xlsx]Efficiency comparison 160M'!$D$31:$J$31</c:f>
              <c:strCache>
                <c:ptCount val="1"/>
                <c:pt idx="0">
                  <c:v>11ax-style 11bit RU table</c:v>
                </c:pt>
              </c:strCache>
            </c:strRef>
          </c:tx>
          <c:xVal>
            <c:numRef>
              <c:f>'[EHT-SIG_rev5.xlsx]Efficiency comparison 160M'!$K$26:$P$26</c:f>
              <c:numCache>
                <c:formatCode>General</c:formatCode>
                <c:ptCount val="6"/>
                <c:pt idx="0">
                  <c:v>4</c:v>
                </c:pt>
                <c:pt idx="1">
                  <c:v>8</c:v>
                </c:pt>
                <c:pt idx="2">
                  <c:v>12</c:v>
                </c:pt>
                <c:pt idx="3">
                  <c:v>16</c:v>
                </c:pt>
                <c:pt idx="4">
                  <c:v>24</c:v>
                </c:pt>
                <c:pt idx="5">
                  <c:v>32</c:v>
                </c:pt>
              </c:numCache>
            </c:numRef>
          </c:xVal>
          <c:yVal>
            <c:numRef>
              <c:f>'[EHT-SIG_rev5.xlsx]Efficiency comparison 160M'!$K$31:$P$31</c:f>
              <c:numCache>
                <c:formatCode>General</c:formatCode>
                <c:ptCount val="6"/>
                <c:pt idx="0">
                  <c:v>3</c:v>
                </c:pt>
                <c:pt idx="1">
                  <c:v>4</c:v>
                </c:pt>
                <c:pt idx="2">
                  <c:v>5</c:v>
                </c:pt>
                <c:pt idx="3">
                  <c:v>6</c:v>
                </c:pt>
                <c:pt idx="4">
                  <c:v>8</c:v>
                </c:pt>
                <c:pt idx="5">
                  <c:v>10</c:v>
                </c:pt>
              </c:numCache>
            </c:numRef>
          </c:yVal>
          <c:smooth val="0"/>
        </c:ser>
        <c:dLbls>
          <c:showLegendKey val="0"/>
          <c:showVal val="0"/>
          <c:showCatName val="0"/>
          <c:showSerName val="0"/>
          <c:showPercent val="0"/>
          <c:showBubbleSize val="0"/>
        </c:dLbls>
        <c:axId val="207809920"/>
        <c:axId val="207881728"/>
      </c:scatterChart>
      <c:valAx>
        <c:axId val="207809920"/>
        <c:scaling>
          <c:orientation val="minMax"/>
        </c:scaling>
        <c:delete val="0"/>
        <c:axPos val="b"/>
        <c:majorGridlines/>
        <c:title>
          <c:tx>
            <c:rich>
              <a:bodyPr/>
              <a:lstStyle/>
              <a:p>
                <a:pPr>
                  <a:defRPr/>
                </a:pPr>
                <a:r>
                  <a:rPr lang="en-US"/>
                  <a:t>Number of users in the PPDU</a:t>
                </a:r>
              </a:p>
            </c:rich>
          </c:tx>
          <c:layout/>
          <c:overlay val="0"/>
        </c:title>
        <c:numFmt formatCode="General" sourceLinked="1"/>
        <c:majorTickMark val="out"/>
        <c:minorTickMark val="none"/>
        <c:tickLblPos val="nextTo"/>
        <c:crossAx val="207881728"/>
        <c:crosses val="autoZero"/>
        <c:crossBetween val="midCat"/>
      </c:valAx>
      <c:valAx>
        <c:axId val="207881728"/>
        <c:scaling>
          <c:orientation val="minMax"/>
        </c:scaling>
        <c:delete val="0"/>
        <c:axPos val="l"/>
        <c:majorGridlines/>
        <c:title>
          <c:tx>
            <c:rich>
              <a:bodyPr rot="-5400000" vert="horz"/>
              <a:lstStyle/>
              <a:p>
                <a:pPr>
                  <a:defRPr/>
                </a:pPr>
                <a:r>
                  <a:rPr lang="en-US"/>
                  <a:t>Number of symbols in EHT SIG (CC)</a:t>
                </a:r>
              </a:p>
            </c:rich>
          </c:tx>
          <c:layout/>
          <c:overlay val="0"/>
        </c:title>
        <c:numFmt formatCode="General" sourceLinked="1"/>
        <c:majorTickMark val="out"/>
        <c:minorTickMark val="none"/>
        <c:tickLblPos val="nextTo"/>
        <c:crossAx val="207809920"/>
        <c:crosses val="autoZero"/>
        <c:crossBetween val="midCat"/>
      </c:valAx>
    </c:plotArea>
    <c:legend>
      <c:legendPos val="r"/>
      <c:layou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GB" sz="1400"/>
              <a:t>#EHTSIG</a:t>
            </a:r>
            <a:r>
              <a:rPr lang="en-GB" sz="1400" baseline="0"/>
              <a:t> symbols @</a:t>
            </a:r>
            <a:r>
              <a:rPr lang="en-GB" sz="1400"/>
              <a:t>MCS1</a:t>
            </a:r>
          </a:p>
        </c:rich>
      </c:tx>
      <c:layout>
        <c:manualLayout>
          <c:xMode val="edge"/>
          <c:yMode val="edge"/>
          <c:x val="0.65962101282344809"/>
          <c:y val="3.4632034632034632E-2"/>
        </c:manualLayout>
      </c:layout>
      <c:overlay val="1"/>
    </c:title>
    <c:autoTitleDeleted val="0"/>
    <c:plotArea>
      <c:layout/>
      <c:scatterChart>
        <c:scatterStyle val="lineMarker"/>
        <c:varyColors val="0"/>
        <c:ser>
          <c:idx val="4"/>
          <c:order val="0"/>
          <c:tx>
            <c:strRef>
              <c:f>'[EHT-SIG_rev5.xlsx]Efficiency comparison 80M'!$D$28</c:f>
              <c:strCache>
                <c:ptCount val="1"/>
                <c:pt idx="0">
                  <c:v>Self contained 29bit</c:v>
                </c:pt>
              </c:strCache>
            </c:strRef>
          </c:tx>
          <c:xVal>
            <c:numRef>
              <c:f>'[EHT-SIG_rev5.xlsx]Efficiency comparison 80M'!$K$26:$P$26</c:f>
              <c:numCache>
                <c:formatCode>General</c:formatCode>
                <c:ptCount val="6"/>
                <c:pt idx="0">
                  <c:v>2</c:v>
                </c:pt>
                <c:pt idx="1">
                  <c:v>4</c:v>
                </c:pt>
                <c:pt idx="2">
                  <c:v>6</c:v>
                </c:pt>
                <c:pt idx="3">
                  <c:v>8</c:v>
                </c:pt>
                <c:pt idx="4">
                  <c:v>12</c:v>
                </c:pt>
                <c:pt idx="5">
                  <c:v>16</c:v>
                </c:pt>
              </c:numCache>
            </c:numRef>
          </c:xVal>
          <c:yVal>
            <c:numRef>
              <c:f>'[EHT-SIG_rev5.xlsx]Efficiency comparison 80M'!$K$28:$P$28</c:f>
              <c:numCache>
                <c:formatCode>General</c:formatCode>
                <c:ptCount val="6"/>
                <c:pt idx="0">
                  <c:v>1</c:v>
                </c:pt>
                <c:pt idx="1">
                  <c:v>2</c:v>
                </c:pt>
                <c:pt idx="2">
                  <c:v>3</c:v>
                </c:pt>
                <c:pt idx="3">
                  <c:v>3</c:v>
                </c:pt>
                <c:pt idx="4">
                  <c:v>5</c:v>
                </c:pt>
                <c:pt idx="5">
                  <c:v>6</c:v>
                </c:pt>
              </c:numCache>
            </c:numRef>
          </c:yVal>
          <c:smooth val="0"/>
        </c:ser>
        <c:ser>
          <c:idx val="0"/>
          <c:order val="1"/>
          <c:tx>
            <c:strRef>
              <c:f>'[EHT-SIG_rev5.xlsx]Efficiency comparison 80M'!$D$27:$J$27</c:f>
              <c:strCache>
                <c:ptCount val="1"/>
                <c:pt idx="0">
                  <c:v>Self contained 31bit</c:v>
                </c:pt>
              </c:strCache>
            </c:strRef>
          </c:tx>
          <c:xVal>
            <c:numRef>
              <c:f>'[EHT-SIG_rev5.xlsx]Efficiency comparison 80M'!$K$26:$P$26</c:f>
              <c:numCache>
                <c:formatCode>General</c:formatCode>
                <c:ptCount val="6"/>
                <c:pt idx="0">
                  <c:v>2</c:v>
                </c:pt>
                <c:pt idx="1">
                  <c:v>4</c:v>
                </c:pt>
                <c:pt idx="2">
                  <c:v>6</c:v>
                </c:pt>
                <c:pt idx="3">
                  <c:v>8</c:v>
                </c:pt>
                <c:pt idx="4">
                  <c:v>12</c:v>
                </c:pt>
                <c:pt idx="5">
                  <c:v>16</c:v>
                </c:pt>
              </c:numCache>
            </c:numRef>
          </c:xVal>
          <c:yVal>
            <c:numRef>
              <c:f>'[EHT-SIG_rev5.xlsx]Efficiency comparison 80M'!$K$27:$P$27</c:f>
              <c:numCache>
                <c:formatCode>General</c:formatCode>
                <c:ptCount val="6"/>
                <c:pt idx="0">
                  <c:v>1</c:v>
                </c:pt>
                <c:pt idx="1">
                  <c:v>2</c:v>
                </c:pt>
                <c:pt idx="2">
                  <c:v>3</c:v>
                </c:pt>
                <c:pt idx="3">
                  <c:v>4</c:v>
                </c:pt>
                <c:pt idx="4">
                  <c:v>5</c:v>
                </c:pt>
                <c:pt idx="5">
                  <c:v>7</c:v>
                </c:pt>
              </c:numCache>
            </c:numRef>
          </c:yVal>
          <c:smooth val="0"/>
        </c:ser>
        <c:ser>
          <c:idx val="1"/>
          <c:order val="2"/>
          <c:tx>
            <c:strRef>
              <c:f>'[EHT-SIG_rev5.xlsx]Efficiency comparison 80M'!$D$29:$J$29</c:f>
              <c:strCache>
                <c:ptCount val="1"/>
                <c:pt idx="0">
                  <c:v>11ax-style 9bit RU table</c:v>
                </c:pt>
              </c:strCache>
            </c:strRef>
          </c:tx>
          <c:xVal>
            <c:numRef>
              <c:f>'[EHT-SIG_rev5.xlsx]Efficiency comparison 80M'!$K$26:$P$26</c:f>
              <c:numCache>
                <c:formatCode>General</c:formatCode>
                <c:ptCount val="6"/>
                <c:pt idx="0">
                  <c:v>2</c:v>
                </c:pt>
                <c:pt idx="1">
                  <c:v>4</c:v>
                </c:pt>
                <c:pt idx="2">
                  <c:v>6</c:v>
                </c:pt>
                <c:pt idx="3">
                  <c:v>8</c:v>
                </c:pt>
                <c:pt idx="4">
                  <c:v>12</c:v>
                </c:pt>
                <c:pt idx="5">
                  <c:v>16</c:v>
                </c:pt>
              </c:numCache>
            </c:numRef>
          </c:xVal>
          <c:yVal>
            <c:numRef>
              <c:f>'[EHT-SIG_rev5.xlsx]Efficiency comparison 80M'!$K$29:$P$29</c:f>
              <c:numCache>
                <c:formatCode>General</c:formatCode>
                <c:ptCount val="6"/>
                <c:pt idx="0">
                  <c:v>2</c:v>
                </c:pt>
                <c:pt idx="1">
                  <c:v>2</c:v>
                </c:pt>
                <c:pt idx="2">
                  <c:v>3</c:v>
                </c:pt>
                <c:pt idx="3">
                  <c:v>3</c:v>
                </c:pt>
                <c:pt idx="4">
                  <c:v>4</c:v>
                </c:pt>
                <c:pt idx="5">
                  <c:v>5</c:v>
                </c:pt>
              </c:numCache>
            </c:numRef>
          </c:yVal>
          <c:smooth val="0"/>
        </c:ser>
        <c:ser>
          <c:idx val="2"/>
          <c:order val="3"/>
          <c:tx>
            <c:strRef>
              <c:f>'[EHT-SIG_rev5.xlsx]Efficiency comparison 80M'!$D$30:$J$30</c:f>
              <c:strCache>
                <c:ptCount val="1"/>
                <c:pt idx="0">
                  <c:v>11ax-style 10bit RU table</c:v>
                </c:pt>
              </c:strCache>
            </c:strRef>
          </c:tx>
          <c:xVal>
            <c:numRef>
              <c:f>'[EHT-SIG_rev5.xlsx]Efficiency comparison 80M'!$K$26:$P$26</c:f>
              <c:numCache>
                <c:formatCode>General</c:formatCode>
                <c:ptCount val="6"/>
                <c:pt idx="0">
                  <c:v>2</c:v>
                </c:pt>
                <c:pt idx="1">
                  <c:v>4</c:v>
                </c:pt>
                <c:pt idx="2">
                  <c:v>6</c:v>
                </c:pt>
                <c:pt idx="3">
                  <c:v>8</c:v>
                </c:pt>
                <c:pt idx="4">
                  <c:v>12</c:v>
                </c:pt>
                <c:pt idx="5">
                  <c:v>16</c:v>
                </c:pt>
              </c:numCache>
            </c:numRef>
          </c:xVal>
          <c:yVal>
            <c:numRef>
              <c:f>'[EHT-SIG_rev5.xlsx]Efficiency comparison 80M'!$K$30:$P$30</c:f>
              <c:numCache>
                <c:formatCode>General</c:formatCode>
                <c:ptCount val="6"/>
                <c:pt idx="0">
                  <c:v>2</c:v>
                </c:pt>
                <c:pt idx="1">
                  <c:v>2</c:v>
                </c:pt>
                <c:pt idx="2">
                  <c:v>3</c:v>
                </c:pt>
                <c:pt idx="3">
                  <c:v>3</c:v>
                </c:pt>
                <c:pt idx="4">
                  <c:v>4</c:v>
                </c:pt>
                <c:pt idx="5">
                  <c:v>5</c:v>
                </c:pt>
              </c:numCache>
            </c:numRef>
          </c:yVal>
          <c:smooth val="0"/>
        </c:ser>
        <c:ser>
          <c:idx val="3"/>
          <c:order val="4"/>
          <c:tx>
            <c:strRef>
              <c:f>'[EHT-SIG_rev5.xlsx]Efficiency comparison 80M'!$D$31:$J$31</c:f>
              <c:strCache>
                <c:ptCount val="1"/>
                <c:pt idx="0">
                  <c:v>11ax-style 11bit RU table</c:v>
                </c:pt>
              </c:strCache>
            </c:strRef>
          </c:tx>
          <c:xVal>
            <c:numRef>
              <c:f>'[EHT-SIG_rev5.xlsx]Efficiency comparison 80M'!$K$26:$P$26</c:f>
              <c:numCache>
                <c:formatCode>General</c:formatCode>
                <c:ptCount val="6"/>
                <c:pt idx="0">
                  <c:v>2</c:v>
                </c:pt>
                <c:pt idx="1">
                  <c:v>4</c:v>
                </c:pt>
                <c:pt idx="2">
                  <c:v>6</c:v>
                </c:pt>
                <c:pt idx="3">
                  <c:v>8</c:v>
                </c:pt>
                <c:pt idx="4">
                  <c:v>12</c:v>
                </c:pt>
                <c:pt idx="5">
                  <c:v>16</c:v>
                </c:pt>
              </c:numCache>
            </c:numRef>
          </c:xVal>
          <c:yVal>
            <c:numRef>
              <c:f>'[EHT-SIG_rev5.xlsx]Efficiency comparison 80M'!$K$31:$P$31</c:f>
              <c:numCache>
                <c:formatCode>General</c:formatCode>
                <c:ptCount val="6"/>
                <c:pt idx="0">
                  <c:v>2</c:v>
                </c:pt>
                <c:pt idx="1">
                  <c:v>2</c:v>
                </c:pt>
                <c:pt idx="2">
                  <c:v>3</c:v>
                </c:pt>
                <c:pt idx="3">
                  <c:v>3</c:v>
                </c:pt>
                <c:pt idx="4">
                  <c:v>4</c:v>
                </c:pt>
                <c:pt idx="5">
                  <c:v>5</c:v>
                </c:pt>
              </c:numCache>
            </c:numRef>
          </c:yVal>
          <c:smooth val="0"/>
        </c:ser>
        <c:dLbls>
          <c:showLegendKey val="0"/>
          <c:showVal val="0"/>
          <c:showCatName val="0"/>
          <c:showSerName val="0"/>
          <c:showPercent val="0"/>
          <c:showBubbleSize val="0"/>
        </c:dLbls>
        <c:axId val="165747712"/>
        <c:axId val="165799040"/>
      </c:scatterChart>
      <c:valAx>
        <c:axId val="165747712"/>
        <c:scaling>
          <c:orientation val="minMax"/>
        </c:scaling>
        <c:delete val="0"/>
        <c:axPos val="b"/>
        <c:majorGridlines/>
        <c:title>
          <c:tx>
            <c:rich>
              <a:bodyPr/>
              <a:lstStyle/>
              <a:p>
                <a:pPr>
                  <a:defRPr/>
                </a:pPr>
                <a:r>
                  <a:rPr lang="en-US"/>
                  <a:t>Number of users in the PPDU</a:t>
                </a:r>
              </a:p>
            </c:rich>
          </c:tx>
          <c:layout/>
          <c:overlay val="0"/>
        </c:title>
        <c:numFmt formatCode="General" sourceLinked="1"/>
        <c:majorTickMark val="out"/>
        <c:minorTickMark val="none"/>
        <c:tickLblPos val="nextTo"/>
        <c:crossAx val="165799040"/>
        <c:crosses val="autoZero"/>
        <c:crossBetween val="midCat"/>
      </c:valAx>
      <c:valAx>
        <c:axId val="165799040"/>
        <c:scaling>
          <c:orientation val="minMax"/>
        </c:scaling>
        <c:delete val="0"/>
        <c:axPos val="l"/>
        <c:majorGridlines/>
        <c:title>
          <c:tx>
            <c:rich>
              <a:bodyPr rot="-5400000" vert="horz"/>
              <a:lstStyle/>
              <a:p>
                <a:pPr>
                  <a:defRPr/>
                </a:pPr>
                <a:r>
                  <a:rPr lang="en-US"/>
                  <a:t>Number of symbols in EHT SIG (CC)</a:t>
                </a:r>
              </a:p>
            </c:rich>
          </c:tx>
          <c:layout/>
          <c:overlay val="0"/>
        </c:title>
        <c:numFmt formatCode="General" sourceLinked="1"/>
        <c:majorTickMark val="out"/>
        <c:minorTickMark val="none"/>
        <c:tickLblPos val="nextTo"/>
        <c:crossAx val="165747712"/>
        <c:crosses val="autoZero"/>
        <c:crossBetween val="midCat"/>
      </c:valAx>
    </c:plotArea>
    <c:legend>
      <c:legendPos val="r"/>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9028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April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r>
              <a:rPr lang="en-US" smtClean="0"/>
              <a:t>April 2020</a:t>
            </a:r>
            <a:endParaRPr lang="en-US" dirty="0"/>
          </a:p>
        </p:txBody>
      </p:sp>
      <p:sp>
        <p:nvSpPr>
          <p:cNvPr id="8" name="Footer Placeholder 7"/>
          <p:cNvSpPr>
            <a:spLocks noGrp="1"/>
          </p:cNvSpPr>
          <p:nvPr>
            <p:ph type="ftr" sz="quarter" idx="11"/>
          </p:nvPr>
        </p:nvSpPr>
        <p:spPr/>
        <p:txBody>
          <a:bodyPr/>
          <a:lstStyle/>
          <a:p>
            <a:pPr>
              <a:defRPr/>
            </a:pPr>
            <a:r>
              <a:rPr lang="en-US"/>
              <a:t>Ron Porat (Broadcom)</a:t>
            </a:r>
            <a:endParaRPr lang="en-US" dirty="0"/>
          </a:p>
        </p:txBody>
      </p:sp>
      <p:sp>
        <p:nvSpPr>
          <p:cNvPr id="9" name="Slide Number Placeholder 8"/>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2020</a:t>
            </a:r>
            <a:endParaRPr lang="en-US" dirty="0"/>
          </a:p>
        </p:txBody>
      </p:sp>
      <p:sp>
        <p:nvSpPr>
          <p:cNvPr id="5" name="Rectangle 5"/>
          <p:cNvSpPr>
            <a:spLocks noGrp="1" noChangeArrowheads="1"/>
          </p:cNvSpPr>
          <p:nvPr>
            <p:ph type="ftr" sz="quarter" idx="11"/>
          </p:nvPr>
        </p:nvSpPr>
        <p:spPr>
          <a:xfrm>
            <a:off x="6885394" y="6475413"/>
            <a:ext cx="1658531" cy="184666"/>
          </a:xfrm>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April 2020</a:t>
            </a:r>
            <a:endParaRPr lang="en-US" dirty="0"/>
          </a:p>
        </p:txBody>
      </p:sp>
      <p:sp>
        <p:nvSpPr>
          <p:cNvPr id="1029" name="Rectangle 5"/>
          <p:cNvSpPr>
            <a:spLocks noGrp="1" noChangeArrowheads="1"/>
          </p:cNvSpPr>
          <p:nvPr>
            <p:ph type="ftr" sz="quarter" idx="3"/>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a:t>
            </a:r>
            <a:r>
              <a:rPr lang="en-US" sz="1800" b="1" dirty="0" err="1" smtClean="0">
                <a:cs typeface="+mn-cs"/>
              </a:rPr>
              <a:t>0575r0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923865" y="6475413"/>
            <a:ext cx="1620060" cy="184666"/>
          </a:xfrm>
        </p:spPr>
        <p:txBody>
          <a:bodyPr/>
          <a:lstStyle/>
          <a:p>
            <a:pPr>
              <a:defRPr/>
            </a:pPr>
            <a:r>
              <a:rPr lang="en-US"/>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GB" sz="2400" dirty="0" smtClean="0"/>
              <a:t>Self Contained </a:t>
            </a:r>
            <a:r>
              <a:rPr lang="en-GB" sz="2400" dirty="0" err="1" smtClean="0"/>
              <a:t>Signaling</a:t>
            </a:r>
            <a:r>
              <a:rPr lang="en-GB" sz="2400" dirty="0" smtClean="0"/>
              <a:t> for E-SIG</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a:t>
            </a:r>
            <a:r>
              <a:rPr lang="en-US" sz="2000" b="0" dirty="0" smtClean="0"/>
              <a:t>2020-04-06</a:t>
            </a:r>
            <a:endParaRPr lang="en-US" sz="2000" b="0" dirty="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968214" cy="276999"/>
          </a:xfrm>
        </p:spPr>
        <p:txBody>
          <a:bodyPr/>
          <a:lstStyle/>
          <a:p>
            <a:pPr>
              <a:defRPr/>
            </a:pPr>
            <a:r>
              <a:rPr lang="en-US" smtClean="0"/>
              <a:t>April 2020</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192191136"/>
              </p:ext>
            </p:extLst>
          </p:nvPr>
        </p:nvGraphicFramePr>
        <p:xfrm>
          <a:off x="685800" y="2824688"/>
          <a:ext cx="7772401" cy="1213912"/>
        </p:xfrm>
        <a:graphic>
          <a:graphicData uri="http://schemas.openxmlformats.org/drawingml/2006/table">
            <a:tbl>
              <a:tblPr/>
              <a:tblGrid>
                <a:gridCol w="1801416">
                  <a:extLst>
                    <a:ext uri="{9D8B030D-6E8A-4147-A177-3AD203B41FA5}">
                      <a16:colId xmlns:a16="http://schemas.microsoft.com/office/drawing/2014/main" xmlns="" val="20000"/>
                    </a:ext>
                  </a:extLst>
                </a:gridCol>
                <a:gridCol w="1265039">
                  <a:extLst>
                    <a:ext uri="{9D8B030D-6E8A-4147-A177-3AD203B41FA5}">
                      <a16:colId xmlns:a16="http://schemas.microsoft.com/office/drawing/2014/main" xmlns="" val="20001"/>
                    </a:ext>
                  </a:extLst>
                </a:gridCol>
                <a:gridCol w="1720453">
                  <a:extLst>
                    <a:ext uri="{9D8B030D-6E8A-4147-A177-3AD203B41FA5}">
                      <a16:colId xmlns:a16="http://schemas.microsoft.com/office/drawing/2014/main" xmlns="" val="20002"/>
                    </a:ext>
                  </a:extLst>
                </a:gridCol>
                <a:gridCol w="961430">
                  <a:extLst>
                    <a:ext uri="{9D8B030D-6E8A-4147-A177-3AD203B41FA5}">
                      <a16:colId xmlns:a16="http://schemas.microsoft.com/office/drawing/2014/main" xmlns="" val="20003"/>
                    </a:ext>
                  </a:extLst>
                </a:gridCol>
                <a:gridCol w="2024063">
                  <a:extLst>
                    <a:ext uri="{9D8B030D-6E8A-4147-A177-3AD203B41FA5}">
                      <a16:colId xmlns:a16="http://schemas.microsoft.com/office/drawing/2014/main" xmlns=""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Affiliations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Phone</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email</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Times New Roman"/>
                          <a:cs typeface="+mn-cs"/>
                        </a:rPr>
                        <a:t>Ron Porat</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rPr>
                        <a:t>Broadcom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1200" dirty="0">
                          <a:effectLst/>
                          <a:latin typeface="+mn-lt"/>
                          <a:ea typeface="Times New Roman"/>
                        </a:rPr>
                        <a:t> </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dirty="0">
                          <a:effectLst/>
                          <a:latin typeface="+mn-lt"/>
                          <a:ea typeface="Times New Roman"/>
                        </a:rPr>
                        <a:t> </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200" dirty="0">
                          <a:effectLst/>
                          <a:latin typeface="+mn-lt"/>
                          <a:ea typeface="Times New Roman"/>
                        </a:rPr>
                        <a:t>ron.porat@broadcom.com</a:t>
                      </a:r>
                      <a:endParaRPr lang="en-US" sz="1200" kern="1200" dirty="0">
                        <a:solidFill>
                          <a:schemeClr val="tx1"/>
                        </a:solidFill>
                        <a:effectLst/>
                        <a:latin typeface="+mn-lt"/>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03478">
                <a:tc>
                  <a:txBody>
                    <a:bodyPr/>
                    <a:lstStyle/>
                    <a:p>
                      <a:pPr marL="0" marR="0" algn="ctr">
                        <a:spcBef>
                          <a:spcPts val="0"/>
                        </a:spcBef>
                        <a:spcAft>
                          <a:spcPts val="0"/>
                        </a:spcAft>
                      </a:pPr>
                      <a:r>
                        <a:rPr lang="en-US" sz="1200" dirty="0" smtClean="0">
                          <a:effectLst/>
                          <a:latin typeface="Times New Roman"/>
                          <a:ea typeface="Times New Roman"/>
                        </a:rPr>
                        <a:t>DJ Moelker</a:t>
                      </a: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Times New Roman"/>
                          <a:ea typeface="Times New Roman"/>
                        </a:rPr>
                        <a:t>Broadcom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03478">
                <a:tc>
                  <a:txBody>
                    <a:bodyPr/>
                    <a:lstStyle/>
                    <a:p>
                      <a:pPr marL="0" marR="0" algn="ctr">
                        <a:spcBef>
                          <a:spcPts val="0"/>
                        </a:spcBef>
                        <a:spcAft>
                          <a:spcPts val="0"/>
                        </a:spcAft>
                      </a:pPr>
                      <a:r>
                        <a:rPr lang="en-US" sz="1200" dirty="0" smtClean="0">
                          <a:effectLst/>
                          <a:latin typeface="Times New Roman"/>
                          <a:ea typeface="Times New Roman"/>
                        </a:rPr>
                        <a:t>Srinath Puducheri</a:t>
                      </a:r>
                      <a:endParaRPr lang="en-US" sz="105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latin typeface="+mn-lt"/>
                          <a:ea typeface="Times New Roman"/>
                        </a:rPr>
                        <a:t>Broadcom</a:t>
                      </a: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err="1" smtClean="0">
                <a:latin typeface="Calibri" panose="020F0502020204030204" pitchFamily="34" charset="0"/>
                <a:cs typeface="Calibri" panose="020F0502020204030204" pitchFamily="34" charset="0"/>
              </a:rPr>
              <a:t>SP</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10</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kern="0" dirty="0" smtClean="0"/>
              <a:t>Do you support a self-contained design for E-SIG?</a:t>
            </a:r>
          </a:p>
          <a:p>
            <a:endParaRPr lang="en-US" sz="1800" b="0" kern="0" dirty="0"/>
          </a:p>
          <a:p>
            <a:endParaRPr lang="en-US" sz="1800" b="0" kern="0" dirty="0" smtClean="0"/>
          </a:p>
          <a:p>
            <a:endParaRPr lang="en-US" sz="1800" b="0" kern="0" dirty="0"/>
          </a:p>
          <a:p>
            <a:endParaRPr lang="en-US" sz="1800" b="0" kern="0" dirty="0" smtClean="0"/>
          </a:p>
          <a:p>
            <a:endParaRPr lang="en-US" sz="1800" b="0" kern="0" dirty="0"/>
          </a:p>
          <a:p>
            <a:endParaRPr lang="en-US" sz="1800" b="0" kern="0" dirty="0" smtClean="0"/>
          </a:p>
          <a:p>
            <a:r>
              <a:rPr lang="en-US" sz="1800" b="0" kern="0" dirty="0" smtClean="0"/>
              <a:t>Yes</a:t>
            </a:r>
          </a:p>
          <a:p>
            <a:r>
              <a:rPr lang="en-US" sz="1800" b="0" kern="0" dirty="0" smtClean="0"/>
              <a:t>No</a:t>
            </a:r>
          </a:p>
          <a:p>
            <a:r>
              <a:rPr lang="en-US" sz="1800" b="0" kern="0" dirty="0" smtClean="0"/>
              <a:t>ABS</a:t>
            </a:r>
            <a:endParaRPr lang="en-US" sz="1800" b="0" kern="0" dirty="0" smtClean="0"/>
          </a:p>
          <a:p>
            <a:endParaRPr lang="en-US" sz="1800" b="0" kern="0" dirty="0" smtClean="0"/>
          </a:p>
          <a:p>
            <a:endParaRPr lang="en-US" sz="1800" b="0" kern="0" dirty="0" smtClean="0"/>
          </a:p>
          <a:p>
            <a:pPr lvl="1"/>
            <a:endParaRPr lang="en-US" sz="1600" b="0" kern="0" dirty="0" smtClean="0"/>
          </a:p>
        </p:txBody>
      </p:sp>
    </p:spTree>
    <p:extLst>
      <p:ext uri="{BB962C8B-B14F-4D97-AF65-F5344CB8AC3E}">
        <p14:creationId xmlns:p14="http://schemas.microsoft.com/office/powerpoint/2010/main" val="2981405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04800"/>
          </a:xfrm>
        </p:spPr>
        <p:txBody>
          <a:bodyPr/>
          <a:lstStyle/>
          <a:p>
            <a:r>
              <a:rPr lang="en-US" sz="2400" dirty="0" smtClean="0">
                <a:latin typeface="Calibri" panose="020F0502020204030204" pitchFamily="34" charset="0"/>
                <a:cs typeface="Calibri" panose="020F0502020204030204" pitchFamily="34" charset="0"/>
              </a:rPr>
              <a:t>Appendix -  Overhead Comparison  for </a:t>
            </a:r>
            <a:r>
              <a:rPr lang="en-US" sz="2400" dirty="0" err="1" smtClean="0">
                <a:latin typeface="Calibri" panose="020F0502020204030204" pitchFamily="34" charset="0"/>
                <a:cs typeface="Calibri" panose="020F0502020204030204" pitchFamily="34" charset="0"/>
              </a:rPr>
              <a:t>160MHz</a:t>
            </a:r>
            <a:r>
              <a:rPr lang="en-US" sz="2400" dirty="0" smtClean="0">
                <a:latin typeface="Calibri" panose="020F0502020204030204" pitchFamily="34" charset="0"/>
                <a:cs typeface="Calibri" panose="020F0502020204030204" pitchFamily="34" charset="0"/>
              </a:rPr>
              <a:t> and </a:t>
            </a:r>
            <a:r>
              <a:rPr lang="en-US" sz="2400" dirty="0" err="1" smtClean="0">
                <a:latin typeface="Calibri" panose="020F0502020204030204" pitchFamily="34" charset="0"/>
                <a:cs typeface="Calibri" panose="020F0502020204030204" pitchFamily="34" charset="0"/>
              </a:rPr>
              <a:t>80MHz</a:t>
            </a:r>
            <a:r>
              <a:rPr lang="en-US" sz="2400" dirty="0" smtClean="0">
                <a:latin typeface="Calibri" panose="020F0502020204030204" pitchFamily="34" charset="0"/>
                <a:cs typeface="Calibri" panose="020F0502020204030204" pitchFamily="34" charset="0"/>
              </a:rPr>
              <a:t> </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11</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2954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buNone/>
            </a:pPr>
            <a:endParaRPr lang="en-US" sz="1600" b="0" kern="0" dirty="0" smtClean="0"/>
          </a:p>
        </p:txBody>
      </p:sp>
      <p:sp>
        <p:nvSpPr>
          <p:cNvPr id="4" name="TextBox 3"/>
          <p:cNvSpPr txBox="1"/>
          <p:nvPr/>
        </p:nvSpPr>
        <p:spPr>
          <a:xfrm>
            <a:off x="396408" y="1295400"/>
            <a:ext cx="2133600" cy="2739211"/>
          </a:xfrm>
          <a:prstGeom prst="rect">
            <a:avLst/>
          </a:prstGeom>
          <a:noFill/>
        </p:spPr>
        <p:txBody>
          <a:bodyPr wrap="square" rtlCol="0">
            <a:spAutoFit/>
          </a:bodyPr>
          <a:lstStyle/>
          <a:p>
            <a:pPr marL="0" lvl="1"/>
            <a:r>
              <a:rPr lang="en-US" sz="1600" b="1" kern="0" dirty="0" err="1" smtClean="0"/>
              <a:t>160MHz</a:t>
            </a:r>
            <a:endParaRPr lang="en-US" sz="1600" b="1" kern="0" dirty="0" smtClean="0"/>
          </a:p>
          <a:p>
            <a:pPr marL="0" lvl="1"/>
            <a:r>
              <a:rPr lang="en-US" sz="1600" kern="0" dirty="0" err="1" smtClean="0"/>
              <a:t>30bit</a:t>
            </a:r>
            <a:r>
              <a:rPr lang="en-US" sz="1600" kern="0" dirty="0" smtClean="0"/>
              <a:t> more </a:t>
            </a:r>
          </a:p>
          <a:p>
            <a:pPr marL="0" lvl="1"/>
            <a:r>
              <a:rPr lang="en-US" sz="1600" kern="0" dirty="0" smtClean="0"/>
              <a:t>optimized table</a:t>
            </a:r>
          </a:p>
          <a:p>
            <a:pPr marL="0" lvl="1"/>
            <a:endParaRPr lang="en-US" sz="1600" kern="0" dirty="0"/>
          </a:p>
          <a:p>
            <a:pPr marL="0" lvl="1"/>
            <a:endParaRPr lang="en-US" sz="1600" kern="0" dirty="0" smtClean="0"/>
          </a:p>
          <a:p>
            <a:pPr marL="0" lvl="1"/>
            <a:endParaRPr lang="en-US" sz="1600" kern="0" dirty="0"/>
          </a:p>
          <a:p>
            <a:pPr marL="0" lvl="1"/>
            <a:endParaRPr lang="en-US" sz="1600" kern="0" dirty="0" smtClean="0"/>
          </a:p>
          <a:p>
            <a:pPr marL="0" lvl="1"/>
            <a:endParaRPr lang="en-US" sz="1600" kern="0" dirty="0"/>
          </a:p>
          <a:p>
            <a:pPr marL="0" lvl="1"/>
            <a:endParaRPr lang="en-US" sz="1600" kern="0" dirty="0" smtClean="0"/>
          </a:p>
          <a:p>
            <a:pPr marL="0" lvl="1"/>
            <a:r>
              <a:rPr lang="en-US" sz="1600" kern="0" dirty="0" smtClean="0">
                <a:sym typeface="Wingdings" panose="05000000000000000000" pitchFamily="2" charset="2"/>
              </a:rPr>
              <a:t> </a:t>
            </a:r>
            <a:endParaRPr lang="en-US" sz="1600" kern="0" dirty="0"/>
          </a:p>
          <a:p>
            <a:endParaRPr lang="en-US" dirty="0"/>
          </a:p>
        </p:txBody>
      </p:sp>
      <p:sp>
        <p:nvSpPr>
          <p:cNvPr id="12" name="TextBox 11"/>
          <p:cNvSpPr txBox="1"/>
          <p:nvPr/>
        </p:nvSpPr>
        <p:spPr>
          <a:xfrm>
            <a:off x="381000" y="3705455"/>
            <a:ext cx="2133600" cy="2739211"/>
          </a:xfrm>
          <a:prstGeom prst="rect">
            <a:avLst/>
          </a:prstGeom>
          <a:noFill/>
        </p:spPr>
        <p:txBody>
          <a:bodyPr wrap="square" rtlCol="0">
            <a:spAutoFit/>
          </a:bodyPr>
          <a:lstStyle/>
          <a:p>
            <a:pPr marL="0" lvl="1"/>
            <a:r>
              <a:rPr lang="en-US" sz="1600" b="1" kern="0" dirty="0" err="1" smtClean="0"/>
              <a:t>80MHz</a:t>
            </a:r>
            <a:endParaRPr lang="en-US" sz="1600" b="1" kern="0" dirty="0" smtClean="0"/>
          </a:p>
          <a:p>
            <a:pPr marL="0" lvl="1"/>
            <a:r>
              <a:rPr lang="en-US" sz="1600" kern="0" dirty="0" err="1" smtClean="0"/>
              <a:t>29bit</a:t>
            </a:r>
            <a:r>
              <a:rPr lang="en-US" sz="1600" kern="0" dirty="0" smtClean="0"/>
              <a:t> more </a:t>
            </a:r>
          </a:p>
          <a:p>
            <a:pPr marL="0" lvl="1"/>
            <a:r>
              <a:rPr lang="en-US" sz="1600" kern="0" dirty="0" smtClean="0"/>
              <a:t>optimized table</a:t>
            </a:r>
          </a:p>
          <a:p>
            <a:pPr marL="0" lvl="1"/>
            <a:endParaRPr lang="en-US" sz="1600" kern="0" dirty="0"/>
          </a:p>
          <a:p>
            <a:pPr marL="0" lvl="1"/>
            <a:endParaRPr lang="en-US" sz="1600" kern="0" dirty="0" smtClean="0"/>
          </a:p>
          <a:p>
            <a:pPr marL="0" lvl="1"/>
            <a:endParaRPr lang="en-US" sz="1600" kern="0" dirty="0"/>
          </a:p>
          <a:p>
            <a:pPr marL="0" lvl="1"/>
            <a:endParaRPr lang="en-US" sz="1600" kern="0" dirty="0" smtClean="0"/>
          </a:p>
          <a:p>
            <a:pPr marL="0" lvl="1"/>
            <a:endParaRPr lang="en-US" sz="1600" kern="0" dirty="0"/>
          </a:p>
          <a:p>
            <a:pPr marL="0" lvl="1"/>
            <a:endParaRPr lang="en-US" sz="1600" kern="0" dirty="0" smtClean="0"/>
          </a:p>
          <a:p>
            <a:pPr marL="0" lvl="1"/>
            <a:r>
              <a:rPr lang="en-US" sz="1600" kern="0" dirty="0" smtClean="0">
                <a:sym typeface="Wingdings" panose="05000000000000000000" pitchFamily="2" charset="2"/>
              </a:rPr>
              <a:t> </a:t>
            </a:r>
            <a:endParaRPr lang="en-US" sz="1600" kern="0" dirty="0"/>
          </a:p>
          <a:p>
            <a:endParaRPr lang="en-US" dirty="0"/>
          </a:p>
        </p:txBody>
      </p:sp>
      <p:graphicFrame>
        <p:nvGraphicFramePr>
          <p:cNvPr id="16" name="Chart 15"/>
          <p:cNvGraphicFramePr>
            <a:graphicFrameLocks/>
          </p:cNvGraphicFramePr>
          <p:nvPr>
            <p:extLst>
              <p:ext uri="{D42A27DB-BD31-4B8C-83A1-F6EECF244321}">
                <p14:modId xmlns:p14="http://schemas.microsoft.com/office/powerpoint/2010/main" val="90982826"/>
              </p:ext>
            </p:extLst>
          </p:nvPr>
        </p:nvGraphicFramePr>
        <p:xfrm>
          <a:off x="2095500" y="1255815"/>
          <a:ext cx="5029200" cy="24288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1347008439"/>
              </p:ext>
            </p:extLst>
          </p:nvPr>
        </p:nvGraphicFramePr>
        <p:xfrm>
          <a:off x="2068185" y="3705455"/>
          <a:ext cx="5083829" cy="26572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39033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smtClean="0">
                <a:latin typeface="Calibri" panose="020F0502020204030204" pitchFamily="34" charset="0"/>
                <a:cs typeface="Calibri" panose="020F0502020204030204" pitchFamily="34" charset="0"/>
              </a:rPr>
              <a:t>Abstract</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800" b="0" kern="0" dirty="0" smtClean="0"/>
          </a:p>
          <a:p>
            <a:r>
              <a:rPr lang="en-US" sz="1800" b="0" kern="0" dirty="0" smtClean="0"/>
              <a:t>We have seen many </a:t>
            </a:r>
            <a:r>
              <a:rPr lang="en-US" sz="1800" b="0" kern="0" dirty="0" smtClean="0"/>
              <a:t>proposals so far on E-SIG design.  Most </a:t>
            </a:r>
            <a:r>
              <a:rPr lang="en-US" sz="1800" b="0" kern="0" dirty="0" smtClean="0"/>
              <a:t>proposals </a:t>
            </a:r>
            <a:r>
              <a:rPr lang="en-US" sz="1800" b="0" kern="0" dirty="0" smtClean="0"/>
              <a:t>enhance SIG-B design to support </a:t>
            </a:r>
            <a:r>
              <a:rPr lang="en-US" sz="1800" b="0" kern="0" dirty="0" smtClean="0"/>
              <a:t>M-RU, e.g. by </a:t>
            </a:r>
            <a:r>
              <a:rPr lang="en-US" sz="1800" b="0" kern="0" dirty="0" smtClean="0"/>
              <a:t>designing a </a:t>
            </a:r>
            <a:r>
              <a:rPr lang="en-US" sz="1800" b="0" kern="0" dirty="0" smtClean="0"/>
              <a:t>bigger RU table. </a:t>
            </a:r>
          </a:p>
          <a:p>
            <a:endParaRPr lang="en-US" sz="1800" b="0" kern="0" dirty="0" smtClean="0"/>
          </a:p>
          <a:p>
            <a:r>
              <a:rPr lang="en-US" sz="1800" b="0" kern="0" dirty="0" smtClean="0"/>
              <a:t>In here we would like to propose a self-contained design that builds on the trigger frame design philosophy and the per-user field already in SIG-B</a:t>
            </a:r>
            <a:endParaRPr lang="en-US" sz="1800" b="0" kern="0" dirty="0" smtClean="0"/>
          </a:p>
        </p:txBody>
      </p:sp>
    </p:spTree>
    <p:extLst>
      <p:ext uri="{BB962C8B-B14F-4D97-AF65-F5344CB8AC3E}">
        <p14:creationId xmlns:p14="http://schemas.microsoft.com/office/powerpoint/2010/main" val="2167691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smtClean="0">
                <a:latin typeface="Calibri" panose="020F0502020204030204" pitchFamily="34" charset="0"/>
                <a:cs typeface="Calibri" panose="020F0502020204030204" pitchFamily="34" charset="0"/>
              </a:rPr>
              <a:t>High Level Idea (1)</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kern="0" dirty="0" smtClean="0"/>
              <a:t>Instead of enhancing the common field in SIG-B, we get rid of the RU tables in the common field and enhance the user-specific field by adding a table similar to the one used in the trigger frame </a:t>
            </a:r>
            <a:r>
              <a:rPr lang="en-US" sz="1800" b="0" kern="0" dirty="0" smtClean="0">
                <a:sym typeface="Wingdings" panose="05000000000000000000" pitchFamily="2" charset="2"/>
              </a:rPr>
              <a:t> user fields become self-contained</a:t>
            </a:r>
            <a:endParaRPr lang="en-US" sz="1800" b="0" kern="0" dirty="0" smtClean="0"/>
          </a:p>
          <a:p>
            <a:endParaRPr lang="en-US" sz="1800" b="0" kern="0" dirty="0" smtClean="0"/>
          </a:p>
          <a:p>
            <a:endParaRPr lang="en-US" sz="1800" b="0" kern="0" dirty="0"/>
          </a:p>
          <a:p>
            <a:endParaRPr lang="en-US" sz="1800" b="0" kern="0" dirty="0" smtClean="0"/>
          </a:p>
          <a:p>
            <a:endParaRPr lang="en-US" sz="1800" b="0" kern="0" dirty="0"/>
          </a:p>
          <a:p>
            <a:endParaRPr lang="en-US" sz="1800" b="0" kern="0" dirty="0" smtClean="0"/>
          </a:p>
          <a:p>
            <a:endParaRPr lang="en-US" sz="1800" b="0" kern="0" dirty="0"/>
          </a:p>
          <a:p>
            <a:r>
              <a:rPr lang="en-US" sz="1800" b="0" kern="0" dirty="0" smtClean="0"/>
              <a:t>Why that could be a better option?</a:t>
            </a:r>
          </a:p>
          <a:p>
            <a:endParaRPr lang="en-US" sz="1800" b="0" kern="0" dirty="0" smtClean="0"/>
          </a:p>
          <a:p>
            <a:pPr lvl="1"/>
            <a:r>
              <a:rPr lang="en-US" sz="1600" kern="0" dirty="0" smtClean="0"/>
              <a:t>Self-contained solution is simpler and more elegant and in the end could offer a quicker path to standardization and implementation. In other words after all enhancements and design details are added to the common field it could be simpler to just omit it.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819400"/>
            <a:ext cx="6553200" cy="1647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8913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smtClean="0">
                <a:latin typeface="Calibri" panose="020F0502020204030204" pitchFamily="34" charset="0"/>
                <a:cs typeface="Calibri" panose="020F0502020204030204" pitchFamily="34" charset="0"/>
              </a:rPr>
              <a:t>High Level Idea (2)</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r>
              <a:rPr lang="en-US" sz="1600" kern="0" dirty="0"/>
              <a:t>Self-contained </a:t>
            </a:r>
            <a:r>
              <a:rPr lang="en-US" sz="1600" kern="0" dirty="0" smtClean="0"/>
              <a:t>design is more </a:t>
            </a:r>
            <a:r>
              <a:rPr lang="en-US" sz="1600" kern="0" dirty="0"/>
              <a:t>suitable for the concept of users parking on </a:t>
            </a:r>
            <a:r>
              <a:rPr lang="en-US" sz="1600" kern="0" dirty="0" err="1"/>
              <a:t>S80</a:t>
            </a:r>
            <a:r>
              <a:rPr lang="en-US" sz="1600" kern="0" dirty="0"/>
              <a:t> – </a:t>
            </a:r>
            <a:r>
              <a:rPr lang="en-US" sz="1600" kern="0" dirty="0" err="1"/>
              <a:t>STA</a:t>
            </a:r>
            <a:r>
              <a:rPr lang="en-US" sz="1600" kern="0" dirty="0"/>
              <a:t> doesn’t need to know what’s happening in other parts of BW and AP has flexibility of signaling on each </a:t>
            </a:r>
            <a:r>
              <a:rPr lang="en-US" sz="1600" kern="0" dirty="0" err="1"/>
              <a:t>S80</a:t>
            </a:r>
            <a:r>
              <a:rPr lang="en-US" sz="1600" kern="0" dirty="0"/>
              <a:t> different users without </a:t>
            </a:r>
            <a:r>
              <a:rPr lang="en-US" sz="1600" kern="0" dirty="0" smtClean="0"/>
              <a:t>the need </a:t>
            </a:r>
            <a:r>
              <a:rPr lang="en-US" sz="1600" kern="0" dirty="0"/>
              <a:t>for specific </a:t>
            </a:r>
            <a:r>
              <a:rPr lang="en-US" sz="1600" kern="0" dirty="0" smtClean="0"/>
              <a:t>signaling.</a:t>
            </a:r>
            <a:endParaRPr lang="en-US" sz="1600" kern="0" dirty="0"/>
          </a:p>
          <a:p>
            <a:pPr lvl="1"/>
            <a:endParaRPr lang="en-US" sz="1600" kern="0" dirty="0" smtClean="0"/>
          </a:p>
          <a:p>
            <a:pPr lvl="1"/>
            <a:r>
              <a:rPr lang="en-US" sz="1600" kern="0" dirty="0" smtClean="0"/>
              <a:t>Self-contained design is more logical for supporting non-contiguous RU since RU table design means left to right sequential mapping (including punctured channels).</a:t>
            </a:r>
          </a:p>
          <a:p>
            <a:pPr lvl="1"/>
            <a:endParaRPr lang="en-US" sz="1600" kern="0" dirty="0" smtClean="0"/>
          </a:p>
          <a:p>
            <a:pPr lvl="1"/>
            <a:r>
              <a:rPr lang="en-US" sz="1600" kern="0" dirty="0" smtClean="0"/>
              <a:t>RU tables were built mostly to support small RU in 20/40/</a:t>
            </a:r>
            <a:r>
              <a:rPr lang="en-US" sz="1600" kern="0" dirty="0" err="1" smtClean="0"/>
              <a:t>80MHz</a:t>
            </a:r>
            <a:r>
              <a:rPr lang="en-US" sz="1600" kern="0" dirty="0" smtClean="0"/>
              <a:t> , in fact most entries in the table are for small RU.  However </a:t>
            </a:r>
            <a:r>
              <a:rPr lang="en-US" sz="1600" kern="0" dirty="0" err="1" smtClean="0"/>
              <a:t>11be</a:t>
            </a:r>
            <a:r>
              <a:rPr lang="en-US" sz="1600" kern="0" dirty="0" smtClean="0"/>
              <a:t> is focusing on higher BW and the importance of small RU in that case is reduced.  Indeed with the latest FCC announcement it seems likely that we can have three or four </a:t>
            </a:r>
            <a:r>
              <a:rPr lang="en-US" sz="1600" dirty="0" smtClean="0"/>
              <a:t> </a:t>
            </a:r>
            <a:r>
              <a:rPr lang="en-US" sz="1600" dirty="0" err="1" smtClean="0"/>
              <a:t>320MHz</a:t>
            </a:r>
            <a:r>
              <a:rPr lang="en-US" sz="1600" dirty="0" smtClean="0"/>
              <a:t> channels in the US in </a:t>
            </a:r>
            <a:r>
              <a:rPr lang="en-US" sz="1600" dirty="0" err="1" smtClean="0"/>
              <a:t>LPI</a:t>
            </a:r>
            <a:r>
              <a:rPr lang="en-US" sz="1600" dirty="0" smtClean="0"/>
              <a:t> mode.</a:t>
            </a:r>
          </a:p>
          <a:p>
            <a:pPr lvl="1"/>
            <a:endParaRPr lang="en-US" sz="1600" b="0" kern="0" dirty="0"/>
          </a:p>
          <a:p>
            <a:pPr lvl="1"/>
            <a:r>
              <a:rPr lang="en-US" sz="1600" kern="0" dirty="0" smtClean="0"/>
              <a:t>RU tables present a fixed overhead that increases with BW </a:t>
            </a:r>
            <a:r>
              <a:rPr lang="en-US" sz="1600" u="sng" kern="0" dirty="0" smtClean="0"/>
              <a:t>irrespective</a:t>
            </a:r>
            <a:r>
              <a:rPr lang="en-US" sz="1600" kern="0" dirty="0" smtClean="0"/>
              <a:t> of # of users.  For </a:t>
            </a:r>
            <a:r>
              <a:rPr lang="en-US" sz="1600" u="sng" kern="0" dirty="0" smtClean="0"/>
              <a:t>same</a:t>
            </a:r>
            <a:r>
              <a:rPr lang="en-US" sz="1600" kern="0" dirty="0" smtClean="0"/>
              <a:t> # of users the higher the BW the higher the overhead. This is somewhat counter productive </a:t>
            </a:r>
            <a:r>
              <a:rPr lang="en-US" sz="1600" kern="0" dirty="0" smtClean="0">
                <a:sym typeface="Wingdings" panose="05000000000000000000" pitchFamily="2" charset="2"/>
              </a:rPr>
              <a:t> d</a:t>
            </a:r>
            <a:r>
              <a:rPr lang="en-US" sz="1600" kern="0" dirty="0" smtClean="0"/>
              <a:t>esign choices and logic used in </a:t>
            </a:r>
            <a:r>
              <a:rPr lang="en-US" sz="1600" kern="0" dirty="0" err="1" smtClean="0"/>
              <a:t>11ax</a:t>
            </a:r>
            <a:r>
              <a:rPr lang="en-US" sz="1600" kern="0" dirty="0" smtClean="0"/>
              <a:t> not natural for </a:t>
            </a:r>
            <a:r>
              <a:rPr lang="en-US" sz="1600" kern="0" dirty="0" err="1" smtClean="0"/>
              <a:t>11be</a:t>
            </a:r>
            <a:r>
              <a:rPr lang="en-US" sz="1600" kern="0" dirty="0" smtClean="0"/>
              <a:t>. </a:t>
            </a:r>
            <a:endParaRPr lang="en-US" sz="1600" b="0" kern="0" dirty="0" smtClean="0"/>
          </a:p>
        </p:txBody>
      </p:sp>
    </p:spTree>
    <p:extLst>
      <p:ext uri="{BB962C8B-B14F-4D97-AF65-F5344CB8AC3E}">
        <p14:creationId xmlns:p14="http://schemas.microsoft.com/office/powerpoint/2010/main" val="2566548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smtClean="0">
                <a:latin typeface="Calibri" panose="020F0502020204030204" pitchFamily="34" charset="0"/>
                <a:cs typeface="Calibri" panose="020F0502020204030204" pitchFamily="34" charset="0"/>
              </a:rPr>
              <a:t>A Note on Compression Modes</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kern="0" dirty="0" smtClean="0"/>
              <a:t>Compression modes are used in </a:t>
            </a:r>
            <a:r>
              <a:rPr lang="en-US" sz="1800" b="0" kern="0" dirty="0" err="1" smtClean="0"/>
              <a:t>11ax</a:t>
            </a:r>
            <a:r>
              <a:rPr lang="en-US" sz="1800" b="0" kern="0" dirty="0" smtClean="0"/>
              <a:t> and provide the best of both worlds – no common field RU tables and no per-user RU tables.</a:t>
            </a:r>
          </a:p>
          <a:p>
            <a:endParaRPr lang="en-US" sz="1800" b="0" kern="0" dirty="0" smtClean="0"/>
          </a:p>
          <a:p>
            <a:r>
              <a:rPr lang="en-US" sz="1800" b="0" kern="0" dirty="0" smtClean="0"/>
              <a:t>We fully support the idea of using compression modes for </a:t>
            </a:r>
            <a:r>
              <a:rPr lang="en-US" sz="1800" b="0" kern="0" dirty="0" err="1" smtClean="0"/>
              <a:t>11be</a:t>
            </a:r>
            <a:r>
              <a:rPr lang="en-US" sz="1800" b="0" kern="0" dirty="0" smtClean="0"/>
              <a:t> E-SIG design and the discussion in this contribution focuses on the non-compression modes, namely </a:t>
            </a:r>
            <a:r>
              <a:rPr lang="en-US" sz="1800" b="0" kern="0" dirty="0" err="1" smtClean="0"/>
              <a:t>OFDMA</a:t>
            </a:r>
            <a:r>
              <a:rPr lang="en-US" sz="1800" b="0" kern="0" dirty="0" smtClean="0"/>
              <a:t> or </a:t>
            </a:r>
            <a:r>
              <a:rPr lang="en-US" sz="1800" b="0" kern="0" dirty="0" err="1" smtClean="0"/>
              <a:t>MU-MIMO+OFDMA</a:t>
            </a:r>
            <a:r>
              <a:rPr lang="en-US" sz="1800" b="0" kern="0" dirty="0" smtClean="0"/>
              <a:t>.</a:t>
            </a:r>
          </a:p>
          <a:p>
            <a:endParaRPr lang="en-US" sz="1800" b="0" kern="0" dirty="0"/>
          </a:p>
          <a:p>
            <a:pPr marL="0" indent="0">
              <a:buNone/>
            </a:pPr>
            <a:endParaRPr lang="en-US" sz="1800" b="0" kern="0" dirty="0" smtClean="0"/>
          </a:p>
          <a:p>
            <a:endParaRPr lang="en-US" sz="1400" b="0" kern="0" dirty="0" smtClean="0"/>
          </a:p>
        </p:txBody>
      </p:sp>
    </p:spTree>
    <p:extLst>
      <p:ext uri="{BB962C8B-B14F-4D97-AF65-F5344CB8AC3E}">
        <p14:creationId xmlns:p14="http://schemas.microsoft.com/office/powerpoint/2010/main" val="1660015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smtClean="0">
                <a:latin typeface="Calibri" panose="020F0502020204030204" pitchFamily="34" charset="0"/>
                <a:cs typeface="Calibri" panose="020F0502020204030204" pitchFamily="34" charset="0"/>
              </a:rPr>
              <a:t>Overhead Comparisons (1)</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kern="0" dirty="0" smtClean="0"/>
              <a:t>When the</a:t>
            </a:r>
            <a:r>
              <a:rPr lang="en-US" sz="1800" b="0" kern="0" dirty="0" smtClean="0"/>
              <a:t> </a:t>
            </a:r>
            <a:r>
              <a:rPr lang="en-US" sz="1800" b="0" kern="0" dirty="0" smtClean="0"/>
              <a:t>number of users </a:t>
            </a:r>
            <a:r>
              <a:rPr lang="en-US" sz="1800" b="0" kern="0" dirty="0" smtClean="0"/>
              <a:t>is large the current </a:t>
            </a:r>
            <a:r>
              <a:rPr lang="en-US" sz="1800" b="0" kern="0" dirty="0" smtClean="0"/>
              <a:t>SIG-B design </a:t>
            </a:r>
            <a:r>
              <a:rPr lang="en-US" sz="1800" b="0" kern="0" dirty="0" smtClean="0"/>
              <a:t>will be more efficient when compared </a:t>
            </a:r>
            <a:r>
              <a:rPr lang="en-US" sz="1800" b="0" kern="0" dirty="0" smtClean="0"/>
              <a:t>to </a:t>
            </a:r>
            <a:r>
              <a:rPr lang="en-US" sz="1800" b="0" kern="0" dirty="0" smtClean="0"/>
              <a:t>self-contained but: </a:t>
            </a:r>
            <a:r>
              <a:rPr lang="en-US" sz="1800" b="0" kern="0" dirty="0" smtClean="0"/>
              <a:t>our view and focus is that typical scenarios will include up to 16 </a:t>
            </a:r>
            <a:r>
              <a:rPr lang="en-US" sz="1800" b="0" kern="0" dirty="0" smtClean="0"/>
              <a:t>users, even </a:t>
            </a:r>
            <a:r>
              <a:rPr lang="en-US" sz="1800" b="0" kern="0" dirty="0" smtClean="0"/>
              <a:t>with </a:t>
            </a:r>
            <a:r>
              <a:rPr lang="en-US" sz="1800" b="0" kern="0" dirty="0" err="1" smtClean="0"/>
              <a:t>320MHz</a:t>
            </a:r>
            <a:r>
              <a:rPr lang="en-US" sz="1800" b="0" kern="0" dirty="0" smtClean="0"/>
              <a:t> </a:t>
            </a:r>
            <a:r>
              <a:rPr lang="en-US" sz="1800" b="0" kern="0" dirty="0" smtClean="0"/>
              <a:t>BW, and </a:t>
            </a:r>
            <a:r>
              <a:rPr lang="en-US" sz="1800" b="0" kern="0" dirty="0" smtClean="0"/>
              <a:t>in those scenarios </a:t>
            </a:r>
            <a:r>
              <a:rPr lang="en-US" sz="1800" b="0" kern="0" dirty="0" smtClean="0"/>
              <a:t>we show that no </a:t>
            </a:r>
            <a:r>
              <a:rPr lang="en-US" sz="1800" b="0" kern="0" dirty="0" smtClean="0"/>
              <a:t>scheme has big </a:t>
            </a:r>
            <a:r>
              <a:rPr lang="en-US" sz="1800" b="0" kern="0" dirty="0" smtClean="0"/>
              <a:t>advantage</a:t>
            </a:r>
          </a:p>
          <a:p>
            <a:endParaRPr lang="en-US" sz="1800" b="0" kern="0" dirty="0" smtClean="0"/>
          </a:p>
          <a:p>
            <a:r>
              <a:rPr lang="en-US" sz="1800" b="0" kern="0" dirty="0" smtClean="0"/>
              <a:t>Specifically in the following comparison for </a:t>
            </a:r>
            <a:r>
              <a:rPr lang="en-US" sz="1800" b="0" kern="0" dirty="0" err="1" smtClean="0"/>
              <a:t>320MHz</a:t>
            </a:r>
            <a:r>
              <a:rPr lang="en-US" sz="1800" b="0" kern="0" dirty="0" smtClean="0"/>
              <a:t> we assume:</a:t>
            </a:r>
          </a:p>
          <a:p>
            <a:pPr lvl="1"/>
            <a:r>
              <a:rPr lang="en-US" sz="1600" kern="0" dirty="0" err="1" smtClean="0"/>
              <a:t>11ax</a:t>
            </a:r>
            <a:r>
              <a:rPr lang="en-US" sz="1600" kern="0" dirty="0"/>
              <a:t>-</a:t>
            </a:r>
            <a:r>
              <a:rPr lang="en-US" sz="1600" kern="0" dirty="0" smtClean="0"/>
              <a:t>style new user field 22 bits + </a:t>
            </a:r>
            <a:r>
              <a:rPr lang="en-US" sz="1600" u="sng" kern="0" dirty="0" smtClean="0"/>
              <a:t>per user effective</a:t>
            </a:r>
            <a:r>
              <a:rPr lang="en-US" sz="1600" kern="0" dirty="0" smtClean="0"/>
              <a:t> 5 bits for </a:t>
            </a:r>
            <a:r>
              <a:rPr lang="en-US" sz="1600" kern="0" dirty="0" err="1" smtClean="0"/>
              <a:t>CRC+tail</a:t>
            </a:r>
            <a:r>
              <a:rPr lang="en-US" sz="1600" kern="0" dirty="0" smtClean="0"/>
              <a:t> </a:t>
            </a:r>
            <a:r>
              <a:rPr lang="en-US" sz="1600" kern="0" dirty="0" smtClean="0">
                <a:sym typeface="Wingdings" panose="05000000000000000000" pitchFamily="2" charset="2"/>
              </a:rPr>
              <a:t> 27 bits</a:t>
            </a:r>
          </a:p>
          <a:p>
            <a:pPr lvl="1"/>
            <a:r>
              <a:rPr lang="en-US" sz="1600" kern="0" dirty="0" smtClean="0">
                <a:sym typeface="Wingdings" panose="05000000000000000000" pitchFamily="2" charset="2"/>
              </a:rPr>
              <a:t>E-SIG RU table </a:t>
            </a:r>
            <a:r>
              <a:rPr lang="en-US" sz="1600" kern="0" dirty="0" err="1" smtClean="0">
                <a:sym typeface="Wingdings" panose="05000000000000000000" pitchFamily="2" charset="2"/>
              </a:rPr>
              <a:t>10bits</a:t>
            </a:r>
            <a:r>
              <a:rPr lang="en-US" sz="1600" kern="0" dirty="0" smtClean="0">
                <a:sym typeface="Wingdings" panose="05000000000000000000" pitchFamily="2" charset="2"/>
              </a:rPr>
              <a:t>  each content channel common field is 102 bits! (</a:t>
            </a:r>
            <a:r>
              <a:rPr lang="en-US" sz="1600" kern="0" dirty="0" err="1" smtClean="0">
                <a:sym typeface="Wingdings" panose="05000000000000000000" pitchFamily="2" charset="2"/>
              </a:rPr>
              <a:t>2x</a:t>
            </a:r>
            <a:r>
              <a:rPr lang="en-US" sz="1600" kern="0" dirty="0" smtClean="0">
                <a:sym typeface="Wingdings" panose="05000000000000000000" pitchFamily="2" charset="2"/>
              </a:rPr>
              <a:t>(</a:t>
            </a:r>
            <a:r>
              <a:rPr lang="en-US" sz="1600" kern="0" dirty="0" err="1" smtClean="0">
                <a:sym typeface="Wingdings" panose="05000000000000000000" pitchFamily="2" charset="2"/>
              </a:rPr>
              <a:t>4RU</a:t>
            </a:r>
            <a:r>
              <a:rPr lang="en-US" sz="1600" kern="0" dirty="0" smtClean="0">
                <a:sym typeface="Wingdings" panose="05000000000000000000" pitchFamily="2" charset="2"/>
              </a:rPr>
              <a:t> tables </a:t>
            </a:r>
            <a:r>
              <a:rPr lang="en-US" sz="1600" kern="0" dirty="0" err="1" smtClean="0">
                <a:sym typeface="Wingdings" panose="05000000000000000000" pitchFamily="2" charset="2"/>
              </a:rPr>
              <a:t>x10bits</a:t>
            </a:r>
            <a:r>
              <a:rPr lang="en-US" sz="1600" kern="0" dirty="0" smtClean="0">
                <a:sym typeface="Wingdings" panose="05000000000000000000" pitchFamily="2" charset="2"/>
              </a:rPr>
              <a:t> +1+10 </a:t>
            </a:r>
            <a:r>
              <a:rPr lang="en-US" sz="1600" kern="0" dirty="0" err="1" smtClean="0">
                <a:sym typeface="Wingdings" panose="05000000000000000000" pitchFamily="2" charset="2"/>
              </a:rPr>
              <a:t>tail+crc</a:t>
            </a:r>
            <a:r>
              <a:rPr lang="en-US" sz="1600" kern="0" dirty="0" smtClean="0">
                <a:sym typeface="Wingdings" panose="05000000000000000000" pitchFamily="2" charset="2"/>
              </a:rPr>
              <a:t>)).  We assume one </a:t>
            </a:r>
            <a:r>
              <a:rPr lang="en-US" sz="1600" kern="0" dirty="0" err="1" smtClean="0">
                <a:sym typeface="Wingdings" panose="05000000000000000000" pitchFamily="2" charset="2"/>
              </a:rPr>
              <a:t>tail+CRC</a:t>
            </a:r>
            <a:r>
              <a:rPr lang="en-US" sz="1600" kern="0" dirty="0" smtClean="0">
                <a:sym typeface="Wingdings" panose="05000000000000000000" pitchFamily="2" charset="2"/>
              </a:rPr>
              <a:t> for </a:t>
            </a:r>
            <a:r>
              <a:rPr lang="en-US" sz="1600" kern="0" dirty="0" err="1" smtClean="0">
                <a:sym typeface="Wingdings" panose="05000000000000000000" pitchFamily="2" charset="2"/>
              </a:rPr>
              <a:t>100bits</a:t>
            </a:r>
            <a:r>
              <a:rPr lang="en-US" sz="1600" kern="0" dirty="0" smtClean="0">
                <a:sym typeface="Wingdings" panose="05000000000000000000" pitchFamily="2" charset="2"/>
              </a:rPr>
              <a:t> is too weak.</a:t>
            </a:r>
            <a:endParaRPr lang="en-US" sz="1600" kern="0" dirty="0" smtClean="0">
              <a:sym typeface="Wingdings" panose="05000000000000000000" pitchFamily="2" charset="2"/>
            </a:endParaRPr>
          </a:p>
          <a:p>
            <a:pPr lvl="1"/>
            <a:r>
              <a:rPr lang="en-US" sz="1600" b="0" kern="0" dirty="0" smtClean="0">
                <a:sym typeface="Wingdings" panose="05000000000000000000" pitchFamily="2" charset="2"/>
              </a:rPr>
              <a:t>Self-contained user field </a:t>
            </a:r>
            <a:r>
              <a:rPr lang="en-US" sz="1600" b="0" kern="0" dirty="0" err="1" smtClean="0">
                <a:sym typeface="Wingdings" panose="05000000000000000000" pitchFamily="2" charset="2"/>
              </a:rPr>
              <a:t>33bits</a:t>
            </a:r>
            <a:r>
              <a:rPr lang="en-US" sz="1600" b="0" kern="0" dirty="0" smtClean="0">
                <a:sym typeface="Wingdings" panose="05000000000000000000" pitchFamily="2" charset="2"/>
              </a:rPr>
              <a:t> (9-</a:t>
            </a:r>
            <a:r>
              <a:rPr lang="en-US" sz="1600" b="0" kern="0" dirty="0" err="1" smtClean="0">
                <a:sym typeface="Wingdings" panose="05000000000000000000" pitchFamily="2" charset="2"/>
              </a:rPr>
              <a:t>10bits</a:t>
            </a:r>
            <a:r>
              <a:rPr lang="en-US" sz="1600" kern="0" dirty="0" smtClean="0">
                <a:sym typeface="Wingdings" panose="05000000000000000000" pitchFamily="2" charset="2"/>
              </a:rPr>
              <a:t> trigger like RU table) +</a:t>
            </a:r>
            <a:r>
              <a:rPr lang="en-US" sz="1600" kern="0" dirty="0" err="1" smtClean="0">
                <a:sym typeface="Wingdings" panose="05000000000000000000" pitchFamily="2" charset="2"/>
              </a:rPr>
              <a:t>10bits</a:t>
            </a:r>
            <a:r>
              <a:rPr lang="en-US" sz="1600" kern="0" dirty="0" smtClean="0">
                <a:sym typeface="Wingdings" panose="05000000000000000000" pitchFamily="2" charset="2"/>
              </a:rPr>
              <a:t> </a:t>
            </a:r>
            <a:r>
              <a:rPr lang="en-US" sz="1600" kern="0" dirty="0" err="1" smtClean="0">
                <a:sym typeface="Wingdings" panose="05000000000000000000" pitchFamily="2" charset="2"/>
              </a:rPr>
              <a:t>CRC+tail</a:t>
            </a:r>
            <a:r>
              <a:rPr lang="en-US" sz="1600" kern="0" dirty="0" smtClean="0">
                <a:sym typeface="Wingdings" panose="05000000000000000000" pitchFamily="2" charset="2"/>
              </a:rPr>
              <a:t>  </a:t>
            </a:r>
          </a:p>
          <a:p>
            <a:pPr lvl="2"/>
            <a:r>
              <a:rPr lang="en-US" sz="1600" kern="0" dirty="0" smtClean="0">
                <a:sym typeface="Wingdings" panose="05000000000000000000" pitchFamily="2" charset="2"/>
              </a:rPr>
              <a:t>Option A - 43 bits (16 bits more than </a:t>
            </a:r>
            <a:r>
              <a:rPr lang="en-US" sz="1600" kern="0" dirty="0" err="1" smtClean="0">
                <a:sym typeface="Wingdings" panose="05000000000000000000" pitchFamily="2" charset="2"/>
              </a:rPr>
              <a:t>11ax</a:t>
            </a:r>
            <a:r>
              <a:rPr lang="en-US" sz="1600" kern="0" dirty="0">
                <a:sym typeface="Wingdings" panose="05000000000000000000" pitchFamily="2" charset="2"/>
              </a:rPr>
              <a:t>-</a:t>
            </a:r>
            <a:r>
              <a:rPr lang="en-US" sz="1600" kern="0" dirty="0" smtClean="0">
                <a:sym typeface="Wingdings" panose="05000000000000000000" pitchFamily="2" charset="2"/>
              </a:rPr>
              <a:t>style)</a:t>
            </a:r>
          </a:p>
          <a:p>
            <a:pPr lvl="2"/>
            <a:r>
              <a:rPr lang="en-US" sz="1600" kern="0" dirty="0" smtClean="0">
                <a:sym typeface="Wingdings" panose="05000000000000000000" pitchFamily="2" charset="2"/>
              </a:rPr>
              <a:t>Option B - if 2 users in one block 38 bits (11 </a:t>
            </a:r>
            <a:r>
              <a:rPr lang="en-US" sz="1600" kern="0" dirty="0">
                <a:sym typeface="Wingdings" panose="05000000000000000000" pitchFamily="2" charset="2"/>
              </a:rPr>
              <a:t>bits more than </a:t>
            </a:r>
            <a:r>
              <a:rPr lang="en-US" sz="1600" kern="0" dirty="0" err="1" smtClean="0">
                <a:sym typeface="Wingdings" panose="05000000000000000000" pitchFamily="2" charset="2"/>
              </a:rPr>
              <a:t>11ax</a:t>
            </a:r>
            <a:r>
              <a:rPr lang="en-US" sz="1600" kern="0" dirty="0" smtClean="0">
                <a:sym typeface="Wingdings" panose="05000000000000000000" pitchFamily="2" charset="2"/>
              </a:rPr>
              <a:t>-style)</a:t>
            </a:r>
          </a:p>
          <a:p>
            <a:pPr lvl="1"/>
            <a:r>
              <a:rPr lang="en-US" sz="1600" b="0" kern="0" dirty="0" smtClean="0">
                <a:sym typeface="Wingdings" panose="05000000000000000000" pitchFamily="2" charset="2"/>
              </a:rPr>
              <a:t>Breakeven points – </a:t>
            </a:r>
          </a:p>
          <a:p>
            <a:pPr lvl="2"/>
            <a:r>
              <a:rPr lang="en-US" sz="1600" kern="0" dirty="0" smtClean="0">
                <a:sym typeface="Wingdings" panose="05000000000000000000" pitchFamily="2" charset="2"/>
              </a:rPr>
              <a:t>Option A  - </a:t>
            </a:r>
            <a:r>
              <a:rPr lang="en-US" sz="1600" b="0" kern="0" dirty="0" smtClean="0">
                <a:sym typeface="Wingdings" panose="05000000000000000000" pitchFamily="2" charset="2"/>
              </a:rPr>
              <a:t>102/16 = # of users per content channel  ~13 users in total</a:t>
            </a:r>
          </a:p>
          <a:p>
            <a:pPr lvl="2"/>
            <a:r>
              <a:rPr lang="en-US" sz="1600" kern="0" dirty="0" smtClean="0">
                <a:sym typeface="Wingdings" panose="05000000000000000000" pitchFamily="2" charset="2"/>
              </a:rPr>
              <a:t>Option B – 102/ 11= # of users per content channel  18.5 users in total</a:t>
            </a:r>
            <a:endParaRPr lang="en-US" sz="1600" b="0" kern="0" dirty="0" smtClean="0"/>
          </a:p>
          <a:p>
            <a:endParaRPr lang="en-US" sz="1800" b="0" kern="0" dirty="0" smtClean="0"/>
          </a:p>
        </p:txBody>
      </p:sp>
    </p:spTree>
    <p:extLst>
      <p:ext uri="{BB962C8B-B14F-4D97-AF65-F5344CB8AC3E}">
        <p14:creationId xmlns:p14="http://schemas.microsoft.com/office/powerpoint/2010/main" val="1400537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smtClean="0">
                <a:latin typeface="Calibri" panose="020F0502020204030204" pitchFamily="34" charset="0"/>
                <a:cs typeface="Calibri" panose="020F0502020204030204" pitchFamily="34" charset="0"/>
              </a:rPr>
              <a:t>Overhead Comparisons (2)</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kern="0" dirty="0"/>
              <a:t>F</a:t>
            </a:r>
            <a:r>
              <a:rPr lang="en-US" sz="1800" b="0" kern="0" dirty="0" smtClean="0"/>
              <a:t>or lower BW such as </a:t>
            </a:r>
            <a:r>
              <a:rPr lang="en-US" sz="1800" b="0" kern="0" dirty="0" err="1" smtClean="0"/>
              <a:t>160Mhz</a:t>
            </a:r>
            <a:r>
              <a:rPr lang="en-US" sz="1800" b="0" kern="0" dirty="0" smtClean="0"/>
              <a:t> and 80 MHz the breakeven points are lower but some optimizations are possible. See Appendix.</a:t>
            </a:r>
          </a:p>
          <a:p>
            <a:r>
              <a:rPr lang="en-US" sz="1800" b="0" kern="0" dirty="0" smtClean="0"/>
              <a:t>The plot below reflects that overhead calculation in 320 MHz for option A </a:t>
            </a:r>
            <a:r>
              <a:rPr lang="en-US" sz="1800" b="0" kern="0" dirty="0" smtClean="0"/>
              <a:t> with perfect load balancing </a:t>
            </a:r>
            <a:endParaRPr lang="en-US" sz="1600" b="0" kern="0" dirty="0" smtClean="0"/>
          </a:p>
          <a:p>
            <a:endParaRPr lang="en-US" sz="1800" b="0" kern="0" dirty="0" smtClean="0"/>
          </a:p>
        </p:txBody>
      </p:sp>
      <p:graphicFrame>
        <p:nvGraphicFramePr>
          <p:cNvPr id="9" name="Chart 8"/>
          <p:cNvGraphicFramePr>
            <a:graphicFrameLocks/>
          </p:cNvGraphicFramePr>
          <p:nvPr>
            <p:extLst>
              <p:ext uri="{D42A27DB-BD31-4B8C-83A1-F6EECF244321}">
                <p14:modId xmlns:p14="http://schemas.microsoft.com/office/powerpoint/2010/main" val="3625853572"/>
              </p:ext>
            </p:extLst>
          </p:nvPr>
        </p:nvGraphicFramePr>
        <p:xfrm>
          <a:off x="1676400" y="3276600"/>
          <a:ext cx="5188884" cy="3124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86817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04800"/>
          </a:xfrm>
        </p:spPr>
        <p:txBody>
          <a:bodyPr/>
          <a:lstStyle/>
          <a:p>
            <a:r>
              <a:rPr lang="en-US" sz="2400" dirty="0" smtClean="0">
                <a:latin typeface="Calibri" panose="020F0502020204030204" pitchFamily="34" charset="0"/>
                <a:cs typeface="Calibri" panose="020F0502020204030204" pitchFamily="34" charset="0"/>
              </a:rPr>
              <a:t>Overhead Comparison (3) - in Symbols </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2954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buNone/>
            </a:pPr>
            <a:endParaRPr lang="en-US" sz="1600" b="0" kern="0" dirty="0" smtClean="0"/>
          </a:p>
        </p:txBody>
      </p:sp>
      <p:sp>
        <p:nvSpPr>
          <p:cNvPr id="4" name="TextBox 3"/>
          <p:cNvSpPr txBox="1"/>
          <p:nvPr/>
        </p:nvSpPr>
        <p:spPr>
          <a:xfrm>
            <a:off x="396408" y="1295400"/>
            <a:ext cx="2133600" cy="3724096"/>
          </a:xfrm>
          <a:prstGeom prst="rect">
            <a:avLst/>
          </a:prstGeom>
          <a:noFill/>
        </p:spPr>
        <p:txBody>
          <a:bodyPr wrap="square" rtlCol="0">
            <a:spAutoFit/>
          </a:bodyPr>
          <a:lstStyle/>
          <a:p>
            <a:pPr marL="0" lvl="1"/>
            <a:r>
              <a:rPr lang="en-US" sz="1600" kern="0" dirty="0" smtClean="0"/>
              <a:t>Lines are not straight because overhead is rounded </a:t>
            </a:r>
            <a:r>
              <a:rPr lang="en-US" sz="1600" kern="0" dirty="0"/>
              <a:t>up to integer symbols (so includes padding</a:t>
            </a:r>
            <a:r>
              <a:rPr lang="en-US" sz="1600" kern="0" dirty="0" smtClean="0"/>
              <a:t>)</a:t>
            </a:r>
          </a:p>
          <a:p>
            <a:pPr marL="0" lvl="1"/>
            <a:endParaRPr lang="en-US" sz="1600" kern="0" dirty="0"/>
          </a:p>
          <a:p>
            <a:pPr marL="0" lvl="1"/>
            <a:endParaRPr lang="en-US" sz="1600" kern="0" dirty="0" smtClean="0"/>
          </a:p>
          <a:p>
            <a:pPr marL="0" lvl="1"/>
            <a:endParaRPr lang="en-US" sz="1600" kern="0" dirty="0"/>
          </a:p>
          <a:p>
            <a:pPr marL="0" lvl="1"/>
            <a:endParaRPr lang="en-US" sz="1600" kern="0" dirty="0" smtClean="0"/>
          </a:p>
          <a:p>
            <a:pPr marL="0" lvl="1"/>
            <a:endParaRPr lang="en-US" sz="1600" kern="0" dirty="0"/>
          </a:p>
          <a:p>
            <a:pPr marL="0" lvl="1"/>
            <a:endParaRPr lang="en-US" sz="1600" kern="0" dirty="0" smtClean="0"/>
          </a:p>
          <a:p>
            <a:pPr marL="0" lvl="1"/>
            <a:r>
              <a:rPr lang="en-US" sz="1600" kern="0" dirty="0" smtClean="0">
                <a:sym typeface="Wingdings" panose="05000000000000000000" pitchFamily="2" charset="2"/>
              </a:rPr>
              <a:t> </a:t>
            </a:r>
            <a:r>
              <a:rPr lang="en-US" sz="1600" kern="0" dirty="0" smtClean="0"/>
              <a:t>Minimal difference @</a:t>
            </a:r>
            <a:r>
              <a:rPr lang="en-US" sz="1600" kern="0" dirty="0" err="1" smtClean="0"/>
              <a:t>MCS1</a:t>
            </a:r>
            <a:r>
              <a:rPr lang="en-US" sz="1600" kern="0" dirty="0" smtClean="0"/>
              <a:t> between methods</a:t>
            </a:r>
            <a:endParaRPr lang="en-US" sz="1600" kern="0" dirty="0"/>
          </a:p>
          <a:p>
            <a:endParaRPr lang="en-US" dirty="0"/>
          </a:p>
        </p:txBody>
      </p:sp>
      <p:graphicFrame>
        <p:nvGraphicFramePr>
          <p:cNvPr id="14" name="Chart 13"/>
          <p:cNvGraphicFramePr>
            <a:graphicFrameLocks/>
          </p:cNvGraphicFramePr>
          <p:nvPr>
            <p:extLst>
              <p:ext uri="{D42A27DB-BD31-4B8C-83A1-F6EECF244321}">
                <p14:modId xmlns:p14="http://schemas.microsoft.com/office/powerpoint/2010/main" val="2687799448"/>
              </p:ext>
            </p:extLst>
          </p:nvPr>
        </p:nvGraphicFramePr>
        <p:xfrm>
          <a:off x="3124200" y="3886200"/>
          <a:ext cx="4907616" cy="27051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a:graphicFrameLocks/>
          </p:cNvGraphicFramePr>
          <p:nvPr>
            <p:extLst>
              <p:ext uri="{D42A27DB-BD31-4B8C-83A1-F6EECF244321}">
                <p14:modId xmlns:p14="http://schemas.microsoft.com/office/powerpoint/2010/main" val="456214882"/>
              </p:ext>
            </p:extLst>
          </p:nvPr>
        </p:nvGraphicFramePr>
        <p:xfrm>
          <a:off x="3124200" y="1143000"/>
          <a:ext cx="4907616"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4634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smtClean="0">
                <a:latin typeface="Calibri" panose="020F0502020204030204" pitchFamily="34" charset="0"/>
                <a:cs typeface="Calibri" panose="020F0502020204030204" pitchFamily="34" charset="0"/>
              </a:rPr>
              <a:t>Summary</a:t>
            </a:r>
            <a:endParaRPr lang="en-US" sz="2400" dirty="0"/>
          </a:p>
        </p:txBody>
      </p:sp>
      <p:sp>
        <p:nvSpPr>
          <p:cNvPr id="3" name="Content Placeholder 2"/>
          <p:cNvSpPr>
            <a:spLocks noGrp="1"/>
          </p:cNvSpPr>
          <p:nvPr>
            <p:ph idx="1"/>
          </p:nvPr>
        </p:nvSpPr>
        <p:spPr>
          <a:xfrm>
            <a:off x="609600" y="1447800"/>
            <a:ext cx="7924800" cy="4724400"/>
          </a:xfrm>
        </p:spPr>
        <p:txBody>
          <a:bodyPr/>
          <a:lstStyle/>
          <a:p>
            <a:pPr eaLnBrk="1" hangingPunct="1">
              <a:lnSpc>
                <a:spcPct val="110000"/>
              </a:lnSpc>
            </a:pPr>
            <a:endParaRPr lang="en-US" altLang="en-US" sz="1800" b="0" dirty="0">
              <a:cs typeface="Calibri" panose="020F0502020204030204" pitchFamily="34" charset="0"/>
            </a:endParaRPr>
          </a:p>
          <a:p>
            <a:pPr eaLnBrk="1" hangingPunct="1">
              <a:lnSpc>
                <a:spcPct val="110000"/>
              </a:lnSpc>
            </a:pPr>
            <a:endParaRPr lang="en-US" sz="1600" b="0" dirty="0">
              <a:cs typeface="Calibri" panose="020F0502020204030204" pitchFamily="34" charset="0"/>
            </a:endParaRPr>
          </a:p>
          <a:p>
            <a:pPr eaLnBrk="1" hangingPunct="1">
              <a:lnSpc>
                <a:spcPct val="110000"/>
              </a:lnSpc>
            </a:pPr>
            <a:endParaRPr lang="en-US" sz="1600" b="0" dirty="0">
              <a:latin typeface="Calibri" panose="020F0502020204030204" pitchFamily="34" charset="0"/>
              <a:cs typeface="Calibri" panose="020F0502020204030204" pitchFamily="34" charset="0"/>
            </a:endParaRPr>
          </a:p>
          <a:p>
            <a:pPr eaLnBrk="1" hangingPunct="1">
              <a:lnSpc>
                <a:spcPct val="110000"/>
              </a:lnSpc>
            </a:pPr>
            <a:endParaRPr lang="en-US" sz="1400" b="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April 2020</a:t>
            </a:r>
            <a:endParaRPr lang="en-US" dirty="0"/>
          </a:p>
        </p:txBody>
      </p:sp>
      <p:sp>
        <p:nvSpPr>
          <p:cNvPr id="8" name="Content Placeholder 2">
            <a:extLst>
              <a:ext uri="{FF2B5EF4-FFF2-40B4-BE49-F238E27FC236}">
                <a16:creationId xmlns:a16="http://schemas.microsoft.com/office/drawing/2014/main" xmlns=""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kern="0" dirty="0" smtClean="0"/>
              <a:t>We have provided our reasons to consider in </a:t>
            </a:r>
            <a:r>
              <a:rPr lang="en-US" sz="1800" b="0" kern="0" dirty="0" err="1" smtClean="0"/>
              <a:t>11be</a:t>
            </a:r>
            <a:r>
              <a:rPr lang="en-US" sz="1800" b="0" kern="0" dirty="0" smtClean="0"/>
              <a:t> a small change from </a:t>
            </a:r>
            <a:r>
              <a:rPr lang="en-US" sz="1800" b="0" kern="0" dirty="0" err="1" smtClean="0"/>
              <a:t>11ax</a:t>
            </a:r>
            <a:r>
              <a:rPr lang="en-US" sz="1800" b="0" kern="0" dirty="0" smtClean="0"/>
              <a:t> design so that we better align the design with </a:t>
            </a:r>
            <a:r>
              <a:rPr lang="en-US" sz="1800" b="0" kern="0" dirty="0" err="1" smtClean="0"/>
              <a:t>11be</a:t>
            </a:r>
            <a:r>
              <a:rPr lang="en-US" sz="1800" b="0" kern="0" dirty="0" smtClean="0"/>
              <a:t> goals of higher BW and managing </a:t>
            </a:r>
            <a:r>
              <a:rPr lang="en-US" sz="1800" b="0" kern="0" dirty="0" err="1" smtClean="0"/>
              <a:t>STA</a:t>
            </a:r>
            <a:r>
              <a:rPr lang="en-US" sz="1800" b="0" kern="0" dirty="0" smtClean="0"/>
              <a:t> parking on secondary channels </a:t>
            </a:r>
          </a:p>
          <a:p>
            <a:endParaRPr lang="en-US" sz="1800" b="0" kern="0" dirty="0"/>
          </a:p>
          <a:p>
            <a:r>
              <a:rPr lang="en-US" sz="1800" b="0" kern="0" dirty="0" smtClean="0"/>
              <a:t>We have shown that at least for </a:t>
            </a:r>
            <a:r>
              <a:rPr lang="en-US" sz="1800" b="0" kern="0" dirty="0" err="1" smtClean="0"/>
              <a:t>320MHz</a:t>
            </a:r>
            <a:r>
              <a:rPr lang="en-US" sz="1800" b="0" kern="0" dirty="0" smtClean="0"/>
              <a:t> BW (a goal of </a:t>
            </a:r>
            <a:r>
              <a:rPr lang="en-US" sz="1800" b="0" kern="0" dirty="0" err="1" smtClean="0"/>
              <a:t>rel.1</a:t>
            </a:r>
            <a:r>
              <a:rPr lang="en-US" sz="1800" b="0" kern="0" dirty="0" smtClean="0"/>
              <a:t>), and the typical # of users we consider practical, overhead is roughly similar in terms of increased E-SIG duration </a:t>
            </a:r>
            <a:r>
              <a:rPr lang="en-US" sz="1800" b="0" kern="0" dirty="0"/>
              <a:t>e</a:t>
            </a:r>
            <a:r>
              <a:rPr lang="en-US" sz="1800" b="0" kern="0" dirty="0" smtClean="0"/>
              <a:t>specially if </a:t>
            </a:r>
            <a:r>
              <a:rPr lang="en-US" sz="1800" b="0" kern="0" dirty="0" err="1" smtClean="0"/>
              <a:t>MCS1</a:t>
            </a:r>
            <a:r>
              <a:rPr lang="en-US" sz="1800" b="0" kern="0" dirty="0" smtClean="0"/>
              <a:t> is used. </a:t>
            </a:r>
          </a:p>
          <a:p>
            <a:endParaRPr lang="en-US" sz="1800" b="0" kern="0" dirty="0"/>
          </a:p>
          <a:p>
            <a:r>
              <a:rPr lang="en-US" sz="1800" b="0" kern="0" dirty="0"/>
              <a:t>W</a:t>
            </a:r>
            <a:r>
              <a:rPr lang="en-US" sz="1800" b="0" kern="0" dirty="0" smtClean="0"/>
              <a:t>e recommend that the group takes a step back and consider both options’ pros and cons before making a decision on specific design choices</a:t>
            </a:r>
          </a:p>
          <a:p>
            <a:endParaRPr lang="en-US" sz="1800" b="0" kern="0" dirty="0" smtClean="0"/>
          </a:p>
          <a:p>
            <a:endParaRPr lang="en-US" sz="1800" b="0" kern="0" dirty="0" smtClean="0"/>
          </a:p>
          <a:p>
            <a:pPr lvl="1"/>
            <a:endParaRPr lang="en-US" sz="1600" b="0" kern="0" dirty="0" smtClean="0"/>
          </a:p>
        </p:txBody>
      </p:sp>
    </p:spTree>
    <p:extLst>
      <p:ext uri="{BB962C8B-B14F-4D97-AF65-F5344CB8AC3E}">
        <p14:creationId xmlns:p14="http://schemas.microsoft.com/office/powerpoint/2010/main" val="3659385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325374</TotalTime>
  <Words>1050</Words>
  <Application>Microsoft Office PowerPoint</Application>
  <PresentationFormat>On-screen Show (4:3)</PresentationFormat>
  <Paragraphs>184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802-11-Submission</vt:lpstr>
      <vt:lpstr>Self Contained Signaling for E-SIG</vt:lpstr>
      <vt:lpstr>Abstract</vt:lpstr>
      <vt:lpstr>High Level Idea (1)</vt:lpstr>
      <vt:lpstr>High Level Idea (2)</vt:lpstr>
      <vt:lpstr>A Note on Compression Modes</vt:lpstr>
      <vt:lpstr>Overhead Comparisons (1)</vt:lpstr>
      <vt:lpstr>Overhead Comparisons (2)</vt:lpstr>
      <vt:lpstr>Overhead Comparison (3) - in Symbols </vt:lpstr>
      <vt:lpstr>Summary</vt:lpstr>
      <vt:lpstr>SP</vt:lpstr>
      <vt:lpstr>Appendix -  Overhead Comparison  for 160MHz and 80MHz </vt:lpstr>
    </vt:vector>
  </TitlesOfParts>
  <Manager>ron.porat@broadcom.com</Manager>
  <Company>Broadcom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HARQ Update</dc:title>
  <dc:creator>ron.porat@broadcom.com</dc:creator>
  <cp:keywords>September 2017</cp:keywords>
  <cp:lastModifiedBy>Ron Porat</cp:lastModifiedBy>
  <cp:revision>1511</cp:revision>
  <cp:lastPrinted>1998-02-10T13:28:06Z</cp:lastPrinted>
  <dcterms:created xsi:type="dcterms:W3CDTF">2007-05-21T21:00:37Z</dcterms:created>
  <dcterms:modified xsi:type="dcterms:W3CDTF">2020-04-06T14:10:48Z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