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69" r:id="rId2"/>
    <p:sldId id="430" r:id="rId3"/>
    <p:sldId id="431" r:id="rId4"/>
    <p:sldId id="432" r:id="rId5"/>
    <p:sldId id="433" r:id="rId6"/>
    <p:sldId id="434" r:id="rId7"/>
    <p:sldId id="435" r:id="rId8"/>
    <p:sldId id="436" r:id="rId9"/>
    <p:sldId id="441" r:id="rId10"/>
    <p:sldId id="442" r:id="rId11"/>
    <p:sldId id="445" r:id="rId12"/>
    <p:sldId id="448" r:id="rId13"/>
    <p:sldId id="426" r:id="rId14"/>
    <p:sldId id="446" r:id="rId15"/>
    <p:sldId id="447" r:id="rId16"/>
    <p:sldId id="437" r:id="rId17"/>
  </p:sldIdLst>
  <p:sldSz cx="9144000" cy="6858000" type="screen4x3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5954EF2-D0AA-45DD-9044-39788D391938}">
          <p14:sldIdLst>
            <p14:sldId id="269"/>
            <p14:sldId id="430"/>
            <p14:sldId id="431"/>
            <p14:sldId id="432"/>
            <p14:sldId id="433"/>
            <p14:sldId id="434"/>
            <p14:sldId id="435"/>
            <p14:sldId id="436"/>
            <p14:sldId id="441"/>
            <p14:sldId id="442"/>
            <p14:sldId id="445"/>
            <p14:sldId id="448"/>
            <p14:sldId id="426"/>
            <p14:sldId id="446"/>
            <p14:sldId id="447"/>
            <p14:sldId id="43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iou, Laurent" initials="CL" lastIdx="1" clrIdx="0">
    <p:extLst>
      <p:ext uri="{19B8F6BF-5375-455C-9EA6-DF929625EA0E}">
        <p15:presenceInfo xmlns:p15="http://schemas.microsoft.com/office/powerpoint/2012/main" userId="S-1-5-21-725345543-602162358-527237240-294455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81" autoAdjust="0"/>
    <p:restoredTop sz="96709" autoAdjust="0"/>
  </p:normalViewPr>
  <p:slideViewPr>
    <p:cSldViewPr>
      <p:cViewPr varScale="1">
        <p:scale>
          <a:sx n="122" d="100"/>
          <a:sy n="122" d="100"/>
        </p:scale>
        <p:origin x="1260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95" d="100"/>
          <a:sy n="95" d="100"/>
        </p:scale>
        <p:origin x="3558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597525" y="177800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z="1400" b="1" smtClean="0"/>
            </a:lvl1pPr>
          </a:lstStyle>
          <a:p>
            <a:pPr>
              <a:defRPr/>
            </a:pPr>
            <a:r>
              <a:rPr lang="en-US"/>
              <a:t>Doc Title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95325" y="177800"/>
            <a:ext cx="8270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>
              <a:defRPr sz="1400" b="1" smtClean="0"/>
            </a:lvl1pPr>
          </a:lstStyle>
          <a:p>
            <a:pPr>
              <a:defRPr/>
            </a:pPr>
            <a:r>
              <a:rPr lang="en-US" dirty="0"/>
              <a:t>Month Year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851525" y="8982075"/>
            <a:ext cx="4667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mtClean="0"/>
            </a:lvl1pPr>
          </a:lstStyle>
          <a:p>
            <a:pPr>
              <a:defRPr/>
            </a:pPr>
            <a:r>
              <a:rPr lang="en-US" dirty="0"/>
              <a:t>John Doe, Some Company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133725" y="8982075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3450">
              <a:defRPr smtClean="0"/>
            </a:lvl1pPr>
          </a:lstStyle>
          <a:p>
            <a:pPr>
              <a:defRPr/>
            </a:pPr>
            <a:r>
              <a:rPr lang="en-US" dirty="0"/>
              <a:t>Page </a:t>
            </a:r>
            <a:fld id="{3F99EF29-387F-42BB-8A81-132E16DF84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693738" y="387350"/>
            <a:ext cx="55467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693738" y="8982075"/>
            <a:ext cx="7112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933450">
              <a:defRPr/>
            </a:pPr>
            <a:r>
              <a:rPr lang="en-US" dirty="0"/>
              <a:t>Submission</a:t>
            </a:r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693738" y="8970963"/>
            <a:ext cx="57007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37981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640388" y="98425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z="1400" b="1" smtClean="0"/>
            </a:lvl1pPr>
          </a:lstStyle>
          <a:p>
            <a:pPr>
              <a:defRPr/>
            </a:pPr>
            <a:r>
              <a:rPr lang="en-US"/>
              <a:t>Doc Title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54050" y="98425"/>
            <a:ext cx="8270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>
              <a:defRPr sz="1400" b="1" smtClean="0"/>
            </a:lvl1pPr>
          </a:lstStyle>
          <a:p>
            <a:pPr>
              <a:defRPr/>
            </a:pPr>
            <a:r>
              <a:rPr lang="en-US" dirty="0"/>
              <a:t>Month Year</a:t>
            </a:r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701675"/>
            <a:ext cx="4629150" cy="34686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408488"/>
            <a:ext cx="5086350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2" tIns="46038" rIns="936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357813" y="8985250"/>
            <a:ext cx="9239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7200" lvl="4" algn="r" defTabSz="933450">
              <a:defRPr smtClean="0"/>
            </a:lvl5pPr>
          </a:lstStyle>
          <a:p>
            <a:pPr lvl="4">
              <a:defRPr/>
            </a:pPr>
            <a:r>
              <a:rPr lang="en-US" dirty="0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222625" y="8985250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mtClean="0"/>
            </a:lvl1pPr>
          </a:lstStyle>
          <a:p>
            <a:pPr>
              <a:defRPr/>
            </a:pPr>
            <a:r>
              <a:rPr lang="en-US" dirty="0"/>
              <a:t>Page </a:t>
            </a:r>
            <a:fld id="{870C1BA4-1CEE-4CD8-8532-343A8D2B31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3900" y="8985250"/>
            <a:ext cx="7112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dirty="0"/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092022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dirty="0"/>
              <a:t>Doc Title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dirty="0"/>
              <a:t>Month Year</a:t>
            </a:r>
          </a:p>
        </p:txBody>
      </p:sp>
      <p:sp>
        <p:nvSpPr>
          <p:cNvPr id="1024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lvl="4"/>
            <a:r>
              <a:rPr lang="en-US" dirty="0"/>
              <a:t>John Doe, Some Company</a:t>
            </a:r>
          </a:p>
        </p:txBody>
      </p:sp>
      <p:sp>
        <p:nvSpPr>
          <p:cNvPr id="102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 dirty="0"/>
              <a:t>Page </a:t>
            </a:r>
            <a:fld id="{9A6FF2A5-3843-4034-80EC-B86A7C49C539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02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102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9613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 Title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Month Year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John Doe, Some Company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870C1BA4-1CEE-4CD8-8532-343A8D2B3155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1082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 Title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Month Year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John Doe, Some Company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870C1BA4-1CEE-4CD8-8532-343A8D2B3155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32971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 Title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Month Year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John Doe, Some Company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870C1BA4-1CEE-4CD8-8532-343A8D2B3155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2179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March 2020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67085262-DAF8-40EB-B101-2C509DD6478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42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5357818" y="6475415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  <a:defRPr sz="9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pPr>
              <a:defRPr/>
            </a:pPr>
            <a:r>
              <a:rPr lang="en-US"/>
              <a:t>Intel</a:t>
            </a:r>
            <a:endParaRPr lang="en-US" dirty="0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F8F4836A-5022-4C69-8E5B-431585B9EAF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85801" y="319091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  <a:defRPr sz="1350" b="1" kern="1200">
                <a:solidFill>
                  <a:schemeClr val="tx1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US" dirty="0"/>
              <a:t>March 2020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6304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F9CC4226-5898-4289-B3B7-B3B63847237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7018AFC0-6473-45EF-91B1-CD3A9021747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85801" y="319091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  <a:defRPr sz="1350" b="1" kern="1200">
                <a:solidFill>
                  <a:schemeClr val="tx1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US" dirty="0"/>
              <a:t>March 2020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8833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1" y="1981201"/>
            <a:ext cx="3808413" cy="411321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1"/>
            <a:ext cx="3810000" cy="411321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852FA7AA-22C1-4E97-88D6-3976232AE53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7996AC6B-C208-489E-B73D-399EC1434BE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85801" y="319091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  <a:defRPr sz="1350" b="1" kern="1200">
                <a:solidFill>
                  <a:schemeClr val="tx1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US" dirty="0"/>
              <a:t>March 2020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2346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5643570" y="6475415"/>
            <a:ext cx="2898768" cy="1809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829B3BF4-2FB5-48DF-B7F8-378C94E27CD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A0C3D2FD-CABA-4607-99FD-F5D3D3B44BA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85801" y="319091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  <a:defRPr sz="1350" b="1" kern="1200">
                <a:solidFill>
                  <a:schemeClr val="tx1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US" dirty="0"/>
              <a:t>March 2020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8215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March 2020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2EA5A18A-0502-4C7F-91C7-3FAD3C70332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574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March 2020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57D10478-073E-41FC-8CD8-273C831393D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74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March 2020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78767F8E-C671-44AE-B57E-1FAC75A3C92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0152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1" y="685802"/>
            <a:ext cx="1941513" cy="5408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2"/>
            <a:ext cx="5676900" cy="54086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March 2020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5C694010-9FAD-4A5E-AE03-53FD22EA53F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215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1" y="685802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1" y="1981201"/>
            <a:ext cx="7770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357818" y="6475415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  <a:defRPr sz="9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pPr>
              <a:defRPr/>
            </a:pPr>
            <a:r>
              <a:rPr lang="en-US"/>
              <a:t>Intel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344989" y="6475415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  <a:defRPr sz="9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pPr>
              <a:defRPr/>
            </a:pPr>
            <a:r>
              <a:rPr lang="en-US"/>
              <a:t>Slide </a:t>
            </a:r>
            <a:fld id="{1020D93E-1000-485A-B4A0-9946B8CFFE0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685800" y="609600"/>
            <a:ext cx="77724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180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84214" y="6475414"/>
            <a:ext cx="538609" cy="1384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</a:pPr>
            <a:r>
              <a:rPr lang="en-GB" sz="9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477000"/>
            <a:ext cx="78486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1800"/>
          </a:p>
        </p:txBody>
      </p:sp>
      <p:sp>
        <p:nvSpPr>
          <p:cNvPr id="10" name="Date Placeholder 3"/>
          <p:cNvSpPr txBox="1">
            <a:spLocks/>
          </p:cNvSpPr>
          <p:nvPr/>
        </p:nvSpPr>
        <p:spPr bwMode="auto">
          <a:xfrm>
            <a:off x="5000629" y="357166"/>
            <a:ext cx="3500462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33694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  <a:defRPr/>
            </a:pPr>
            <a:r>
              <a:rPr kumimoji="0" lang="en-GB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802.11-20/0563r1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84214" y="357166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  <a:defRPr sz="135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March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2014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hdr="0" dt="0"/>
  <p:txStyles>
    <p:titleStyle>
      <a:lvl1pPr algn="ctr" defTabSz="336947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j-lt"/>
          <a:ea typeface="+mj-ea"/>
          <a:cs typeface="+mj-cs"/>
        </a:defRPr>
      </a:lvl1pPr>
      <a:lvl2pPr marL="557213" indent="-214313" algn="ctr" defTabSz="336947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857250" indent="-171450" algn="ctr" defTabSz="336947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200150" indent="-171450" algn="ctr" defTabSz="336947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1543050" indent="-171450" algn="ctr" defTabSz="336947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1885950" indent="-171450" algn="ctr" defTabSz="336947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228850" indent="-171450" algn="ctr" defTabSz="336947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2571750" indent="-171450" algn="ctr" defTabSz="336947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2914650" indent="-171450" algn="ctr" defTabSz="336947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257175" indent="-257175" algn="l" defTabSz="336947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 b="1">
          <a:solidFill>
            <a:srgbClr val="000000"/>
          </a:solidFill>
          <a:latin typeface="+mn-lt"/>
          <a:ea typeface="+mn-ea"/>
          <a:cs typeface="+mn-cs"/>
        </a:defRPr>
      </a:lvl1pPr>
      <a:lvl2pPr marL="557213" indent="-214313" algn="l" defTabSz="336947" rtl="0" eaLnBrk="1" fontAlgn="base" hangingPunct="1">
        <a:spcBef>
          <a:spcPts val="37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500">
          <a:solidFill>
            <a:srgbClr val="000000"/>
          </a:solidFill>
          <a:latin typeface="+mn-lt"/>
          <a:ea typeface="+mn-ea"/>
        </a:defRPr>
      </a:lvl2pPr>
      <a:lvl3pPr marL="857250" indent="-171450" algn="l" defTabSz="336947" rtl="0" eaLnBrk="1" fontAlgn="base" hangingPunct="1">
        <a:spcBef>
          <a:spcPts val="33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200150" indent="-171450" algn="l" defTabSz="336947" rtl="0" eaLnBrk="1" fontAlgn="base" hangingPunct="1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200">
          <a:solidFill>
            <a:srgbClr val="000000"/>
          </a:solidFill>
          <a:latin typeface="+mn-lt"/>
          <a:ea typeface="+mn-ea"/>
        </a:defRPr>
      </a:lvl4pPr>
      <a:lvl5pPr marL="1543050" indent="-171450" algn="l" defTabSz="336947" rtl="0" eaLnBrk="1" fontAlgn="base" hangingPunct="1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200">
          <a:solidFill>
            <a:srgbClr val="000000"/>
          </a:solidFill>
          <a:latin typeface="+mn-lt"/>
          <a:ea typeface="+mn-ea"/>
        </a:defRPr>
      </a:lvl5pPr>
      <a:lvl6pPr marL="1885950" indent="-171450" algn="l" defTabSz="336947" rtl="0" eaLnBrk="1" fontAlgn="base" hangingPunct="1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200">
          <a:solidFill>
            <a:srgbClr val="000000"/>
          </a:solidFill>
          <a:latin typeface="+mn-lt"/>
          <a:ea typeface="+mn-ea"/>
        </a:defRPr>
      </a:lvl6pPr>
      <a:lvl7pPr marL="2228850" indent="-171450" algn="l" defTabSz="336947" rtl="0" eaLnBrk="1" fontAlgn="base" hangingPunct="1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200">
          <a:solidFill>
            <a:srgbClr val="000000"/>
          </a:solidFill>
          <a:latin typeface="+mn-lt"/>
          <a:ea typeface="+mn-ea"/>
        </a:defRPr>
      </a:lvl7pPr>
      <a:lvl8pPr marL="2571750" indent="-171450" algn="l" defTabSz="336947" rtl="0" eaLnBrk="1" fontAlgn="base" hangingPunct="1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200">
          <a:solidFill>
            <a:srgbClr val="000000"/>
          </a:solidFill>
          <a:latin typeface="+mn-lt"/>
          <a:ea typeface="+mn-ea"/>
        </a:defRPr>
      </a:lvl8pPr>
      <a:lvl9pPr marL="2914650" indent="-171450" algn="l" defTabSz="336947" rtl="0" eaLnBrk="1" fontAlgn="base" hangingPunct="1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2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00416"/>
            <a:ext cx="7772400" cy="1256984"/>
          </a:xfrm>
          <a:noFill/>
        </p:spPr>
        <p:txBody>
          <a:bodyPr/>
          <a:lstStyle/>
          <a:p>
            <a:r>
              <a:rPr lang="en-US" altLang="zh-CN" sz="3600" dirty="0">
                <a:solidFill>
                  <a:schemeClr val="tx1"/>
                </a:solidFill>
              </a:rPr>
              <a:t>EHT PPDU Scrambler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7173" name="Rectangle 6"/>
          <p:cNvSpPr>
            <a:spLocks noGrp="1" noChangeArrowheads="1"/>
          </p:cNvSpPr>
          <p:nvPr>
            <p:ph idx="1"/>
          </p:nvPr>
        </p:nvSpPr>
        <p:spPr>
          <a:xfrm>
            <a:off x="676275" y="2066925"/>
            <a:ext cx="7772400" cy="3048630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US" sz="2000" dirty="0"/>
              <a:t>Date: 03/25/20</a:t>
            </a:r>
          </a:p>
          <a:p>
            <a:pPr algn="ctr">
              <a:buFontTx/>
              <a:buNone/>
            </a:pPr>
            <a:endParaRPr lang="en-US" sz="2000" b="0" dirty="0"/>
          </a:p>
          <a:p>
            <a:pPr algn="ctr">
              <a:buFontTx/>
              <a:buNone/>
            </a:pPr>
            <a:endParaRPr lang="en-US" sz="2000" b="0" dirty="0"/>
          </a:p>
        </p:txBody>
      </p:sp>
      <p:sp>
        <p:nvSpPr>
          <p:cNvPr id="7171" name="Slide Number Placeholder 4"/>
          <p:cNvSpPr>
            <a:spLocks noGrp="1"/>
          </p:cNvSpPr>
          <p:nvPr>
            <p:ph type="sldNum" idx="12"/>
          </p:nvPr>
        </p:nvSpPr>
        <p:spPr>
          <a:noFill/>
        </p:spPr>
        <p:txBody>
          <a:bodyPr/>
          <a:lstStyle/>
          <a:p>
            <a:r>
              <a:rPr lang="en-US" dirty="0"/>
              <a:t>Slide </a:t>
            </a:r>
            <a:fld id="{8ECFE58B-6F90-4BB0-B09C-F6AB727C71EB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7170" name="Footer Placeholder 3"/>
          <p:cNvSpPr>
            <a:spLocks noGrp="1"/>
          </p:cNvSpPr>
          <p:nvPr>
            <p:ph type="ftr" idx="14"/>
          </p:nvPr>
        </p:nvSpPr>
        <p:spPr>
          <a:noFill/>
        </p:spPr>
        <p:txBody>
          <a:bodyPr/>
          <a:lstStyle/>
          <a:p>
            <a:r>
              <a:rPr lang="en-US" dirty="0"/>
              <a:t>Intel</a:t>
            </a:r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 bwMode="auto">
          <a:xfrm>
            <a:off x="838200" y="3810000"/>
            <a:ext cx="7620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buFontTx/>
              <a:buNone/>
            </a:pPr>
            <a:endParaRPr lang="en-US" sz="2000" b="0" kern="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9459581"/>
              </p:ext>
            </p:extLst>
          </p:nvPr>
        </p:nvGraphicFramePr>
        <p:xfrm>
          <a:off x="1600200" y="2758440"/>
          <a:ext cx="60960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Authors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Email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Xiaogang Chen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Xiaogang.c.chen@intel.com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Vituri Shlomi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13210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Lavi, Noam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30454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Qinghua Li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Thomas Kenney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0132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Feng Jiang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Assaf Gurevitz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991944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C92D6-8691-419E-A18C-964B213AA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Comparisons of different options </a:t>
            </a:r>
            <a:br>
              <a:rPr lang="en-US" dirty="0"/>
            </a:br>
            <a:r>
              <a:rPr lang="en-US" dirty="0"/>
              <a:t>for PAPR mitigation (2/2)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8D61FC-F722-4D17-8D50-A7C85D3AD2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1910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/>
              <a:t>Phase rotation cannot reach similar performance as high order PN sequences;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/>
              <a:t>Different high order PN seq have similar performance in 160MHz;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/>
              <a:t>Order 11,15 outperform other options in 320MHz.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Order 11 may simplify the implementation if the sequence needs to be saved in memory. </a:t>
            </a:r>
            <a:endParaRPr lang="en-US" sz="1400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B23531-979C-45B3-9F24-4D5DF263680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7D9D4C-BA5F-4F19-96A4-45FF63C920A3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Intel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8DFF3BE-B400-4A33-878F-34D5A1CC5F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09120"/>
            <a:ext cx="4593948" cy="335467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0A75E31-8420-460A-8FAC-4C80639036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9126" y="3109120"/>
            <a:ext cx="4609856" cy="3366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4869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98F45-6A73-4710-A1C6-E5CF0DC30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Polarity of pilot subcarrier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20981A-2FAE-4F87-B51F-E8B0A880BF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generation of the pilot polarity is copied as below;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Prefer to keep as is to simplify the implementation and validation.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B22F1D-A819-4125-8D3B-5DDCF002E80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C8ED0B-3709-4105-BA84-8F5DF09DBFE9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Intel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BA63F9B-3FB3-46B9-BD9A-A3C19512EF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67613"/>
            <a:ext cx="9144000" cy="2889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4142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BEC28-AAFC-4F1D-8123-B8A898320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D22D82-7FC4-4B0E-B6F2-22D110CF13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Reusing 11a scrambler in 11be will introduce high PAPR for high MCS and large BW;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 straight forward solution is to increase the order of the scrambler generation polynomial to extend the periodicity of the scrambler sequence.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AF2CA1-1EB1-4657-927B-D70F954651C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D8A9EB-1295-4200-8F49-D9BD2E3CDFBC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2980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Do you agree to use the following generator polynomial to generate the PPDU synchronous scrambler for EHT PPDU?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dirty="0"/>
              <a:t>The 11 bits used for the scrambler initialization are randomly assigned by the transmitter.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dirty="0"/>
              <a:t>The polarity of the pilot subcarrier is derived from the same sequence as 11ax.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Intel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6D242599-9EC4-425C-93B8-818AAD414468}"/>
                  </a:ext>
                </a:extLst>
              </p:cNvPr>
              <p:cNvSpPr/>
              <p:nvPr/>
            </p:nvSpPr>
            <p:spPr>
              <a:xfrm>
                <a:off x="3276600" y="2819400"/>
                <a:ext cx="281940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800" dirty="0">
                    <a:solidFill>
                      <a:schemeClr val="tx1"/>
                    </a:solidFill>
                  </a:rPr>
                  <a:t>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800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8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sz="1800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sup>
                    </m:sSup>
                    <m:r>
                      <a:rPr lang="en-US" sz="1800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sz="1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6D242599-9EC4-425C-93B8-818AAD4144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6600" y="2819400"/>
                <a:ext cx="2819400" cy="369332"/>
              </a:xfrm>
              <a:prstGeom prst="rect">
                <a:avLst/>
              </a:prstGeom>
              <a:blipFill>
                <a:blip r:embed="rId3"/>
                <a:stretch>
                  <a:fillRect l="-1948" t="-10000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7183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F05B50-E1B7-4A72-9F6F-6BB4C3D35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 - RAW file contents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05627F-E86C-412F-96A1-1351E4EBE9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5576AC-2CA0-432A-B4B7-9FD21845822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F67FFE-D0C4-4AA7-A9B0-BA0C45DF945F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Intel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008527A-20C3-431E-A5E8-9E3704C7C9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68938"/>
            <a:ext cx="1895475" cy="14954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1F7DF6B-F4AC-4CC6-96ED-0B7F7D5AE8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9076" y="1568938"/>
            <a:ext cx="1781724" cy="156280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0A8C6FF-281D-426F-8D99-B3D7CEC0A8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5475" y="1568938"/>
            <a:ext cx="2681763" cy="452547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2ADE3F3-E8B1-48D0-BEE5-C82244F7BD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7008" y="1568938"/>
            <a:ext cx="2897316" cy="4525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1948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F33FF-BF03-46BF-8BEB-398D68C55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 - Compressed file contents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AD0B543-52D5-489C-8AD7-55F3F14752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03313" y="1981201"/>
            <a:ext cx="2627503" cy="411321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BD141E-A92F-42B9-A49B-9C61183D4BF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D338BD-DF67-4066-A0F9-B5AD1B84EE59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Intel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D62123C-744F-4C7C-A07E-1554AA8731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1" y="1981201"/>
            <a:ext cx="1896020" cy="1493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3928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BBE31-DC52-48D4-8119-5C63190E0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 up - </a:t>
            </a:r>
            <a:r>
              <a:rPr lang="en-US" sz="2400" dirty="0"/>
              <a:t>Scrambler in other technologies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7D65B9-1BCE-41D3-A64E-E60428999F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209800"/>
            <a:ext cx="7772400" cy="37338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scrambler in other technologies has significant longer periodicity than </a:t>
            </a:r>
            <a:r>
              <a:rPr lang="en-US" dirty="0" err="1"/>
              <a:t>WiFi</a:t>
            </a:r>
            <a:r>
              <a:rPr lang="en-US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93881C-CEF6-498C-AFCF-2BA5F994579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B4774C-BF63-44DD-A6C7-279E52FC5F10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Intel</a:t>
            </a:r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5E68B5D-BB1E-492C-9026-683F3E3B35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6091703"/>
              </p:ext>
            </p:extLst>
          </p:nvPr>
        </p:nvGraphicFramePr>
        <p:xfrm>
          <a:off x="693420" y="3179417"/>
          <a:ext cx="8069580" cy="21240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72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71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13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40271">
                <a:tc>
                  <a:txBody>
                    <a:bodyPr/>
                    <a:lstStyle/>
                    <a:p>
                      <a:r>
                        <a:rPr lang="en-US" sz="1600" dirty="0"/>
                        <a:t>Technologies</a:t>
                      </a:r>
                    </a:p>
                  </a:txBody>
                  <a:tcPr marL="91439" marR="91439" marT="45734" marB="45734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FFT size</a:t>
                      </a:r>
                    </a:p>
                  </a:txBody>
                  <a:tcPr marL="91439" marR="91439" marT="45734" marB="45734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Bits/Symbol</a:t>
                      </a:r>
                    </a:p>
                  </a:txBody>
                  <a:tcPr marL="91439" marR="91439" marT="45734" marB="45734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PRBS Polynomial Degree</a:t>
                      </a:r>
                    </a:p>
                  </a:txBody>
                  <a:tcPr marL="91439" marR="91439" marT="45734" marB="45734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PRBS period (bit)</a:t>
                      </a:r>
                    </a:p>
                  </a:txBody>
                  <a:tcPr marL="91439" marR="91439" marT="45734" marB="4573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951">
                <a:tc>
                  <a:txBody>
                    <a:bodyPr/>
                    <a:lstStyle/>
                    <a:p>
                      <a:r>
                        <a:rPr lang="en-US" sz="1800" dirty="0"/>
                        <a:t>802.11be</a:t>
                      </a:r>
                    </a:p>
                  </a:txBody>
                  <a:tcPr marL="91439" marR="91439" marT="45734" marB="45734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4096</a:t>
                      </a:r>
                    </a:p>
                  </a:txBody>
                  <a:tcPr marL="91439" marR="91439" marT="45734" marB="45734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~40K</a:t>
                      </a:r>
                    </a:p>
                  </a:txBody>
                  <a:tcPr marL="91439" marR="91439" marT="45734" marB="45734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?</a:t>
                      </a:r>
                    </a:p>
                  </a:txBody>
                  <a:tcPr marL="91439" marR="91439" marT="45734" marB="45734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?</a:t>
                      </a:r>
                    </a:p>
                  </a:txBody>
                  <a:tcPr marL="91439" marR="91439" marT="45734" marB="45734"/>
                </a:tc>
                <a:extLst>
                  <a:ext uri="{0D108BD9-81ED-4DB2-BD59-A6C34878D82A}">
                    <a16:rowId xmlns:a16="http://schemas.microsoft.com/office/drawing/2014/main" val="1877931215"/>
                  </a:ext>
                </a:extLst>
              </a:tr>
              <a:tr h="370951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802.11ax/ac/n/a</a:t>
                      </a:r>
                    </a:p>
                  </a:txBody>
                  <a:tcPr marL="91439" marR="91439" marT="45734" marB="45734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2048</a:t>
                      </a:r>
                    </a:p>
                  </a:txBody>
                  <a:tcPr marL="91439" marR="91439" marT="45734" marB="45734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~20K</a:t>
                      </a:r>
                    </a:p>
                  </a:txBody>
                  <a:tcPr marL="91439" marR="91439" marT="45734" marB="45734"/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marL="91439" marR="91439" marT="45734" marB="45734"/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127</a:t>
                      </a:r>
                    </a:p>
                  </a:txBody>
                  <a:tcPr marL="91439" marR="91439" marT="45734" marB="4573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951">
                <a:tc>
                  <a:txBody>
                    <a:bodyPr/>
                    <a:lstStyle/>
                    <a:p>
                      <a:r>
                        <a:rPr lang="en-US" sz="1800" dirty="0"/>
                        <a:t>802.16e</a:t>
                      </a:r>
                    </a:p>
                  </a:txBody>
                  <a:tcPr marL="91439" marR="91439" marT="45734" marB="45734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2048</a:t>
                      </a:r>
                    </a:p>
                  </a:txBody>
                  <a:tcPr marL="91439" marR="91439" marT="45734" marB="45734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~12K</a:t>
                      </a:r>
                    </a:p>
                  </a:txBody>
                  <a:tcPr marL="91439" marR="91439" marT="45734" marB="45734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15</a:t>
                      </a:r>
                    </a:p>
                  </a:txBody>
                  <a:tcPr marL="91439" marR="91439" marT="45734" marB="45734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32K</a:t>
                      </a:r>
                    </a:p>
                  </a:txBody>
                  <a:tcPr marL="91439" marR="91439" marT="45734" marB="45734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951">
                <a:tc>
                  <a:txBody>
                    <a:bodyPr/>
                    <a:lstStyle/>
                    <a:p>
                      <a:r>
                        <a:rPr lang="en-US" sz="1800" dirty="0"/>
                        <a:t>LTE</a:t>
                      </a:r>
                    </a:p>
                  </a:txBody>
                  <a:tcPr marL="91439" marR="91439" marT="45734" marB="45734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2048</a:t>
                      </a:r>
                    </a:p>
                  </a:txBody>
                  <a:tcPr marL="91439" marR="91439" marT="45734" marB="45734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~12K</a:t>
                      </a:r>
                    </a:p>
                  </a:txBody>
                  <a:tcPr marL="91439" marR="91439" marT="45734" marB="45734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31</a:t>
                      </a:r>
                    </a:p>
                  </a:txBody>
                  <a:tcPr marL="91439" marR="91439" marT="45734" marB="45734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2G</a:t>
                      </a:r>
                    </a:p>
                  </a:txBody>
                  <a:tcPr marL="91439" marR="91439" marT="45734" marB="45734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2934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6ACB26-7F80-4634-8137-8BDE4936C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98E674-58C6-4161-81BB-7410392F5C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Recap of the 11a scrambler;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The issue of reusing 11a scrambler in 11be;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Simulations;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Solution.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B64628-D773-4410-A7D3-0F1E13BF2B9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3360EA-A097-439D-84F1-C6DA5363D54D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522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D4695-88DF-4E33-B848-B30748EA3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 of the 11a scrambler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3815F1-291D-493F-8843-992C8D03EB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5184108"/>
            <a:ext cx="7772400" cy="121669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scrambler repeats every 127 bits;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Defined in 11a and keep reusing till 11ax.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54300A-5118-46E7-B199-36CBE5E048D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90DA5C-FF97-43A1-BF25-38D1FEAFC787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Intel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8636EE5-414B-41D8-B963-C709965C7E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590008"/>
            <a:ext cx="6368819" cy="359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3337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4D79B-BC5E-4DD8-84D3-7AFA41894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 of the 11a scrambler (1/2)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29E4F0-5DF4-4A28-BB40-09A944B488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828800"/>
            <a:ext cx="7772400" cy="4419600"/>
          </a:xfrm>
        </p:spPr>
        <p:txBody>
          <a:bodyPr/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The IFFT of a non-random signal (e.g. [1111000011110000]) has much higher PAPR than the IFFT of a random signal.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If the 127 bits scrambler XOR with non-random data, very likely the scrambled signal has a non-random pattern.</a:t>
            </a:r>
          </a:p>
          <a:p>
            <a:pPr marL="6286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i="1" dirty="0"/>
              <a:t>N_DBPS </a:t>
            </a:r>
            <a:r>
              <a:rPr lang="en-US" dirty="0"/>
              <a:t>significantly increased from 540 (1SS,MCS7,40MHz) in 11n to 16333 (1SS,MCS11,160MHz) in 11ax. </a:t>
            </a:r>
          </a:p>
          <a:p>
            <a:pPr marL="971550" lvl="2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11be will doubles the N_DBPS.</a:t>
            </a:r>
          </a:p>
          <a:p>
            <a:pPr marL="6286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A larger N_DBPS means higher chance to generate non-random data pattern (after scrambled by the 11a scrambler).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64C720-FB93-4CCD-ADD1-D8D113E0181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DBBBC0-016C-4831-81AA-CB484D777BD3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Intel</a:t>
            </a:r>
          </a:p>
        </p:txBody>
      </p:sp>
    </p:spTree>
    <p:extLst>
      <p:ext uri="{BB962C8B-B14F-4D97-AF65-F5344CB8AC3E}">
        <p14:creationId xmlns:p14="http://schemas.microsoft.com/office/powerpoint/2010/main" val="115434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4B7EE1-6201-4694-B48B-A9E926666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 of the 11a scrambler (2/2)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2BA06B-85CC-42A3-8758-388F79ACC4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Non-random data may come from:</a:t>
            </a:r>
          </a:p>
          <a:p>
            <a:pPr marL="6286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Unencrypted transmission, especially for the video or photo files. </a:t>
            </a:r>
          </a:p>
          <a:p>
            <a:pPr marL="6286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MAC padding: EOF padding subframes have 4*N Byte and repeat every 4 Bytes.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Channel coding can randomize the scrambled data and mitigate PAPR but the randomization is not sufficient.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F2C737-B2C8-494D-9099-D9305913D07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54FBF6-71B1-4F59-8C79-3DA8BBF0AA92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86062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ECC0C-5726-437D-849C-56F7468F7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2B7D2322-CE3C-43CB-B075-420A76AFBB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8445609"/>
              </p:ext>
            </p:extLst>
          </p:nvPr>
        </p:nvGraphicFramePr>
        <p:xfrm>
          <a:off x="228600" y="3785741"/>
          <a:ext cx="8686799" cy="239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1167">
                  <a:extLst>
                    <a:ext uri="{9D8B030D-6E8A-4147-A177-3AD203B41FA5}">
                      <a16:colId xmlns:a16="http://schemas.microsoft.com/office/drawing/2014/main" val="2300710821"/>
                    </a:ext>
                  </a:extLst>
                </a:gridCol>
                <a:gridCol w="1514213">
                  <a:extLst>
                    <a:ext uri="{9D8B030D-6E8A-4147-A177-3AD203B41FA5}">
                      <a16:colId xmlns:a16="http://schemas.microsoft.com/office/drawing/2014/main" val="3176438752"/>
                    </a:ext>
                  </a:extLst>
                </a:gridCol>
                <a:gridCol w="1593908">
                  <a:extLst>
                    <a:ext uri="{9D8B030D-6E8A-4147-A177-3AD203B41FA5}">
                      <a16:colId xmlns:a16="http://schemas.microsoft.com/office/drawing/2014/main" val="813233287"/>
                    </a:ext>
                  </a:extLst>
                </a:gridCol>
                <a:gridCol w="1530151">
                  <a:extLst>
                    <a:ext uri="{9D8B030D-6E8A-4147-A177-3AD203B41FA5}">
                      <a16:colId xmlns:a16="http://schemas.microsoft.com/office/drawing/2014/main" val="163274005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val="14293113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MCS\Data pattern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All Zero scrambled by 11a PN Seq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Other Non-random Patterns scrambled by 11a PN Seq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Random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All Zero scrambled by larger PN Seq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49889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VHT 20MHz MCS9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8.66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8.02 ~8.8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7.87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92166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EHT 80MHz MCS9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12.88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11.9 ~ 13.74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8.71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8.83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00384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EHT 160MHz MCS11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14.3~17.2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9.09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9.11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79722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EHT 320MHz MCS13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18.83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16.65~19.3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9.43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9.41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296824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6E85F0-D050-4B9C-B6AC-B1D02ABF9EE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BDD58D-FB58-4AD2-9607-C47DDCD767F3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Intel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E06C7B-CC74-422C-BAB0-95703A32473B}"/>
              </a:ext>
            </a:extLst>
          </p:cNvPr>
          <p:cNvSpPr txBox="1"/>
          <p:nvPr/>
        </p:nvSpPr>
        <p:spPr>
          <a:xfrm>
            <a:off x="3352800" y="3526933"/>
            <a:ext cx="434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1"/>
                </a:solidFill>
              </a:rPr>
              <a:t>Average PAPR (dB) in the data fields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41721F-F4F4-4CB2-B7E4-F2A1C40728AE}"/>
              </a:ext>
            </a:extLst>
          </p:cNvPr>
          <p:cNvSpPr txBox="1"/>
          <p:nvPr/>
        </p:nvSpPr>
        <p:spPr>
          <a:xfrm>
            <a:off x="209062" y="1747107"/>
            <a:ext cx="868679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</a:rPr>
              <a:t>Assumptions: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BW: 20/80/160/320MHz;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MCS: 9/11/13, 1SS;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Data size: 150Kb;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LDPC;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Polynomial for larger PN generation: x^11 + x^9 + 1.</a:t>
            </a:r>
          </a:p>
        </p:txBody>
      </p:sp>
    </p:spTree>
    <p:extLst>
      <p:ext uri="{BB962C8B-B14F-4D97-AF65-F5344CB8AC3E}">
        <p14:creationId xmlns:p14="http://schemas.microsoft.com/office/powerpoint/2010/main" val="26361513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2E246-F6BB-469A-AAD4-A2B1C80A0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 measurements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7389D4-20EB-4029-B0A3-65AA39CF41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/>
              <a:t>Left: random data MCS9 160MHz;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/>
              <a:t>Right: non-random data MCS9 160MHz;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/>
              <a:t>For the same Tx power, non-random data get more chance to violate the EVM requirement.</a:t>
            </a:r>
          </a:p>
          <a:p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065084-E7BB-42F2-8D22-F62A45DFDE3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0D89B8-8FAA-466B-9740-1DE7D98E1108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Intel</a:t>
            </a:r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C331A33-67F0-480F-B98C-6468654B4852}"/>
              </a:ext>
            </a:extLst>
          </p:cNvPr>
          <p:cNvGrpSpPr/>
          <p:nvPr/>
        </p:nvGrpSpPr>
        <p:grpSpPr>
          <a:xfrm>
            <a:off x="304802" y="3733799"/>
            <a:ext cx="4267198" cy="2362201"/>
            <a:chOff x="3505200" y="3581401"/>
            <a:chExt cx="3733800" cy="2209800"/>
          </a:xfrm>
        </p:grpSpPr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78881BBB-908A-4A25-A895-DDC7376C7F0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333" t="52859" r="20833" b="5688"/>
            <a:stretch/>
          </p:blipFill>
          <p:spPr bwMode="auto">
            <a:xfrm>
              <a:off x="3505200" y="3581401"/>
              <a:ext cx="3733800" cy="2209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8" name="Straight Connector 3">
              <a:extLst>
                <a:ext uri="{FF2B5EF4-FFF2-40B4-BE49-F238E27FC236}">
                  <a16:creationId xmlns:a16="http://schemas.microsoft.com/office/drawing/2014/main" id="{A942B636-58A3-4626-BEE4-476E2932902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778250" y="4665663"/>
              <a:ext cx="3376613" cy="20637"/>
            </a:xfrm>
            <a:prstGeom prst="line">
              <a:avLst/>
            </a:prstGeom>
            <a:noFill/>
            <a:ln w="28575" algn="ctr">
              <a:solidFill>
                <a:srgbClr val="FFFF00"/>
              </a:solidFill>
              <a:prstDash val="sys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CC026B6-12EF-400E-8CFD-4955FF6469A0}"/>
                </a:ext>
              </a:extLst>
            </p:cNvPr>
            <p:cNvSpPr txBox="1"/>
            <p:nvPr/>
          </p:nvSpPr>
          <p:spPr>
            <a:xfrm>
              <a:off x="5046663" y="4859338"/>
              <a:ext cx="730250" cy="23018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900" dirty="0">
                  <a:solidFill>
                    <a:schemeClr val="bg2">
                      <a:lumMod val="75000"/>
                    </a:schemeClr>
                  </a:solidFill>
                </a:rPr>
                <a:t>EVM=-32</a:t>
              </a:r>
            </a:p>
          </p:txBody>
        </p:sp>
      </p:grpSp>
      <p:pic>
        <p:nvPicPr>
          <p:cNvPr id="11" name="Picture 1">
            <a:extLst>
              <a:ext uri="{FF2B5EF4-FFF2-40B4-BE49-F238E27FC236}">
                <a16:creationId xmlns:a16="http://schemas.microsoft.com/office/drawing/2014/main" id="{3E99D048-EF28-4E60-BEEB-CB70AA56F41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21" t="52669" r="21602" b="4182"/>
          <a:stretch/>
        </p:blipFill>
        <p:spPr bwMode="auto">
          <a:xfrm>
            <a:off x="4692011" y="3726180"/>
            <a:ext cx="4147187" cy="2501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Connector 3">
            <a:extLst>
              <a:ext uri="{FF2B5EF4-FFF2-40B4-BE49-F238E27FC236}">
                <a16:creationId xmlns:a16="http://schemas.microsoft.com/office/drawing/2014/main" id="{E8BB3BC3-13CE-4DEA-AE52-F4465FE5B23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921598" y="4899017"/>
            <a:ext cx="3917598" cy="17741"/>
          </a:xfrm>
          <a:prstGeom prst="line">
            <a:avLst/>
          </a:prstGeom>
          <a:noFill/>
          <a:ln w="28575" algn="ctr">
            <a:solidFill>
              <a:srgbClr val="FFFF00"/>
            </a:solidFill>
            <a:prstDash val="sys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58E9E905-F17C-4268-A163-0D33B3AB538B}"/>
              </a:ext>
            </a:extLst>
          </p:cNvPr>
          <p:cNvSpPr txBox="1"/>
          <p:nvPr/>
        </p:nvSpPr>
        <p:spPr>
          <a:xfrm>
            <a:off x="6618459" y="5263681"/>
            <a:ext cx="960093" cy="28581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" dirty="0">
                <a:solidFill>
                  <a:schemeClr val="bg2">
                    <a:lumMod val="75000"/>
                  </a:schemeClr>
                </a:solidFill>
              </a:rPr>
              <a:t>EVM=-32</a:t>
            </a:r>
          </a:p>
        </p:txBody>
      </p:sp>
    </p:spTree>
    <p:extLst>
      <p:ext uri="{BB962C8B-B14F-4D97-AF65-F5344CB8AC3E}">
        <p14:creationId xmlns:p14="http://schemas.microsoft.com/office/powerpoint/2010/main" val="10302528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59931-155E-42BA-8491-A91F22225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45E547-1FE5-471E-A261-18E61B94C7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Opt.1) Extend the periodicity of the 11a scrambling sequence;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Opt.2) Phase rotation;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Opt.3) Optimized (structured) 11a scrambler.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A34666-0D3A-4940-929B-D87586D985D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755191-694C-4F72-9B26-4EA4CAECE6FA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Intel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190D37B-731F-4A1D-B118-E18985B7D114}"/>
                  </a:ext>
                </a:extLst>
              </p:cNvPr>
              <p:cNvSpPr/>
              <p:nvPr/>
            </p:nvSpPr>
            <p:spPr>
              <a:xfrm>
                <a:off x="3581400" y="2514600"/>
                <a:ext cx="2819400" cy="3724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800" dirty="0">
                    <a:solidFill>
                      <a:schemeClr val="tx1"/>
                    </a:solidFill>
                  </a:rPr>
                  <a:t>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800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8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sz="1800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sup>
                    </m:sSup>
                    <m:r>
                      <a:rPr lang="en-US" sz="1800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sz="1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190D37B-731F-4A1D-B118-E18985B7D1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400" y="2514600"/>
                <a:ext cx="2819400" cy="372410"/>
              </a:xfrm>
              <a:prstGeom prst="rect">
                <a:avLst/>
              </a:prstGeom>
              <a:blipFill>
                <a:blip r:embed="rId2"/>
                <a:stretch>
                  <a:fillRect l="-1948" t="-9836" b="-22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74673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B922F-F4B0-43AB-ADED-46D102F2B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Comparisons of different options </a:t>
            </a:r>
            <a:br>
              <a:rPr lang="en-US" dirty="0"/>
            </a:br>
            <a:r>
              <a:rPr lang="en-US" dirty="0"/>
              <a:t>for PAPR mitigation (1/2)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D3DCA5-C81C-4087-8FA4-FAE5A6C823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2133600"/>
            <a:ext cx="8153400" cy="34290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/>
              <a:t>Options in comparison: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Phase rotation: </a:t>
            </a:r>
            <a:r>
              <a:rPr lang="pl-PL" dirty="0"/>
              <a:t>[1 -1 -1 -1 j -j -j -j]</a:t>
            </a:r>
            <a:r>
              <a:rPr lang="en-US" dirty="0"/>
              <a:t>;</a:t>
            </a:r>
            <a:endParaRPr lang="pl-PL" dirty="0"/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sz="1800" b="0" dirty="0"/>
              <a:t>Polynomial order 10,11,15;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Structured 11a scrambler.</a:t>
            </a:r>
          </a:p>
          <a:p>
            <a:pPr marL="971550" lvl="2" indent="-285750">
              <a:buFont typeface="Arial" panose="020B0604020202020204" pitchFamily="34" charset="0"/>
              <a:buChar char="•"/>
            </a:pPr>
            <a:r>
              <a:rPr lang="en-US" sz="1600" b="0" dirty="0" err="1"/>
              <a:t>Kronecker</a:t>
            </a:r>
            <a:r>
              <a:rPr lang="en-US" sz="1600" dirty="0" err="1"/>
              <a:t>_</a:t>
            </a:r>
            <a:r>
              <a:rPr lang="en-US" sz="1600" b="0" dirty="0" err="1"/>
              <a:t>XOR</a:t>
            </a:r>
            <a:r>
              <a:rPr lang="en-US" sz="1600" b="0" dirty="0"/>
              <a:t> (11a_seq, 11a_seq). Length = 127^2.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/>
              <a:t>Sims parameters: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160/320MHz;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sz="1800" b="0" dirty="0"/>
              <a:t>All 0 data</a:t>
            </a:r>
            <a:r>
              <a:rPr lang="en-US" sz="1800" dirty="0"/>
              <a:t>;</a:t>
            </a:r>
            <a:endParaRPr lang="en-US" sz="1800" b="0" dirty="0"/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1024QAM/4096QAM, 1SS;</a:t>
            </a:r>
          </a:p>
          <a:p>
            <a:pPr marL="928687" lvl="2" indent="-285750">
              <a:buFont typeface="Arial" panose="020B0604020202020204" pitchFamily="34" charset="0"/>
              <a:buChar char="•"/>
            </a:pPr>
            <a:r>
              <a:rPr lang="en-US" sz="1600" dirty="0"/>
              <a:t>More SS were simulated but not listed since they have almost the same PAPR.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sz="1800" b="0" dirty="0"/>
              <a:t>LDPC.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6F6D1D-4435-4516-9580-41BA9166341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39FFBC-674A-4774-80BE-4E830C204954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779729"/>
      </p:ext>
    </p:extLst>
  </p:cSld>
  <p:clrMapOvr>
    <a:masterClrMapping/>
  </p:clrMapOvr>
</p:sld>
</file>

<file path=ppt/theme/theme1.xml><?xml version="1.0" encoding="utf-8"?>
<a:theme xmlns:a="http://schemas.openxmlformats.org/drawingml/2006/main" name="IEEE_Templet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11-20-0426-00-00be-multi-link-TSF-discussion.pptx  -  Read-Only" id="{C033116A-52A4-4FE5-A479-F954B6034610}" vid="{D3AEDFAA-43FB-4A78-BF12-345B2D72A3C0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IEEE_Templet</Template>
  <TotalTime>141554</TotalTime>
  <Words>847</Words>
  <Application>Microsoft Office PowerPoint</Application>
  <PresentationFormat>On-screen Show (4:3)</PresentationFormat>
  <Paragraphs>186</Paragraphs>
  <Slides>16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Cambria Math</vt:lpstr>
      <vt:lpstr>Times New Roman</vt:lpstr>
      <vt:lpstr>IEEE_Templet</vt:lpstr>
      <vt:lpstr>EHT PPDU Scrambler</vt:lpstr>
      <vt:lpstr>Outline</vt:lpstr>
      <vt:lpstr>Recap of the 11a scrambler</vt:lpstr>
      <vt:lpstr>Issue of the 11a scrambler (1/2)</vt:lpstr>
      <vt:lpstr>Issue of the 11a scrambler (2/2)</vt:lpstr>
      <vt:lpstr>Simulations</vt:lpstr>
      <vt:lpstr>Lab measurements</vt:lpstr>
      <vt:lpstr>Solutions</vt:lpstr>
      <vt:lpstr>Comparisons of different options  for PAPR mitigation (1/2)</vt:lpstr>
      <vt:lpstr>Comparisons of different options  for PAPR mitigation (2/2)</vt:lpstr>
      <vt:lpstr>Polarity of pilot subcarrier</vt:lpstr>
      <vt:lpstr>Summary</vt:lpstr>
      <vt:lpstr>SP</vt:lpstr>
      <vt:lpstr>Backup - RAW file contents</vt:lpstr>
      <vt:lpstr>Backup - Compressed file contents</vt:lpstr>
      <vt:lpstr>Back up - Scrambler in other technologies </vt:lpstr>
    </vt:vector>
  </TitlesOfParts>
  <Company>&lt;Company Name&gt;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&lt;Document Title&gt;</dc:title>
  <dc:creator>robert.stacey@intel.com</dc:creator>
  <cp:keywords>CTPClassification=CTP_IC:VisualMarkings=, CTPClassification=CTP_NT</cp:keywords>
  <cp:lastModifiedBy>Chen, Xiaogang C</cp:lastModifiedBy>
  <cp:revision>2576</cp:revision>
  <cp:lastPrinted>1998-02-10T13:28:06Z</cp:lastPrinted>
  <dcterms:created xsi:type="dcterms:W3CDTF">2009-12-02T19:05:24Z</dcterms:created>
  <dcterms:modified xsi:type="dcterms:W3CDTF">2020-04-20T20:30:21Z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TitusGUID">
    <vt:lpwstr>ed811c25-bf6b-4716-9f56-d94b96704ae1</vt:lpwstr>
  </property>
  <property fmtid="{D5CDD505-2E9C-101B-9397-08002B2CF9AE}" pid="4" name="CTP_BU">
    <vt:lpwstr>NA</vt:lpwstr>
  </property>
  <property fmtid="{D5CDD505-2E9C-101B-9397-08002B2CF9AE}" pid="5" name="CTP_TimeStamp">
    <vt:lpwstr>2020-04-20 20:30:21Z</vt:lpwstr>
  </property>
  <property fmtid="{D5CDD505-2E9C-101B-9397-08002B2CF9AE}" pid="6" name="CTPClassification">
    <vt:lpwstr>CTP_NT</vt:lpwstr>
  </property>
  <property fmtid="{D5CDD505-2E9C-101B-9397-08002B2CF9AE}" pid="7" name="CTP_IDSID">
    <vt:lpwstr>NA</vt:lpwstr>
  </property>
  <property fmtid="{D5CDD505-2E9C-101B-9397-08002B2CF9AE}" pid="8" name="CTP_WWID">
    <vt:lpwstr>NA</vt:lpwstr>
  </property>
</Properties>
</file>