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430" r:id="rId3"/>
    <p:sldId id="431" r:id="rId4"/>
    <p:sldId id="432" r:id="rId5"/>
    <p:sldId id="433" r:id="rId6"/>
    <p:sldId id="434" r:id="rId7"/>
    <p:sldId id="435" r:id="rId8"/>
    <p:sldId id="436" r:id="rId9"/>
    <p:sldId id="441" r:id="rId10"/>
    <p:sldId id="442" r:id="rId11"/>
    <p:sldId id="445" r:id="rId12"/>
    <p:sldId id="426" r:id="rId13"/>
    <p:sldId id="437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954EF2-D0AA-45DD-9044-39788D391938}">
          <p14:sldIdLst>
            <p14:sldId id="269"/>
            <p14:sldId id="430"/>
            <p14:sldId id="431"/>
            <p14:sldId id="432"/>
            <p14:sldId id="433"/>
            <p14:sldId id="434"/>
            <p14:sldId id="435"/>
            <p14:sldId id="436"/>
            <p14:sldId id="441"/>
            <p14:sldId id="442"/>
            <p14:sldId id="445"/>
            <p14:sldId id="426"/>
            <p14:sldId id="4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6709" autoAdjust="0"/>
  </p:normalViewPr>
  <p:slideViewPr>
    <p:cSldViewPr>
      <p:cViewPr varScale="1">
        <p:scale>
          <a:sx n="122" d="100"/>
          <a:sy n="122" d="100"/>
        </p:scale>
        <p:origin x="12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5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108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297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217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4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8F4836A-5022-4C69-8E5B-431585B9EAF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30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8AFC0-6473-45EF-91B1-CD3A9021747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83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996AC6B-C208-489E-B73D-399EC1434BE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34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21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57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5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694010-9FAD-4A5E-AE03-53FD22EA53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21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802.11-20/0563r0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01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altLang="zh-CN" sz="3600" dirty="0">
                <a:solidFill>
                  <a:schemeClr val="tx1"/>
                </a:solidFill>
              </a:rPr>
              <a:t>EHT PPDU Scrambler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03/25/20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dirty="0"/>
              <a:t>Intel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459581"/>
              </p:ext>
            </p:extLst>
          </p:nvPr>
        </p:nvGraphicFramePr>
        <p:xfrm>
          <a:off x="1600200" y="275844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Authors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Xiaogang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Xiaogang.c.chen@intel.com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Vituri Shlomi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321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Lavi, Noam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045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Qinghua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Thomas Kenney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13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Feng Jiang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Assaf Gurevitz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91944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C92D6-8691-419E-A18C-964B213AA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Comparisons of different options </a:t>
            </a:r>
            <a:br>
              <a:rPr lang="en-US" dirty="0"/>
            </a:br>
            <a:r>
              <a:rPr lang="en-US" dirty="0"/>
              <a:t>for PAPR mitigation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D61FC-F722-4D17-8D50-A7C85D3AD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910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/>
              <a:t>Phase rotation cannot reach similar performance as high order PN sequences;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/>
              <a:t>Different high order PN seq have similar performance in 160MHz;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dirty="0"/>
              <a:t>Order 11,15 outperform other options in 320MHz.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Order 11 may simplify the implementation if the sequence needs to be saved in memory. </a:t>
            </a:r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23531-979C-45B3-9F24-4D5DF26368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D9D4C-BA5F-4F19-96A4-45FF63C920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DFF3BE-B400-4A33-878F-34D5A1CC5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09120"/>
            <a:ext cx="4593948" cy="335467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0A75E31-8420-460A-8FAC-4C80639036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126" y="3109120"/>
            <a:ext cx="4609856" cy="336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486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98F45-6A73-4710-A1C6-E5CF0DC30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Polarity of pilot subcarrier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0981A-2FAE-4F87-B51F-E8B0A880B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generation of the pilot polarity is copied as below;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Prefer to keep as is to simplify the implementation and validation.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B22F1D-A819-4125-8D3B-5DDCF002E8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8ED0B-3709-4105-BA84-8F5DF09DBF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A63F9B-3FB3-46B9-BD9A-A3C19512E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67613"/>
            <a:ext cx="9144000" cy="288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414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 you agree to use the following generator polynomial to generate the PPDU synchronous scrambler for EHT PPDU?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The 11 bits used for the scrambler initialization are randomly assigned by the transmitter.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The polarity of the pilot subcarrier is derived from the same sequence as 11ax.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D242599-9EC4-425C-93B8-818AAD414468}"/>
                  </a:ext>
                </a:extLst>
              </p:cNvPr>
              <p:cNvSpPr/>
              <p:nvPr/>
            </p:nvSpPr>
            <p:spPr>
              <a:xfrm>
                <a:off x="3276600" y="2819400"/>
                <a:ext cx="2819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D242599-9EC4-425C-93B8-818AAD4144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819400"/>
                <a:ext cx="2819400" cy="369332"/>
              </a:xfrm>
              <a:prstGeom prst="rect">
                <a:avLst/>
              </a:prstGeom>
              <a:blipFill>
                <a:blip r:embed="rId3"/>
                <a:stretch>
                  <a:fillRect l="-1948" t="-10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718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BBE31-DC52-48D4-8119-5C63190E0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up - </a:t>
            </a:r>
            <a:r>
              <a:rPr lang="en-US" sz="2400" dirty="0"/>
              <a:t>Scrambler in other technologies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D65B9-1BCE-41D3-A64E-E60428999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733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scrambler in other technologies has significant longer periodicity than </a:t>
            </a:r>
            <a:r>
              <a:rPr lang="en-US" dirty="0" err="1"/>
              <a:t>WiFi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3881C-CEF6-498C-AFCF-2BA5F99457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4774C-BF63-44DD-A6C7-279E52FC5F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5E68B5D-BB1E-492C-9026-683F3E3B3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091703"/>
              </p:ext>
            </p:extLst>
          </p:nvPr>
        </p:nvGraphicFramePr>
        <p:xfrm>
          <a:off x="693420" y="3179417"/>
          <a:ext cx="8069580" cy="2124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13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0271">
                <a:tc>
                  <a:txBody>
                    <a:bodyPr/>
                    <a:lstStyle/>
                    <a:p>
                      <a:r>
                        <a:rPr lang="en-US" sz="1600" dirty="0"/>
                        <a:t>Technologies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FFT size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Bits/Symbol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PRBS Polynomial Degree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PRBS period (bit)</a:t>
                      </a:r>
                    </a:p>
                  </a:txBody>
                  <a:tcPr marL="91439" marR="91439" marT="45734" marB="4573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51">
                <a:tc>
                  <a:txBody>
                    <a:bodyPr/>
                    <a:lstStyle/>
                    <a:p>
                      <a:r>
                        <a:rPr lang="en-US" sz="1800" dirty="0"/>
                        <a:t>802.11be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4096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~40K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marL="91439" marR="91439" marT="45734" marB="45734"/>
                </a:tc>
                <a:extLst>
                  <a:ext uri="{0D108BD9-81ED-4DB2-BD59-A6C34878D82A}">
                    <a16:rowId xmlns:a16="http://schemas.microsoft.com/office/drawing/2014/main" val="1877931215"/>
                  </a:ext>
                </a:extLst>
              </a:tr>
              <a:tr h="370951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802.11ax/ac/n/a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2048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~20K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91439" marR="91439" marT="45734" marB="4573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51">
                <a:tc>
                  <a:txBody>
                    <a:bodyPr/>
                    <a:lstStyle/>
                    <a:p>
                      <a:r>
                        <a:rPr lang="en-US" sz="1800" dirty="0"/>
                        <a:t>802.16e</a:t>
                      </a:r>
                    </a:p>
                  </a:txBody>
                  <a:tcPr marL="91439" marR="91439" marT="45734" marB="45734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2048</a:t>
                      </a:r>
                    </a:p>
                  </a:txBody>
                  <a:tcPr marL="91439" marR="91439" marT="45734" marB="45734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~12K</a:t>
                      </a:r>
                    </a:p>
                  </a:txBody>
                  <a:tcPr marL="91439" marR="91439" marT="45734" marB="45734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15</a:t>
                      </a:r>
                    </a:p>
                  </a:txBody>
                  <a:tcPr marL="91439" marR="91439" marT="45734" marB="45734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32K</a:t>
                      </a:r>
                    </a:p>
                  </a:txBody>
                  <a:tcPr marL="91439" marR="91439" marT="45734" marB="4573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51">
                <a:tc>
                  <a:txBody>
                    <a:bodyPr/>
                    <a:lstStyle/>
                    <a:p>
                      <a:r>
                        <a:rPr lang="en-US" sz="1800" dirty="0"/>
                        <a:t>LTE</a:t>
                      </a:r>
                    </a:p>
                  </a:txBody>
                  <a:tcPr marL="91439" marR="91439" marT="45734" marB="45734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2048</a:t>
                      </a:r>
                    </a:p>
                  </a:txBody>
                  <a:tcPr marL="91439" marR="91439" marT="45734" marB="45734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~12K</a:t>
                      </a:r>
                    </a:p>
                  </a:txBody>
                  <a:tcPr marL="91439" marR="91439" marT="45734" marB="45734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31</a:t>
                      </a:r>
                    </a:p>
                  </a:txBody>
                  <a:tcPr marL="91439" marR="91439" marT="45734" marB="45734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2G</a:t>
                      </a:r>
                    </a:p>
                  </a:txBody>
                  <a:tcPr marL="91439" marR="91439" marT="45734" marB="45734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934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ACB26-7F80-4634-8137-8BDE4936C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8E674-58C6-4161-81BB-7410392F5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Recap of the 11a scrambler;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The issue of reusing 11a scrambler in 11be;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Simulations;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Solution.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64628-D773-4410-A7D3-0F1E13BF2B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360EA-A097-439D-84F1-C6DA5363D5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52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D4695-88DF-4E33-B848-B30748EA3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the 11a scrambler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815F1-291D-493F-8843-992C8D03E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184108"/>
            <a:ext cx="7772400" cy="121669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scrambler repeats every 127 bits;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Defined in 11a and keep reusing till 11ax.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54300A-5118-46E7-B199-36CBE5E04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0DA5C-FF97-43A1-BF25-38D1FEAFC7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636EE5-414B-41D8-B963-C709965C7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590008"/>
            <a:ext cx="6368819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33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4D79B-BC5E-4DD8-84D3-7AFA41894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of the 11a scrambler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9E4F0-5DF4-4A28-BB40-09A944B48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The IFFT of a non-random signal (e.g. [1111000011110000]) has much higher PAPR than the IFFT of a random signal.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If the 127 bits scrambler XOR with non-random data, very likely the scrambled signal has a non-random pattern.</a:t>
            </a:r>
          </a:p>
          <a:p>
            <a:pPr marL="6286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i="1" dirty="0"/>
              <a:t>N_DBPS </a:t>
            </a:r>
            <a:r>
              <a:rPr lang="en-US" dirty="0"/>
              <a:t>significantly increased from 540 (1SS,MCS7,40MHz) in 11n to 16333 (1SS,MCS11,160MHz) in 11ax. </a:t>
            </a:r>
          </a:p>
          <a:p>
            <a:pPr marL="9715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11be will doubles the N_DBPS.</a:t>
            </a:r>
          </a:p>
          <a:p>
            <a:pPr marL="6286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A larger N_DBPS means higher chance to generate non-random data pattern (after scrambled by the 11a scrambler).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64C720-FB93-4CCD-ADD1-D8D113E018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BBBC0-016C-4831-81AA-CB484D777B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Intel</a:t>
            </a:r>
          </a:p>
        </p:txBody>
      </p:sp>
    </p:spTree>
    <p:extLst>
      <p:ext uri="{BB962C8B-B14F-4D97-AF65-F5344CB8AC3E}">
        <p14:creationId xmlns:p14="http://schemas.microsoft.com/office/powerpoint/2010/main" val="11543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B7EE1-6201-4694-B48B-A9E926666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of the 11a scrambler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BA06B-85CC-42A3-8758-388F79ACC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Non-random data may come from:</a:t>
            </a:r>
          </a:p>
          <a:p>
            <a:pPr marL="6286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Unencrypted transmission, especially for the video or photo files. </a:t>
            </a:r>
          </a:p>
          <a:p>
            <a:pPr marL="6286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MAC padding: EOF padding subframes have 4*N Byte and repeat every 4 Bytes.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Channel coding can randomize the scrambled data and mitigate PAPR but the randomization is not sufficient.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2C737-B2C8-494D-9099-D9305913D0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4FBF6-71B1-4F59-8C79-3DA8BBF0AA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606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ECC0C-5726-437D-849C-56F7468F7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B7D2322-CE3C-43CB-B075-420A76AFBB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445609"/>
              </p:ext>
            </p:extLst>
          </p:nvPr>
        </p:nvGraphicFramePr>
        <p:xfrm>
          <a:off x="228600" y="3785741"/>
          <a:ext cx="8686799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167">
                  <a:extLst>
                    <a:ext uri="{9D8B030D-6E8A-4147-A177-3AD203B41FA5}">
                      <a16:colId xmlns:a16="http://schemas.microsoft.com/office/drawing/2014/main" val="2300710821"/>
                    </a:ext>
                  </a:extLst>
                </a:gridCol>
                <a:gridCol w="1514213">
                  <a:extLst>
                    <a:ext uri="{9D8B030D-6E8A-4147-A177-3AD203B41FA5}">
                      <a16:colId xmlns:a16="http://schemas.microsoft.com/office/drawing/2014/main" val="3176438752"/>
                    </a:ext>
                  </a:extLst>
                </a:gridCol>
                <a:gridCol w="1593908">
                  <a:extLst>
                    <a:ext uri="{9D8B030D-6E8A-4147-A177-3AD203B41FA5}">
                      <a16:colId xmlns:a16="http://schemas.microsoft.com/office/drawing/2014/main" val="813233287"/>
                    </a:ext>
                  </a:extLst>
                </a:gridCol>
                <a:gridCol w="1530151">
                  <a:extLst>
                    <a:ext uri="{9D8B030D-6E8A-4147-A177-3AD203B41FA5}">
                      <a16:colId xmlns:a16="http://schemas.microsoft.com/office/drawing/2014/main" val="163274005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1429311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MCS\Data pattern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 Zero scrambled by 11a PN Seq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Other Non-random Patterns scrambled by 11a PN Seq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Random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 Zero scrambled by larger PN Seq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988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VHT 20MHz MCS9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8.02 ~8.8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216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EHT 80MHz MCS9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11.9 ~ 13.74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038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EHT 160MHz MCS11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14.3~17.2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972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EHT 320MHz MCS13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18.83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16.65~19.3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9682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E85F0-D050-4B9C-B6AC-B1D02ABF9E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DD58D-FB58-4AD2-9607-C47DDCD767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E06C7B-CC74-422C-BAB0-95703A32473B}"/>
              </a:ext>
            </a:extLst>
          </p:cNvPr>
          <p:cNvSpPr txBox="1"/>
          <p:nvPr/>
        </p:nvSpPr>
        <p:spPr>
          <a:xfrm>
            <a:off x="3352800" y="3526933"/>
            <a:ext cx="434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Average PAPR (dB) in the data fields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41721F-F4F4-4CB2-B7E4-F2A1C40728AE}"/>
              </a:ext>
            </a:extLst>
          </p:cNvPr>
          <p:cNvSpPr txBox="1"/>
          <p:nvPr/>
        </p:nvSpPr>
        <p:spPr>
          <a:xfrm>
            <a:off x="209062" y="1747107"/>
            <a:ext cx="86867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Assumptions: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BW: 20/80/160/320MHz;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MCS: 9/11/13, 1SS;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Data size: 150Kb;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LDPC;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Polynomial for larger PN generation: x^11 + x^9 + 1.</a:t>
            </a:r>
          </a:p>
        </p:txBody>
      </p:sp>
    </p:spTree>
    <p:extLst>
      <p:ext uri="{BB962C8B-B14F-4D97-AF65-F5344CB8AC3E}">
        <p14:creationId xmlns:p14="http://schemas.microsoft.com/office/powerpoint/2010/main" val="2636151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2E246-F6BB-469A-AAD4-A2B1C80A0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389D4-20EB-4029-B0A3-65AA39CF4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Left: random data MCS9 160MHz;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Right: non-random data MCS9 160MHz;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For the same Tx power, non-random data get more chance to violate the EVM requirement.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65084-E7BB-42F2-8D22-F62A45DFD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D89B8-8FAA-466B-9740-1DE7D98E11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C331A33-67F0-480F-B98C-6468654B4852}"/>
              </a:ext>
            </a:extLst>
          </p:cNvPr>
          <p:cNvGrpSpPr/>
          <p:nvPr/>
        </p:nvGrpSpPr>
        <p:grpSpPr>
          <a:xfrm>
            <a:off x="304802" y="3733799"/>
            <a:ext cx="4267198" cy="2362201"/>
            <a:chOff x="3505200" y="3581401"/>
            <a:chExt cx="3733800" cy="2209800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78881BBB-908A-4A25-A895-DDC7376C7F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333" t="52859" r="20833" b="5688"/>
            <a:stretch/>
          </p:blipFill>
          <p:spPr bwMode="auto">
            <a:xfrm>
              <a:off x="3505200" y="3581401"/>
              <a:ext cx="3733800" cy="2209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" name="Straight Connector 3">
              <a:extLst>
                <a:ext uri="{FF2B5EF4-FFF2-40B4-BE49-F238E27FC236}">
                  <a16:creationId xmlns:a16="http://schemas.microsoft.com/office/drawing/2014/main" id="{A942B636-58A3-4626-BEE4-476E2932902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78250" y="4665663"/>
              <a:ext cx="3376613" cy="20637"/>
            </a:xfrm>
            <a:prstGeom prst="line">
              <a:avLst/>
            </a:prstGeom>
            <a:noFill/>
            <a:ln w="28575" algn="ctr">
              <a:solidFill>
                <a:srgbClr val="FFFF0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CC026B6-12EF-400E-8CFD-4955FF6469A0}"/>
                </a:ext>
              </a:extLst>
            </p:cNvPr>
            <p:cNvSpPr txBox="1"/>
            <p:nvPr/>
          </p:nvSpPr>
          <p:spPr>
            <a:xfrm>
              <a:off x="5046663" y="4859338"/>
              <a:ext cx="730250" cy="23018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900" dirty="0">
                  <a:solidFill>
                    <a:schemeClr val="bg2">
                      <a:lumMod val="75000"/>
                    </a:schemeClr>
                  </a:solidFill>
                </a:rPr>
                <a:t>EVM=-32</a:t>
              </a:r>
            </a:p>
          </p:txBody>
        </p:sp>
      </p:grpSp>
      <p:pic>
        <p:nvPicPr>
          <p:cNvPr id="11" name="Picture 1">
            <a:extLst>
              <a:ext uri="{FF2B5EF4-FFF2-40B4-BE49-F238E27FC236}">
                <a16:creationId xmlns:a16="http://schemas.microsoft.com/office/drawing/2014/main" id="{3E99D048-EF28-4E60-BEEB-CB70AA56F4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21" t="52669" r="21602" b="4182"/>
          <a:stretch/>
        </p:blipFill>
        <p:spPr bwMode="auto">
          <a:xfrm>
            <a:off x="4692011" y="3726180"/>
            <a:ext cx="4147187" cy="2501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3">
            <a:extLst>
              <a:ext uri="{FF2B5EF4-FFF2-40B4-BE49-F238E27FC236}">
                <a16:creationId xmlns:a16="http://schemas.microsoft.com/office/drawing/2014/main" id="{E8BB3BC3-13CE-4DEA-AE52-F4465FE5B23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21598" y="4899017"/>
            <a:ext cx="3917598" cy="17741"/>
          </a:xfrm>
          <a:prstGeom prst="line">
            <a:avLst/>
          </a:prstGeom>
          <a:noFill/>
          <a:ln w="28575" algn="ctr">
            <a:solidFill>
              <a:srgbClr val="FFFF0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8E9E905-F17C-4268-A163-0D33B3AB538B}"/>
              </a:ext>
            </a:extLst>
          </p:cNvPr>
          <p:cNvSpPr txBox="1"/>
          <p:nvPr/>
        </p:nvSpPr>
        <p:spPr>
          <a:xfrm>
            <a:off x="6618459" y="5263681"/>
            <a:ext cx="960093" cy="28581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900" dirty="0">
                <a:solidFill>
                  <a:schemeClr val="bg2">
                    <a:lumMod val="75000"/>
                  </a:schemeClr>
                </a:solidFill>
              </a:rPr>
              <a:t>EVM=-32</a:t>
            </a:r>
          </a:p>
        </p:txBody>
      </p:sp>
    </p:spTree>
    <p:extLst>
      <p:ext uri="{BB962C8B-B14F-4D97-AF65-F5344CB8AC3E}">
        <p14:creationId xmlns:p14="http://schemas.microsoft.com/office/powerpoint/2010/main" val="1030252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59931-155E-42BA-8491-A91F22225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5E547-1FE5-471E-A261-18E61B94C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Opt.1) Extend the periodicity of the 11a scrambling sequence;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Opt.2) Phase rotation;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Opt.3) Optimized (structured) 11a scrambler.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34666-0D3A-4940-929B-D87586D985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55191-694C-4F72-9B26-4EA4CAECE6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190D37B-731F-4A1D-B118-E18985B7D114}"/>
                  </a:ext>
                </a:extLst>
              </p:cNvPr>
              <p:cNvSpPr/>
              <p:nvPr/>
            </p:nvSpPr>
            <p:spPr>
              <a:xfrm>
                <a:off x="3581400" y="2514600"/>
                <a:ext cx="2819400" cy="3724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</a:rPr>
                  <a:t>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US" sz="1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190D37B-731F-4A1D-B118-E18985B7D1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514600"/>
                <a:ext cx="2819400" cy="372410"/>
              </a:xfrm>
              <a:prstGeom prst="rect">
                <a:avLst/>
              </a:prstGeom>
              <a:blipFill>
                <a:blip r:embed="rId2"/>
                <a:stretch>
                  <a:fillRect l="-1948" t="-9836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7467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B922F-F4B0-43AB-ADED-46D102F2B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Comparisons of different options </a:t>
            </a:r>
            <a:br>
              <a:rPr lang="en-US" dirty="0"/>
            </a:br>
            <a:r>
              <a:rPr lang="en-US" dirty="0"/>
              <a:t>for PAPR mitigation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3DCA5-C81C-4087-8FA4-FAE5A6C82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2133600"/>
            <a:ext cx="8153400" cy="3429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/>
              <a:t>Options in comparison: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Phase rotation: </a:t>
            </a:r>
            <a:r>
              <a:rPr lang="pl-PL" dirty="0"/>
              <a:t>[1 -1 -1 -1 j -j -j -j]</a:t>
            </a:r>
            <a:r>
              <a:rPr lang="en-US" dirty="0"/>
              <a:t>;</a:t>
            </a:r>
            <a:endParaRPr lang="pl-PL" dirty="0"/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Polynomial order 10,11,15;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Structured 11a scrambler.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b="0" dirty="0" err="1"/>
              <a:t>Kronecker</a:t>
            </a:r>
            <a:r>
              <a:rPr lang="en-US" sz="1600" dirty="0" err="1"/>
              <a:t>_</a:t>
            </a:r>
            <a:r>
              <a:rPr lang="en-US" sz="1600" b="0" dirty="0" err="1"/>
              <a:t>XOR</a:t>
            </a:r>
            <a:r>
              <a:rPr lang="en-US" sz="1600" b="0" dirty="0"/>
              <a:t> (11a_seq, 11a_seq). Length = 127^2.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dirty="0"/>
              <a:t>Sims parameters: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160/320MHz;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All 0 data</a:t>
            </a:r>
            <a:r>
              <a:rPr lang="en-US" sz="1800" dirty="0"/>
              <a:t>;</a:t>
            </a:r>
            <a:endParaRPr lang="en-US" sz="1800" b="0" dirty="0"/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1024QAM/4096QAM, 1SS;</a:t>
            </a:r>
          </a:p>
          <a:p>
            <a:pPr marL="928687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More SS were simulated but not listed since they have almost the same PAPR.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b="0" dirty="0"/>
              <a:t>LDPC.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6F6D1D-4435-4516-9580-41BA916634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9FFBC-674A-4774-80BE-4E830C2049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797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IEEE_Templet</Template>
  <TotalTime>141386</TotalTime>
  <Words>788</Words>
  <Application>Microsoft Office PowerPoint</Application>
  <PresentationFormat>On-screen Show (4:3)</PresentationFormat>
  <Paragraphs>175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Times New Roman</vt:lpstr>
      <vt:lpstr>IEEE_Templet</vt:lpstr>
      <vt:lpstr>EHT PPDU Scrambler</vt:lpstr>
      <vt:lpstr>Outline</vt:lpstr>
      <vt:lpstr>Recap of the 11a scrambler</vt:lpstr>
      <vt:lpstr>Issue of the 11a scrambler (1/2)</vt:lpstr>
      <vt:lpstr>Issue of the 11a scrambler (2/2)</vt:lpstr>
      <vt:lpstr>Simulations</vt:lpstr>
      <vt:lpstr>Lab measurements</vt:lpstr>
      <vt:lpstr>Solutions</vt:lpstr>
      <vt:lpstr>Comparisons of different options  for PAPR mitigation (1/2)</vt:lpstr>
      <vt:lpstr>Comparisons of different options  for PAPR mitigation (2/2)</vt:lpstr>
      <vt:lpstr>Polarity of pilot subcarrier</vt:lpstr>
      <vt:lpstr>SP</vt:lpstr>
      <vt:lpstr>Back up - Scrambler in other technologies 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2570</cp:revision>
  <cp:lastPrinted>1998-02-10T13:28:06Z</cp:lastPrinted>
  <dcterms:created xsi:type="dcterms:W3CDTF">2009-12-02T19:05:24Z</dcterms:created>
  <dcterms:modified xsi:type="dcterms:W3CDTF">2020-04-09T17:16:28Z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ed811c25-bf6b-4716-9f56-d94b96704ae1</vt:lpwstr>
  </property>
  <property fmtid="{D5CDD505-2E9C-101B-9397-08002B2CF9AE}" pid="4" name="CTP_BU">
    <vt:lpwstr>NA</vt:lpwstr>
  </property>
  <property fmtid="{D5CDD505-2E9C-101B-9397-08002B2CF9AE}" pid="5" name="CTP_TimeStamp">
    <vt:lpwstr>2020-04-09 17:16:27Z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