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2" r:id="rId3"/>
    <p:sldId id="281" r:id="rId4"/>
    <p:sldId id="284" r:id="rId5"/>
    <p:sldId id="285" r:id="rId6"/>
    <p:sldId id="286" r:id="rId7"/>
    <p:sldId id="288" r:id="rId8"/>
    <p:sldId id="289" r:id="rId9"/>
    <p:sldId id="287" r:id="rId10"/>
    <p:sldId id="293" r:id="rId11"/>
    <p:sldId id="290" r:id="rId12"/>
    <p:sldId id="291" r:id="rId13"/>
    <p:sldId id="295" r:id="rId14"/>
    <p:sldId id="29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85" autoAdjust="0"/>
    <p:restoredTop sz="94660"/>
  </p:normalViewPr>
  <p:slideViewPr>
    <p:cSldViewPr>
      <p:cViewPr varScale="1">
        <p:scale>
          <a:sx n="89" d="100"/>
          <a:sy n="89" d="100"/>
        </p:scale>
        <p:origin x="246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94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39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802.11-20/0562r1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Multi-Link Single Radio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2020-4-21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625785"/>
              </p:ext>
            </p:extLst>
          </p:nvPr>
        </p:nvGraphicFramePr>
        <p:xfrm>
          <a:off x="996950" y="2390775"/>
          <a:ext cx="10023475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" name="Document" r:id="rId4" imgW="10466184" imgH="3440753" progId="Word.Document.8">
                  <p:embed/>
                </p:oleObj>
              </mc:Choice>
              <mc:Fallback>
                <p:oleObj name="Document" r:id="rId4" imgW="10466184" imgH="344075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390775"/>
                        <a:ext cx="10023475" cy="3295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861F2-EAE4-4688-95E3-9709ADC9D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Enabling the proposed MLSR operation with minimal changes in 802.11be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96557-0DDB-443E-81A7-0FF3FCDB2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645024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Non-AP MLD’s behavior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Indicates that it is </a:t>
            </a:r>
            <a:r>
              <a:rPr lang="en-US" sz="1800" b="1" dirty="0"/>
              <a:t>“Single-Radio” non-AP MLD </a:t>
            </a:r>
            <a:r>
              <a:rPr lang="en-US" sz="1800" dirty="0"/>
              <a:t>to its intended transmitter or receiver (i.e. AP MLD)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Single-Radio non-AP MLD is unable to transmit or receive frames on more than one link simultaneously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/>
              <a:t>Enable two or more links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Initial power states: one link is in the awake state and the rest are in the doze state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/>
              <a:t>Enable the dynamic SM power save for the two or more enabled link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HE dynamic SM power save may need to be extended to EHT dynamic SM power save with additional constraints for </a:t>
            </a:r>
            <a:r>
              <a:rPr lang="en-US" sz="1600" b="1" dirty="0"/>
              <a:t>the first frame </a:t>
            </a:r>
            <a:r>
              <a:rPr lang="en-US" sz="1600" dirty="0"/>
              <a:t>of a frame exchange sequence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E.g. the constraints of the first frame: supported MCS (up to MCS3-4), frame types (e.g. RTS, MU-RTS), PPDU type (e.g. non-HT PPDU)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To enable the MLSR operation, the non-AP MLD indicates </a:t>
            </a:r>
            <a:r>
              <a:rPr lang="en-US" sz="1800" b="1" dirty="0"/>
              <a:t>two or more enabled links are in the awake state </a:t>
            </a:r>
            <a:r>
              <a:rPr lang="en-US" sz="1800" dirty="0"/>
              <a:t>(including the active mode)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AP MLD’s behavior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When a non-AP MLD indicates the above information to the AP MLD, the AP MLD starts a frame exchange sequence by following the dynamic SM power save procedure on </a:t>
            </a:r>
            <a:r>
              <a:rPr lang="en-US" sz="1800" b="1" dirty="0"/>
              <a:t>any one enabled link that is in the awake state </a:t>
            </a:r>
            <a:r>
              <a:rPr lang="en-US" sz="1800" dirty="0"/>
              <a:t>(including the active mode)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B99375-1B0E-418C-8100-3C6A1D61C6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6CE9C-28EA-40C7-AC69-40D974F717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A3A5F6-E9EE-48E1-9091-AF4E7A4968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533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9E519-B0D3-4320-8358-8953D3D60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A2C10B-C1A7-439E-A543-53EC957EE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a single-radio non-AP MLD is operating in a busy network environment, having an additional capability to </a:t>
            </a:r>
            <a:r>
              <a:rPr lang="en-US" u="sng" dirty="0"/>
              <a:t>listen to two (or more) pre-configured channels simultaneously</a:t>
            </a:r>
            <a:r>
              <a:rPr lang="en-US" dirty="0"/>
              <a:t> and </a:t>
            </a:r>
            <a:r>
              <a:rPr lang="en-US" u="sng" dirty="0"/>
              <a:t>an AP MLD able to deliver the non-AP MLD’s queued data on the next pre-configured channel to become idle</a:t>
            </a:r>
            <a:r>
              <a:rPr lang="en-US" dirty="0"/>
              <a:t> can provide most of benefits that can be provided by the multi-link operation of a concurrent dual-radio non-AP MLD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E34CC9-CC60-48B0-A118-FD76DB68D3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269F2-693A-4720-B585-C6D1211717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42965B-120E-416E-9DC9-F668A1862A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392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468F8-7137-4612-9680-8CA7D0002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A0917-D41E-4EB1-951E-180992904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30390"/>
            <a:ext cx="10361085" cy="44942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concept of the multi-link operation for a single-radio non-AP MLD proposed in this presentation?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89CE1-643A-4BC2-B1C9-B0C4844280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C520E-7F2B-4E5F-AF49-BA5C67E908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BCE1E5-CE82-426F-A214-08A2C48DE5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316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7B639-6790-46DE-BB73-2615A009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893DB-41EA-4BAD-8B08-AF9653F52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Single-radio MLD as follows?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Single-radio MLD: an MLD that transmits or receives frames on a single link to another MLD at a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714A01-7E33-4419-AB6F-88F6A053C0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519B0-9609-4FE6-9A8A-98479DA967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9DC9B0-FA20-4429-981A-3C64496B77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4622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47F68-D14F-42B2-B59B-EBAEA7185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1227D-36CD-49D3-906C-939871C31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modify the dynamic SM power save to allow a STA to indicate additional limitations for the first frame of a frame exchange sequence when it is operating with a single spatial stream?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additional limitations are: MCS, PPDU type, frame type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Note: Example: up to MCS 3, transmitted in non-HT PPDU, only supports RTS/MU-RTS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A9E1C-DAE2-4F87-9175-A6C4F8A145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CC5D2-704A-45E8-8F01-51D0C4FF42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7557E2-96F3-426E-8B3E-27662AC28D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98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2D212-028C-493F-A226-BA5D86A03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9F5E7-459A-4271-BDCB-A81FE1AA1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non-AP MLDs are expected to have different capabilities for multi-link operation and many non-AP MLDs are expected to operate with a single radio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important to enable a multi-link operation for a single radio non-AP MLD that can provide throughput enhancement and latency reduction close to a concurrent dual radio non-AP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propose an enhanced multi-link single radio operation that can achieve this goal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756BC-A2DB-48BB-9546-8D40369C6A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0DE42-9A59-47A9-9AD5-BD37C1DDDD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B1E003-B5B2-4DE1-BD08-9DF3C9344C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0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B8EFF-51BF-4951-935C-CCA063966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Multi-link operation using concurrent dual-radio in a busy network environment</a:t>
            </a:r>
          </a:p>
        </p:txBody>
      </p:sp>
      <p:sp>
        <p:nvSpPr>
          <p:cNvPr id="64" name="Content Placeholder 63">
            <a:extLst>
              <a:ext uri="{FF2B5EF4-FFF2-40B4-BE49-F238E27FC236}">
                <a16:creationId xmlns:a16="http://schemas.microsoft.com/office/drawing/2014/main" id="{9C949D9D-8396-4B38-ACC0-65A4E13D9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553" y="6091590"/>
            <a:ext cx="10361084" cy="383823"/>
          </a:xfrm>
        </p:spPr>
        <p:txBody>
          <a:bodyPr/>
          <a:lstStyle/>
          <a:p>
            <a:r>
              <a:rPr lang="en-US" sz="2000" dirty="0"/>
              <a:t>In a busy network environment, concurrent dual-radio doesn’t provide full benefit of STR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1176E-688F-4B52-A2EB-42AC45A8CA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D7B83-0506-4976-98AF-D99DFC67A3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161FDF-56C4-4992-9006-F40D11F240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45FF98-0DB0-4E11-9A80-EC86407E7D15}"/>
              </a:ext>
            </a:extLst>
          </p:cNvPr>
          <p:cNvSpPr/>
          <p:nvPr/>
        </p:nvSpPr>
        <p:spPr>
          <a:xfrm>
            <a:off x="1150518" y="2724165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57AAE1-1646-4334-9038-A1F664691CBC}"/>
              </a:ext>
            </a:extLst>
          </p:cNvPr>
          <p:cNvSpPr/>
          <p:nvPr/>
        </p:nvSpPr>
        <p:spPr>
          <a:xfrm>
            <a:off x="1247742" y="2874034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39B7A11-277F-40F3-A325-A93EE5C46AB2}"/>
              </a:ext>
            </a:extLst>
          </p:cNvPr>
          <p:cNvCxnSpPr/>
          <p:nvPr/>
        </p:nvCxnSpPr>
        <p:spPr>
          <a:xfrm>
            <a:off x="1963866" y="3030067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C639C63-F906-4ED3-9270-7553C61FD806}"/>
              </a:ext>
            </a:extLst>
          </p:cNvPr>
          <p:cNvCxnSpPr/>
          <p:nvPr/>
        </p:nvCxnSpPr>
        <p:spPr>
          <a:xfrm>
            <a:off x="1978728" y="3600850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7F40537-E200-42FF-AF79-E77E77213884}"/>
              </a:ext>
            </a:extLst>
          </p:cNvPr>
          <p:cNvSpPr txBox="1"/>
          <p:nvPr/>
        </p:nvSpPr>
        <p:spPr>
          <a:xfrm>
            <a:off x="2793809" y="3077015"/>
            <a:ext cx="644407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04249C-3F3A-4AAF-BEB2-71DB65A195FB}"/>
              </a:ext>
            </a:extLst>
          </p:cNvPr>
          <p:cNvSpPr txBox="1"/>
          <p:nvPr/>
        </p:nvSpPr>
        <p:spPr>
          <a:xfrm>
            <a:off x="2807523" y="3659177"/>
            <a:ext cx="644407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97CCDA-F76B-4952-A05C-1FF1A05AA065}"/>
              </a:ext>
            </a:extLst>
          </p:cNvPr>
          <p:cNvSpPr/>
          <p:nvPr/>
        </p:nvSpPr>
        <p:spPr>
          <a:xfrm>
            <a:off x="1247742" y="3443063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E843EC-8325-45C8-8B69-549F1D12A0E6}"/>
              </a:ext>
            </a:extLst>
          </p:cNvPr>
          <p:cNvSpPr txBox="1"/>
          <p:nvPr/>
        </p:nvSpPr>
        <p:spPr>
          <a:xfrm>
            <a:off x="895110" y="2336553"/>
            <a:ext cx="1449115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(Concurrent dual radio)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834CA1-C4B3-44B9-AD81-96E622B92406}"/>
              </a:ext>
            </a:extLst>
          </p:cNvPr>
          <p:cNvSpPr txBox="1"/>
          <p:nvPr/>
        </p:nvSpPr>
        <p:spPr>
          <a:xfrm>
            <a:off x="3932450" y="2369694"/>
            <a:ext cx="1449116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(Concurrent dual radio)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4116CB-5FFD-4FBD-8284-283A4B749BC6}"/>
              </a:ext>
            </a:extLst>
          </p:cNvPr>
          <p:cNvSpPr/>
          <p:nvPr/>
        </p:nvSpPr>
        <p:spPr>
          <a:xfrm>
            <a:off x="4214373" y="2724165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C11F764-479B-4A7F-B3D0-355F79282B13}"/>
              </a:ext>
            </a:extLst>
          </p:cNvPr>
          <p:cNvSpPr/>
          <p:nvPr/>
        </p:nvSpPr>
        <p:spPr>
          <a:xfrm>
            <a:off x="4311597" y="2874034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BAEF78-3BE7-408B-97C5-353CB875B388}"/>
              </a:ext>
            </a:extLst>
          </p:cNvPr>
          <p:cNvSpPr/>
          <p:nvPr/>
        </p:nvSpPr>
        <p:spPr>
          <a:xfrm>
            <a:off x="4311597" y="3443063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8C5C6F-AFAD-43B0-A240-937904E489AE}"/>
              </a:ext>
            </a:extLst>
          </p:cNvPr>
          <p:cNvSpPr txBox="1"/>
          <p:nvPr/>
        </p:nvSpPr>
        <p:spPr>
          <a:xfrm>
            <a:off x="929217" y="4202792"/>
            <a:ext cx="4557640" cy="43088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285750" indent="-2857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 peak throughput gain of concurrent dual radio can be achieved when two channels are idle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8C700A-8A4D-4E91-882E-E35BD4BF2480}"/>
              </a:ext>
            </a:extLst>
          </p:cNvPr>
          <p:cNvSpPr/>
          <p:nvPr/>
        </p:nvSpPr>
        <p:spPr>
          <a:xfrm>
            <a:off x="2254388" y="2838435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2187DC0-1C2B-4F24-878A-D160E3DE3EE6}"/>
              </a:ext>
            </a:extLst>
          </p:cNvPr>
          <p:cNvSpPr/>
          <p:nvPr/>
        </p:nvSpPr>
        <p:spPr>
          <a:xfrm>
            <a:off x="2252064" y="3405919"/>
            <a:ext cx="511848" cy="177282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D2A763-5ECA-41C1-AA80-4B273E98BEA8}"/>
              </a:ext>
            </a:extLst>
          </p:cNvPr>
          <p:cNvSpPr/>
          <p:nvPr/>
        </p:nvSpPr>
        <p:spPr>
          <a:xfrm>
            <a:off x="2678256" y="2838435"/>
            <a:ext cx="509523" cy="173983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F5FA4D1-ACBD-4A59-9DE6-069664924233}"/>
              </a:ext>
            </a:extLst>
          </p:cNvPr>
          <p:cNvSpPr/>
          <p:nvPr/>
        </p:nvSpPr>
        <p:spPr>
          <a:xfrm>
            <a:off x="2841790" y="3405919"/>
            <a:ext cx="449094" cy="167545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95B876D-002B-4D38-B1D0-3CB937B583D6}"/>
              </a:ext>
            </a:extLst>
          </p:cNvPr>
          <p:cNvSpPr/>
          <p:nvPr/>
        </p:nvSpPr>
        <p:spPr>
          <a:xfrm>
            <a:off x="3244596" y="2838435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52E9171-F75D-492C-8689-E1444BA08A25}"/>
              </a:ext>
            </a:extLst>
          </p:cNvPr>
          <p:cNvSpPr/>
          <p:nvPr/>
        </p:nvSpPr>
        <p:spPr>
          <a:xfrm>
            <a:off x="3356814" y="3405919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0E5A4DC-475F-4C90-8230-322DC7072AD9}"/>
              </a:ext>
            </a:extLst>
          </p:cNvPr>
          <p:cNvSpPr/>
          <p:nvPr/>
        </p:nvSpPr>
        <p:spPr>
          <a:xfrm>
            <a:off x="3655893" y="2836977"/>
            <a:ext cx="509523" cy="165744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CA849B7-F7B8-40D5-9750-316A47957F49}"/>
              </a:ext>
            </a:extLst>
          </p:cNvPr>
          <p:cNvSpPr/>
          <p:nvPr/>
        </p:nvSpPr>
        <p:spPr>
          <a:xfrm>
            <a:off x="3745485" y="3405919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C5E5CB-9494-4C6A-B51A-9E23576BF6B6}"/>
              </a:ext>
            </a:extLst>
          </p:cNvPr>
          <p:cNvSpPr/>
          <p:nvPr/>
        </p:nvSpPr>
        <p:spPr>
          <a:xfrm>
            <a:off x="6142871" y="2708248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DA4C258-F68B-4C7F-8608-8BD3F169BB06}"/>
              </a:ext>
            </a:extLst>
          </p:cNvPr>
          <p:cNvSpPr/>
          <p:nvPr/>
        </p:nvSpPr>
        <p:spPr>
          <a:xfrm>
            <a:off x="6240095" y="2858117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3DA286D-A95D-4ED8-B527-21F5FD880962}"/>
              </a:ext>
            </a:extLst>
          </p:cNvPr>
          <p:cNvCxnSpPr/>
          <p:nvPr/>
        </p:nvCxnSpPr>
        <p:spPr>
          <a:xfrm>
            <a:off x="6956219" y="3014150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AC866CB-75FC-44E7-8FC7-CCDC10BE7EA3}"/>
              </a:ext>
            </a:extLst>
          </p:cNvPr>
          <p:cNvCxnSpPr/>
          <p:nvPr/>
        </p:nvCxnSpPr>
        <p:spPr>
          <a:xfrm>
            <a:off x="6971081" y="3584933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EBF8180-21A7-4B6E-B9D0-593C2D843DC2}"/>
              </a:ext>
            </a:extLst>
          </p:cNvPr>
          <p:cNvSpPr txBox="1"/>
          <p:nvPr/>
        </p:nvSpPr>
        <p:spPr>
          <a:xfrm>
            <a:off x="7570415" y="3060884"/>
            <a:ext cx="644407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AEC27C9-5372-4A4A-AA44-01C66D872447}"/>
              </a:ext>
            </a:extLst>
          </p:cNvPr>
          <p:cNvSpPr txBox="1"/>
          <p:nvPr/>
        </p:nvSpPr>
        <p:spPr>
          <a:xfrm>
            <a:off x="7558849" y="3643210"/>
            <a:ext cx="644407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9C4A436-E6CA-4635-A381-3272400D8CD7}"/>
              </a:ext>
            </a:extLst>
          </p:cNvPr>
          <p:cNvSpPr/>
          <p:nvPr/>
        </p:nvSpPr>
        <p:spPr>
          <a:xfrm>
            <a:off x="6240095" y="3427146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B2F6126-FD4C-4FA4-BD2C-347AB942270A}"/>
              </a:ext>
            </a:extLst>
          </p:cNvPr>
          <p:cNvSpPr txBox="1"/>
          <p:nvPr/>
        </p:nvSpPr>
        <p:spPr>
          <a:xfrm>
            <a:off x="5887463" y="2320636"/>
            <a:ext cx="1449115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(Concurrent dual radio)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02CC7E-5F17-43EA-8445-A5863C8214DC}"/>
              </a:ext>
            </a:extLst>
          </p:cNvPr>
          <p:cNvSpPr txBox="1"/>
          <p:nvPr/>
        </p:nvSpPr>
        <p:spPr>
          <a:xfrm>
            <a:off x="8924803" y="2353777"/>
            <a:ext cx="1449116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(Concurrent dual radio)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95501F0-2AE6-4950-86C2-2A27F5449005}"/>
              </a:ext>
            </a:extLst>
          </p:cNvPr>
          <p:cNvSpPr/>
          <p:nvPr/>
        </p:nvSpPr>
        <p:spPr>
          <a:xfrm>
            <a:off x="9206726" y="2708248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0D16E7B-F911-474A-B383-1856C69A1607}"/>
              </a:ext>
            </a:extLst>
          </p:cNvPr>
          <p:cNvSpPr/>
          <p:nvPr/>
        </p:nvSpPr>
        <p:spPr>
          <a:xfrm>
            <a:off x="9303950" y="2858117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BE52603-C2C0-4AED-83B5-6C12C833C88F}"/>
              </a:ext>
            </a:extLst>
          </p:cNvPr>
          <p:cNvSpPr/>
          <p:nvPr/>
        </p:nvSpPr>
        <p:spPr>
          <a:xfrm>
            <a:off x="9303950" y="3427146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5594400-D5E7-4515-A2DF-83DAAD01168D}"/>
              </a:ext>
            </a:extLst>
          </p:cNvPr>
          <p:cNvCxnSpPr/>
          <p:nvPr/>
        </p:nvCxnSpPr>
        <p:spPr>
          <a:xfrm>
            <a:off x="7592730" y="2659190"/>
            <a:ext cx="455479" cy="0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D1ECE6D-1284-4F5A-88E1-97966153DF75}"/>
              </a:ext>
            </a:extLst>
          </p:cNvPr>
          <p:cNvCxnSpPr/>
          <p:nvPr/>
        </p:nvCxnSpPr>
        <p:spPr>
          <a:xfrm flipH="1">
            <a:off x="8606436" y="3309702"/>
            <a:ext cx="181232" cy="1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EC13F0-70BB-4466-95F7-93D50CC41193}"/>
              </a:ext>
            </a:extLst>
          </p:cNvPr>
          <p:cNvCxnSpPr/>
          <p:nvPr/>
        </p:nvCxnSpPr>
        <p:spPr>
          <a:xfrm>
            <a:off x="8295882" y="3308033"/>
            <a:ext cx="181232" cy="1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1C3FDF8-104D-4118-AD00-6DD3E96494AD}"/>
              </a:ext>
            </a:extLst>
          </p:cNvPr>
          <p:cNvCxnSpPr/>
          <p:nvPr/>
        </p:nvCxnSpPr>
        <p:spPr>
          <a:xfrm>
            <a:off x="7592730" y="2465723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26D721B-7E7F-4963-999E-50F167D6A140}"/>
              </a:ext>
            </a:extLst>
          </p:cNvPr>
          <p:cNvCxnSpPr/>
          <p:nvPr/>
        </p:nvCxnSpPr>
        <p:spPr>
          <a:xfrm>
            <a:off x="8046351" y="2465723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CEBBCF7-9790-4653-A3A3-AA0F1768DC77}"/>
              </a:ext>
            </a:extLst>
          </p:cNvPr>
          <p:cNvCxnSpPr/>
          <p:nvPr/>
        </p:nvCxnSpPr>
        <p:spPr>
          <a:xfrm>
            <a:off x="8606436" y="3187965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3F49DC8-838F-4126-8A09-A5835928B95D}"/>
              </a:ext>
            </a:extLst>
          </p:cNvPr>
          <p:cNvCxnSpPr/>
          <p:nvPr/>
        </p:nvCxnSpPr>
        <p:spPr>
          <a:xfrm>
            <a:off x="8470876" y="2987850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2FFA5300-A4F8-4E36-9187-0008D2C11ABA}"/>
              </a:ext>
            </a:extLst>
          </p:cNvPr>
          <p:cNvSpPr txBox="1"/>
          <p:nvPr/>
        </p:nvSpPr>
        <p:spPr>
          <a:xfrm>
            <a:off x="8648300" y="3118843"/>
            <a:ext cx="609141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 latency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8D983B0-203C-4E9E-8D92-9C287C022E24}"/>
              </a:ext>
            </a:extLst>
          </p:cNvPr>
          <p:cNvSpPr txBox="1"/>
          <p:nvPr/>
        </p:nvSpPr>
        <p:spPr>
          <a:xfrm>
            <a:off x="1423188" y="1844480"/>
            <a:ext cx="3446457" cy="43088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u="sng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Ideal case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Channel 1 and Channel 2 idle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(no overlapping networks)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DD1E141-CD1E-4B46-AC03-A74968A04F9F}"/>
              </a:ext>
            </a:extLst>
          </p:cNvPr>
          <p:cNvSpPr txBox="1"/>
          <p:nvPr/>
        </p:nvSpPr>
        <p:spPr>
          <a:xfrm>
            <a:off x="6372720" y="1828800"/>
            <a:ext cx="3287760" cy="43088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u="sng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Reality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Channel 1 and Channel 2 busy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(due to overlapping networks)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7E3F6FB-EBD2-4881-812F-DE8295312A06}"/>
              </a:ext>
            </a:extLst>
          </p:cNvPr>
          <p:cNvCxnSpPr/>
          <p:nvPr/>
        </p:nvCxnSpPr>
        <p:spPr>
          <a:xfrm flipH="1">
            <a:off x="2439963" y="2730934"/>
            <a:ext cx="147779" cy="1060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846EEDAC-FC6A-4678-B323-75DD47D3DDA9}"/>
              </a:ext>
            </a:extLst>
          </p:cNvPr>
          <p:cNvSpPr txBox="1"/>
          <p:nvPr/>
        </p:nvSpPr>
        <p:spPr>
          <a:xfrm>
            <a:off x="2542761" y="2571368"/>
            <a:ext cx="727763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packet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5960776-1510-45EC-A40D-D6A8462076BC}"/>
              </a:ext>
            </a:extLst>
          </p:cNvPr>
          <p:cNvSpPr txBox="1"/>
          <p:nvPr/>
        </p:nvSpPr>
        <p:spPr>
          <a:xfrm>
            <a:off x="5890576" y="4119378"/>
            <a:ext cx="5461167" cy="193899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285750" indent="-2857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network gets busier, there is less chance to have two (or multiple) idle channels at the same time</a:t>
            </a:r>
          </a:p>
          <a:p>
            <a:pPr marL="285750" indent="-2857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this case, most of time just one of the two channels will be used for data transfer</a:t>
            </a:r>
          </a:p>
          <a:p>
            <a:pPr marL="285750" indent="-2857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is effectively a single channel operation but switching between the two channels</a:t>
            </a:r>
          </a:p>
          <a:p>
            <a:pPr marL="285750" indent="-2857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a busy network, concurrent dual radio can still provide </a:t>
            </a:r>
            <a:r>
              <a:rPr lang="en-US" sz="1400" u="sng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 latency benefit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compared to single radio since AP can transmit a packet on any channel when the medium is idle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E3F5BBE-D300-483A-8619-F62C1812E414}"/>
              </a:ext>
            </a:extLst>
          </p:cNvPr>
          <p:cNvSpPr/>
          <p:nvPr/>
        </p:nvSpPr>
        <p:spPr>
          <a:xfrm>
            <a:off x="7148904" y="2839515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23E36DF-3ED9-477F-BCC7-DA94898E3F20}"/>
              </a:ext>
            </a:extLst>
          </p:cNvPr>
          <p:cNvSpPr/>
          <p:nvPr/>
        </p:nvSpPr>
        <p:spPr>
          <a:xfrm>
            <a:off x="7572772" y="2839515"/>
            <a:ext cx="509523" cy="173983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busy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045B3C5-59AF-46E0-BFE3-7168A13D0DD8}"/>
              </a:ext>
            </a:extLst>
          </p:cNvPr>
          <p:cNvSpPr/>
          <p:nvPr/>
        </p:nvSpPr>
        <p:spPr>
          <a:xfrm>
            <a:off x="8139112" y="2839515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951B3BF-1EDA-46E6-B57C-8AE138A1C168}"/>
              </a:ext>
            </a:extLst>
          </p:cNvPr>
          <p:cNvSpPr/>
          <p:nvPr/>
        </p:nvSpPr>
        <p:spPr>
          <a:xfrm>
            <a:off x="8550409" y="2838057"/>
            <a:ext cx="509523" cy="165744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F88331F-6185-4CD3-8FA3-17AF6CAD0E10}"/>
              </a:ext>
            </a:extLst>
          </p:cNvPr>
          <p:cNvSpPr/>
          <p:nvPr/>
        </p:nvSpPr>
        <p:spPr>
          <a:xfrm>
            <a:off x="7127739" y="3399231"/>
            <a:ext cx="511848" cy="177282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busy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9C1C912-C398-42E0-A3C0-355B4D7E7784}"/>
              </a:ext>
            </a:extLst>
          </p:cNvPr>
          <p:cNvSpPr/>
          <p:nvPr/>
        </p:nvSpPr>
        <p:spPr>
          <a:xfrm>
            <a:off x="7717465" y="3399231"/>
            <a:ext cx="449094" cy="173309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0589263-0B9D-474A-B650-E09E773A70B1}"/>
              </a:ext>
            </a:extLst>
          </p:cNvPr>
          <p:cNvSpPr/>
          <p:nvPr/>
        </p:nvSpPr>
        <p:spPr>
          <a:xfrm>
            <a:off x="8232489" y="3399231"/>
            <a:ext cx="345989" cy="169277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AD538AC-5979-4151-903A-EA40165B790F}"/>
              </a:ext>
            </a:extLst>
          </p:cNvPr>
          <p:cNvSpPr/>
          <p:nvPr/>
        </p:nvSpPr>
        <p:spPr>
          <a:xfrm>
            <a:off x="8621160" y="3399231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84C7A75-1118-4A9B-99D9-FAFEEC607EEB}"/>
              </a:ext>
            </a:extLst>
          </p:cNvPr>
          <p:cNvSpPr txBox="1"/>
          <p:nvPr/>
        </p:nvSpPr>
        <p:spPr>
          <a:xfrm>
            <a:off x="7639587" y="2304085"/>
            <a:ext cx="1275990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Long delay if single radio</a:t>
            </a:r>
          </a:p>
        </p:txBody>
      </p:sp>
    </p:spTree>
    <p:extLst>
      <p:ext uri="{BB962C8B-B14F-4D97-AF65-F5344CB8AC3E}">
        <p14:creationId xmlns:p14="http://schemas.microsoft.com/office/powerpoint/2010/main" val="2193986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CC458-4196-4007-92AD-3316722D4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sz="2800" dirty="0"/>
              <a:t>Proposal: Enhanced Multi-link Single Radio (MLSR)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4CFE9-F53B-49B5-AD3D-F9929C6B3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004" y="1332888"/>
            <a:ext cx="10178819" cy="2697991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We propose an enhanced mode of operation for a single radio non-AP MLD where</a:t>
            </a:r>
          </a:p>
          <a:p>
            <a:pPr marL="643459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Single-radio non-AP MLD listens to two (or more) pre-configured channels simultaneously</a:t>
            </a:r>
          </a:p>
          <a:p>
            <a:pPr marL="1043509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2x2 Tx/Rx module may be configured to 1x1 on each channel/band (e.g. 5GHz and 6GHz) to listen to incoming packets on each channel</a:t>
            </a:r>
          </a:p>
          <a:p>
            <a:pPr marL="1043509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1x1 STA on one channel may add an extra 1x1 Rx on the other channel and listen to two channels for incoming packets</a:t>
            </a:r>
          </a:p>
          <a:p>
            <a:pPr marL="643459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AP MLD transmits a control frame (e.g. RTS or MU-RTS) on any idle channel of the pre-configured channels before a data frame transmission</a:t>
            </a:r>
          </a:p>
          <a:p>
            <a:pPr marL="1043509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 control frame indicates to non-AP MLD which channel will be used for data transmission</a:t>
            </a:r>
          </a:p>
          <a:p>
            <a:pPr marL="643459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Upon reception of the control frame, non-AP MLD responds with a control frame (e.g. CTS)</a:t>
            </a:r>
          </a:p>
          <a:p>
            <a:pPr marL="643459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Data transmission follows the response from the non-AP MLD </a:t>
            </a:r>
          </a:p>
          <a:p>
            <a:pPr marL="643459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Non-AP MLD and AP MLD exchange frames on one link at a time</a:t>
            </a:r>
          </a:p>
          <a:p>
            <a:pPr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ACDFF7-2EBD-4210-8317-F5DD803F2A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84923-3FE1-49C7-BD26-6FABB00AA2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2B2A0A-8C67-4BF3-B6B2-83CDA4A40A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1641AA1-AD12-4D7C-8055-8FE4E10E177C}"/>
              </a:ext>
            </a:extLst>
          </p:cNvPr>
          <p:cNvSpPr/>
          <p:nvPr/>
        </p:nvSpPr>
        <p:spPr>
          <a:xfrm>
            <a:off x="1160086" y="4740941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D9EFC0C-C689-421C-B8F7-1BCAAE2DDDDB}"/>
              </a:ext>
            </a:extLst>
          </p:cNvPr>
          <p:cNvSpPr/>
          <p:nvPr/>
        </p:nvSpPr>
        <p:spPr>
          <a:xfrm>
            <a:off x="1257310" y="4890810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2DB4BA1-9177-47A5-9376-31FBD4338F3C}"/>
              </a:ext>
            </a:extLst>
          </p:cNvPr>
          <p:cNvCxnSpPr/>
          <p:nvPr/>
        </p:nvCxnSpPr>
        <p:spPr>
          <a:xfrm>
            <a:off x="1973434" y="5046843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2374459-4F89-4385-A72B-39E9B10EBE59}"/>
              </a:ext>
            </a:extLst>
          </p:cNvPr>
          <p:cNvCxnSpPr/>
          <p:nvPr/>
        </p:nvCxnSpPr>
        <p:spPr>
          <a:xfrm>
            <a:off x="1988296" y="5617626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EC125B8E-327C-44AA-AF61-9F5CB2FD2E5A}"/>
              </a:ext>
            </a:extLst>
          </p:cNvPr>
          <p:cNvSpPr txBox="1"/>
          <p:nvPr/>
        </p:nvSpPr>
        <p:spPr>
          <a:xfrm>
            <a:off x="2587630" y="5093577"/>
            <a:ext cx="644407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7C6E99C-037B-4AFB-B99D-981765CF5B96}"/>
              </a:ext>
            </a:extLst>
          </p:cNvPr>
          <p:cNvSpPr txBox="1"/>
          <p:nvPr/>
        </p:nvSpPr>
        <p:spPr>
          <a:xfrm>
            <a:off x="2576064" y="5675903"/>
            <a:ext cx="644407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718C4CB-2C68-409D-9F07-8FF797BA83E6}"/>
              </a:ext>
            </a:extLst>
          </p:cNvPr>
          <p:cNvSpPr/>
          <p:nvPr/>
        </p:nvSpPr>
        <p:spPr>
          <a:xfrm>
            <a:off x="1257310" y="5459839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F6305CC-6FD6-40A8-95AB-798674473366}"/>
              </a:ext>
            </a:extLst>
          </p:cNvPr>
          <p:cNvSpPr txBox="1"/>
          <p:nvPr/>
        </p:nvSpPr>
        <p:spPr>
          <a:xfrm>
            <a:off x="904678" y="4353329"/>
            <a:ext cx="1449115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(Concurrent dual radio)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DBE50C4-9446-4178-A58E-E20FAF594167}"/>
              </a:ext>
            </a:extLst>
          </p:cNvPr>
          <p:cNvSpPr txBox="1"/>
          <p:nvPr/>
        </p:nvSpPr>
        <p:spPr>
          <a:xfrm>
            <a:off x="3883509" y="4386470"/>
            <a:ext cx="1566134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Concurrent dual radio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14F7F20-C5EB-46B1-8F93-374BDB97C653}"/>
              </a:ext>
            </a:extLst>
          </p:cNvPr>
          <p:cNvSpPr/>
          <p:nvPr/>
        </p:nvSpPr>
        <p:spPr>
          <a:xfrm>
            <a:off x="4223941" y="4740941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E950687-F181-41AD-A11D-BCA3502B11A4}"/>
              </a:ext>
            </a:extLst>
          </p:cNvPr>
          <p:cNvSpPr/>
          <p:nvPr/>
        </p:nvSpPr>
        <p:spPr>
          <a:xfrm>
            <a:off x="4321165" y="4890810"/>
            <a:ext cx="730294" cy="313931"/>
          </a:xfrm>
          <a:prstGeom prst="rect">
            <a:avLst/>
          </a:prstGeom>
          <a:solidFill>
            <a:srgbClr val="00AEE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BD39BEC-5D99-49FE-AC94-C0AF78370E0B}"/>
              </a:ext>
            </a:extLst>
          </p:cNvPr>
          <p:cNvSpPr/>
          <p:nvPr/>
        </p:nvSpPr>
        <p:spPr>
          <a:xfrm>
            <a:off x="4321165" y="5459839"/>
            <a:ext cx="730294" cy="313931"/>
          </a:xfrm>
          <a:prstGeom prst="rect">
            <a:avLst/>
          </a:prstGeom>
          <a:solidFill>
            <a:srgbClr val="00AEE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4A4BB27-4B28-4891-9712-388E03011A80}"/>
              </a:ext>
            </a:extLst>
          </p:cNvPr>
          <p:cNvCxnSpPr/>
          <p:nvPr/>
        </p:nvCxnSpPr>
        <p:spPr>
          <a:xfrm>
            <a:off x="2609945" y="4691883"/>
            <a:ext cx="455479" cy="0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41027A4-BBDF-443B-9E2D-C184CF500197}"/>
              </a:ext>
            </a:extLst>
          </p:cNvPr>
          <p:cNvCxnSpPr/>
          <p:nvPr/>
        </p:nvCxnSpPr>
        <p:spPr>
          <a:xfrm flipH="1">
            <a:off x="3623651" y="5342395"/>
            <a:ext cx="181232" cy="1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3BF4050-216F-467A-8E37-0B38D48C7E44}"/>
              </a:ext>
            </a:extLst>
          </p:cNvPr>
          <p:cNvCxnSpPr/>
          <p:nvPr/>
        </p:nvCxnSpPr>
        <p:spPr>
          <a:xfrm>
            <a:off x="3313097" y="5340726"/>
            <a:ext cx="181232" cy="1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75A58FA-E212-4770-BB84-EC71565383A4}"/>
              </a:ext>
            </a:extLst>
          </p:cNvPr>
          <p:cNvCxnSpPr/>
          <p:nvPr/>
        </p:nvCxnSpPr>
        <p:spPr>
          <a:xfrm>
            <a:off x="2609945" y="4498416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6974B0D-E21A-43D9-9BED-7E0695DBF7F6}"/>
              </a:ext>
            </a:extLst>
          </p:cNvPr>
          <p:cNvCxnSpPr/>
          <p:nvPr/>
        </p:nvCxnSpPr>
        <p:spPr>
          <a:xfrm>
            <a:off x="3063566" y="4498416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B129A8F-9ACF-4ECD-A6B8-7601BF7E0339}"/>
              </a:ext>
            </a:extLst>
          </p:cNvPr>
          <p:cNvCxnSpPr/>
          <p:nvPr/>
        </p:nvCxnSpPr>
        <p:spPr>
          <a:xfrm>
            <a:off x="3623651" y="5220658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7414124-C20F-43DF-9C26-EF8524EE4346}"/>
              </a:ext>
            </a:extLst>
          </p:cNvPr>
          <p:cNvCxnSpPr/>
          <p:nvPr/>
        </p:nvCxnSpPr>
        <p:spPr>
          <a:xfrm>
            <a:off x="3488091" y="5020543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F4D70964-B8D9-43DA-A48B-6FF6E12E675A}"/>
              </a:ext>
            </a:extLst>
          </p:cNvPr>
          <p:cNvSpPr txBox="1"/>
          <p:nvPr/>
        </p:nvSpPr>
        <p:spPr>
          <a:xfrm>
            <a:off x="3665515" y="5151536"/>
            <a:ext cx="609141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 latency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5C9CDEB-A4CD-494C-ADCC-377B29279AAB}"/>
              </a:ext>
            </a:extLst>
          </p:cNvPr>
          <p:cNvSpPr/>
          <p:nvPr/>
        </p:nvSpPr>
        <p:spPr>
          <a:xfrm>
            <a:off x="2166119" y="4872208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132D884-E199-41A9-BD62-E8BBDEAD5EA1}"/>
              </a:ext>
            </a:extLst>
          </p:cNvPr>
          <p:cNvSpPr/>
          <p:nvPr/>
        </p:nvSpPr>
        <p:spPr>
          <a:xfrm>
            <a:off x="2589987" y="4872208"/>
            <a:ext cx="509523" cy="173983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busy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52F14A8-6FF4-437A-8F41-F6E95BEFD743}"/>
              </a:ext>
            </a:extLst>
          </p:cNvPr>
          <p:cNvSpPr/>
          <p:nvPr/>
        </p:nvSpPr>
        <p:spPr>
          <a:xfrm>
            <a:off x="3156327" y="4872208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190206E-5DE3-4AE5-935B-EDB2DA75CDDA}"/>
              </a:ext>
            </a:extLst>
          </p:cNvPr>
          <p:cNvSpPr/>
          <p:nvPr/>
        </p:nvSpPr>
        <p:spPr>
          <a:xfrm>
            <a:off x="3567624" y="4870750"/>
            <a:ext cx="509523" cy="165744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170C47D-B436-499C-8F02-C0B7D90DB6F1}"/>
              </a:ext>
            </a:extLst>
          </p:cNvPr>
          <p:cNvSpPr/>
          <p:nvPr/>
        </p:nvSpPr>
        <p:spPr>
          <a:xfrm>
            <a:off x="2144954" y="5431924"/>
            <a:ext cx="511848" cy="177282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busy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EF40C4B-503C-4939-B383-5B70B1946D42}"/>
              </a:ext>
            </a:extLst>
          </p:cNvPr>
          <p:cNvSpPr/>
          <p:nvPr/>
        </p:nvSpPr>
        <p:spPr>
          <a:xfrm>
            <a:off x="2734680" y="5431924"/>
            <a:ext cx="449094" cy="167545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982E1F9-489C-41DD-A3C8-EA38D39F44EC}"/>
              </a:ext>
            </a:extLst>
          </p:cNvPr>
          <p:cNvSpPr/>
          <p:nvPr/>
        </p:nvSpPr>
        <p:spPr>
          <a:xfrm>
            <a:off x="3249704" y="5431924"/>
            <a:ext cx="345989" cy="169277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47119D3-7381-4AD6-9D3D-634F60EAE69C}"/>
              </a:ext>
            </a:extLst>
          </p:cNvPr>
          <p:cNvSpPr/>
          <p:nvPr/>
        </p:nvSpPr>
        <p:spPr>
          <a:xfrm>
            <a:off x="3638375" y="5431924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F4F4292-1D23-4F8C-8A30-D86218E3FF0B}"/>
              </a:ext>
            </a:extLst>
          </p:cNvPr>
          <p:cNvSpPr txBox="1"/>
          <p:nvPr/>
        </p:nvSpPr>
        <p:spPr>
          <a:xfrm>
            <a:off x="2656802" y="4336778"/>
            <a:ext cx="1275990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Long delay if single radio</a:t>
            </a:r>
          </a:p>
        </p:txBody>
      </p:sp>
      <p:sp>
        <p:nvSpPr>
          <p:cNvPr id="69" name="Arrow: Right 68">
            <a:extLst>
              <a:ext uri="{FF2B5EF4-FFF2-40B4-BE49-F238E27FC236}">
                <a16:creationId xmlns:a16="http://schemas.microsoft.com/office/drawing/2014/main" id="{8CE932EE-3089-4294-A82D-866B2BA50613}"/>
              </a:ext>
            </a:extLst>
          </p:cNvPr>
          <p:cNvSpPr/>
          <p:nvPr/>
        </p:nvSpPr>
        <p:spPr>
          <a:xfrm>
            <a:off x="5474516" y="5006997"/>
            <a:ext cx="546123" cy="57354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8B2B5FE8-3FEE-43DD-BB6B-1AE09CF84ED9}"/>
              </a:ext>
            </a:extLst>
          </p:cNvPr>
          <p:cNvSpPr/>
          <p:nvPr/>
        </p:nvSpPr>
        <p:spPr>
          <a:xfrm>
            <a:off x="533400" y="4125252"/>
            <a:ext cx="4909722" cy="2177021"/>
          </a:xfrm>
          <a:prstGeom prst="roundRect">
            <a:avLst/>
          </a:prstGeom>
          <a:noFill/>
          <a:ln w="9525" cap="flat" cmpd="sng" algn="ctr">
            <a:solidFill>
              <a:srgbClr val="0071C5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5558B96-FA0F-44B0-81F9-73BC588E38C5}"/>
              </a:ext>
            </a:extLst>
          </p:cNvPr>
          <p:cNvSpPr txBox="1"/>
          <p:nvPr/>
        </p:nvSpPr>
        <p:spPr>
          <a:xfrm>
            <a:off x="2081172" y="4008968"/>
            <a:ext cx="1676741" cy="184666"/>
          </a:xfrm>
          <a:prstGeom prst="rect">
            <a:avLst/>
          </a:prstGeom>
          <a:solidFill>
            <a:sysClr val="window" lastClr="FFFFFF"/>
          </a:solidFill>
        </p:spPr>
        <p:txBody>
          <a:bodyPr vert="horz"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Concurrent Dual Radio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7BF117D-0206-4023-A143-23C374D3D28B}"/>
              </a:ext>
            </a:extLst>
          </p:cNvPr>
          <p:cNvSpPr/>
          <p:nvPr/>
        </p:nvSpPr>
        <p:spPr>
          <a:xfrm>
            <a:off x="11004377" y="5312911"/>
            <a:ext cx="729463" cy="428897"/>
          </a:xfrm>
          <a:prstGeom prst="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5443E2E5-1324-4CE4-8D89-7B088A2D6E58}"/>
              </a:ext>
            </a:extLst>
          </p:cNvPr>
          <p:cNvSpPr/>
          <p:nvPr/>
        </p:nvSpPr>
        <p:spPr>
          <a:xfrm>
            <a:off x="6300710" y="4719701"/>
            <a:ext cx="938290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856F781-1670-4C12-9C26-62E165448BD6}"/>
              </a:ext>
            </a:extLst>
          </p:cNvPr>
          <p:cNvSpPr/>
          <p:nvPr/>
        </p:nvSpPr>
        <p:spPr>
          <a:xfrm>
            <a:off x="6453526" y="4869570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1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97B6CEE-DEEE-441E-81CA-587DFF7B7351}"/>
              </a:ext>
            </a:extLst>
          </p:cNvPr>
          <p:cNvCxnSpPr/>
          <p:nvPr/>
        </p:nvCxnSpPr>
        <p:spPr>
          <a:xfrm>
            <a:off x="7169650" y="5025603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0A5512BF-F598-4B80-BC6C-5624586D935C}"/>
              </a:ext>
            </a:extLst>
          </p:cNvPr>
          <p:cNvCxnSpPr/>
          <p:nvPr/>
        </p:nvCxnSpPr>
        <p:spPr>
          <a:xfrm>
            <a:off x="7184512" y="5596386"/>
            <a:ext cx="2335372" cy="17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ysDash"/>
            <a:headEnd type="none" w="med" len="med"/>
            <a:tailEnd type="none" w="med" len="med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D4FC2EA9-250A-4EE8-95A1-429A4EC26376}"/>
              </a:ext>
            </a:extLst>
          </p:cNvPr>
          <p:cNvSpPr txBox="1"/>
          <p:nvPr/>
        </p:nvSpPr>
        <p:spPr>
          <a:xfrm>
            <a:off x="7690153" y="5049254"/>
            <a:ext cx="644407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1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E829996-962C-4732-A525-B15AFE486FC9}"/>
              </a:ext>
            </a:extLst>
          </p:cNvPr>
          <p:cNvSpPr txBox="1"/>
          <p:nvPr/>
        </p:nvSpPr>
        <p:spPr>
          <a:xfrm>
            <a:off x="7840575" y="5612859"/>
            <a:ext cx="525785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2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3FDCC03E-43D0-45FF-8C28-A3379D206D53}"/>
              </a:ext>
            </a:extLst>
          </p:cNvPr>
          <p:cNvSpPr/>
          <p:nvPr/>
        </p:nvSpPr>
        <p:spPr>
          <a:xfrm>
            <a:off x="6453526" y="5438599"/>
            <a:ext cx="730294" cy="3139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Radio 2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8DADB8E-4DB1-416B-A4B2-7B9FE59F2A89}"/>
              </a:ext>
            </a:extLst>
          </p:cNvPr>
          <p:cNvSpPr txBox="1"/>
          <p:nvPr/>
        </p:nvSpPr>
        <p:spPr>
          <a:xfrm>
            <a:off x="6100894" y="4332089"/>
            <a:ext cx="1449115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(Concurrent dual radio)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9AD02C7-BDB2-4EEE-9452-B8C7712A3141}"/>
              </a:ext>
            </a:extLst>
          </p:cNvPr>
          <p:cNvSpPr txBox="1"/>
          <p:nvPr/>
        </p:nvSpPr>
        <p:spPr>
          <a:xfrm>
            <a:off x="9671562" y="4331192"/>
            <a:ext cx="883254" cy="33855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single radio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265EBC5-9BEE-4129-A1F2-41102F1B80AF}"/>
              </a:ext>
            </a:extLst>
          </p:cNvPr>
          <p:cNvSpPr/>
          <p:nvPr/>
        </p:nvSpPr>
        <p:spPr>
          <a:xfrm>
            <a:off x="9448800" y="4719701"/>
            <a:ext cx="1427735" cy="1242060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D9EB1AC-E336-478A-9FFF-5756AAE116AD}"/>
              </a:ext>
            </a:extLst>
          </p:cNvPr>
          <p:cNvSpPr/>
          <p:nvPr/>
        </p:nvSpPr>
        <p:spPr>
          <a:xfrm>
            <a:off x="9548389" y="4880120"/>
            <a:ext cx="730294" cy="460605"/>
          </a:xfrm>
          <a:prstGeom prst="rect">
            <a:avLst/>
          </a:prstGeom>
          <a:solidFill>
            <a:srgbClr val="00AEE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1x1 Radio 1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E9888DB1-0EE0-4420-A938-E0615DA17FA3}"/>
              </a:ext>
            </a:extLst>
          </p:cNvPr>
          <p:cNvCxnSpPr/>
          <p:nvPr/>
        </p:nvCxnSpPr>
        <p:spPr>
          <a:xfrm flipH="1">
            <a:off x="8481790" y="4622131"/>
            <a:ext cx="181232" cy="1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64A37050-F223-4BDE-8460-5B9B60F29AE6}"/>
              </a:ext>
            </a:extLst>
          </p:cNvPr>
          <p:cNvCxnSpPr/>
          <p:nvPr/>
        </p:nvCxnSpPr>
        <p:spPr>
          <a:xfrm>
            <a:off x="8157972" y="4634700"/>
            <a:ext cx="181232" cy="1"/>
          </a:xfrm>
          <a:prstGeom prst="line">
            <a:avLst/>
          </a:prstGeom>
          <a:noFill/>
          <a:ln w="127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38D7B4EC-71EA-40B1-94CA-DE9168156189}"/>
              </a:ext>
            </a:extLst>
          </p:cNvPr>
          <p:cNvCxnSpPr/>
          <p:nvPr/>
        </p:nvCxnSpPr>
        <p:spPr>
          <a:xfrm>
            <a:off x="8481790" y="4627637"/>
            <a:ext cx="0" cy="258442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8B207B07-22D4-48D2-A6AC-6E9EF06B734C}"/>
              </a:ext>
            </a:extLst>
          </p:cNvPr>
          <p:cNvCxnSpPr>
            <a:cxnSpLocks/>
            <a:endCxn id="121" idx="3"/>
          </p:cNvCxnSpPr>
          <p:nvPr/>
        </p:nvCxnSpPr>
        <p:spPr>
          <a:xfrm>
            <a:off x="8327503" y="4634833"/>
            <a:ext cx="12759" cy="865659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dash"/>
          </a:ln>
          <a:effectLst/>
        </p:spPr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887E9736-C57F-4D13-8528-06CF3CD5A3E5}"/>
              </a:ext>
            </a:extLst>
          </p:cNvPr>
          <p:cNvSpPr txBox="1"/>
          <p:nvPr/>
        </p:nvSpPr>
        <p:spPr>
          <a:xfrm>
            <a:off x="8073211" y="4438519"/>
            <a:ext cx="660437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 latency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1BE752E8-C750-4FEB-8F29-780E41BE27B3}"/>
              </a:ext>
            </a:extLst>
          </p:cNvPr>
          <p:cNvSpPr/>
          <p:nvPr/>
        </p:nvSpPr>
        <p:spPr>
          <a:xfrm>
            <a:off x="7683776" y="5410577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AD63907C-9D26-4EAA-93FF-2A1EC25B765F}"/>
              </a:ext>
            </a:extLst>
          </p:cNvPr>
          <p:cNvSpPr/>
          <p:nvPr/>
        </p:nvSpPr>
        <p:spPr>
          <a:xfrm>
            <a:off x="8945775" y="5410578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B6ABFDF-7D06-4D3A-BFBD-8BA38EEADAA9}"/>
              </a:ext>
            </a:extLst>
          </p:cNvPr>
          <p:cNvSpPr txBox="1"/>
          <p:nvPr/>
        </p:nvSpPr>
        <p:spPr>
          <a:xfrm>
            <a:off x="7662308" y="5979586"/>
            <a:ext cx="1115690" cy="2769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Channel switch signal</a:t>
            </a:r>
            <a:b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(RTS)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8E10D24-5FA7-4CE4-8052-2E1AFEDABF62}"/>
              </a:ext>
            </a:extLst>
          </p:cNvPr>
          <p:cNvCxnSpPr>
            <a:cxnSpLocks/>
          </p:cNvCxnSpPr>
          <p:nvPr/>
        </p:nvCxnSpPr>
        <p:spPr>
          <a:xfrm flipH="1">
            <a:off x="8650259" y="5614664"/>
            <a:ext cx="290067" cy="348509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solid"/>
            <a:headEnd type="triangle" w="med" len="med"/>
            <a:tailEnd type="none" w="med" len="med"/>
          </a:ln>
          <a:effectLst/>
        </p:spPr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258BF65D-383E-402A-BEF8-9F0750855A71}"/>
              </a:ext>
            </a:extLst>
          </p:cNvPr>
          <p:cNvCxnSpPr>
            <a:cxnSpLocks/>
          </p:cNvCxnSpPr>
          <p:nvPr/>
        </p:nvCxnSpPr>
        <p:spPr>
          <a:xfrm flipH="1">
            <a:off x="7671111" y="5621196"/>
            <a:ext cx="13363" cy="361805"/>
          </a:xfrm>
          <a:prstGeom prst="line">
            <a:avLst/>
          </a:prstGeom>
          <a:noFill/>
          <a:ln w="9525" cap="flat" cmpd="sng" algn="ctr">
            <a:solidFill>
              <a:srgbClr val="003C71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5266B9A-BFD6-4D0B-A9C9-1070195DB31D}"/>
              </a:ext>
            </a:extLst>
          </p:cNvPr>
          <p:cNvSpPr/>
          <p:nvPr/>
        </p:nvSpPr>
        <p:spPr>
          <a:xfrm>
            <a:off x="7287561" y="4852414"/>
            <a:ext cx="262448" cy="16411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B980F024-4494-4A97-80B7-B851B3E572CB}"/>
              </a:ext>
            </a:extLst>
          </p:cNvPr>
          <p:cNvSpPr/>
          <p:nvPr/>
        </p:nvSpPr>
        <p:spPr>
          <a:xfrm>
            <a:off x="7696297" y="4852414"/>
            <a:ext cx="592345" cy="154583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busy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13F631A-FE2B-4917-AFA1-4884BB20EC6A}"/>
              </a:ext>
            </a:extLst>
          </p:cNvPr>
          <p:cNvSpPr/>
          <p:nvPr/>
        </p:nvSpPr>
        <p:spPr>
          <a:xfrm>
            <a:off x="8499915" y="4843147"/>
            <a:ext cx="345989" cy="16927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93B49DFD-3929-4C32-A9A2-0291013FF260}"/>
              </a:ext>
            </a:extLst>
          </p:cNvPr>
          <p:cNvSpPr/>
          <p:nvPr/>
        </p:nvSpPr>
        <p:spPr>
          <a:xfrm>
            <a:off x="9011420" y="4850787"/>
            <a:ext cx="345989" cy="174816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F2DF418B-1129-4E97-B873-5B60B5B790AB}"/>
              </a:ext>
            </a:extLst>
          </p:cNvPr>
          <p:cNvSpPr/>
          <p:nvPr/>
        </p:nvSpPr>
        <p:spPr>
          <a:xfrm>
            <a:off x="7355015" y="5412524"/>
            <a:ext cx="279619" cy="175937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8E2C7E26-BC43-4917-BD54-91BFD88883B7}"/>
              </a:ext>
            </a:extLst>
          </p:cNvPr>
          <p:cNvSpPr/>
          <p:nvPr/>
        </p:nvSpPr>
        <p:spPr>
          <a:xfrm>
            <a:off x="7806161" y="5412523"/>
            <a:ext cx="534101" cy="175937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9CDF76E1-9CBA-4D75-BCD3-8B024F39235A}"/>
              </a:ext>
            </a:extLst>
          </p:cNvPr>
          <p:cNvSpPr/>
          <p:nvPr/>
        </p:nvSpPr>
        <p:spPr>
          <a:xfrm>
            <a:off x="8468104" y="5412523"/>
            <a:ext cx="407015" cy="182933"/>
          </a:xfrm>
          <a:prstGeom prst="rect">
            <a:avLst/>
          </a:prstGeom>
          <a:solidFill>
            <a:srgbClr val="B1BAB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55A184BF-3D33-4ABC-B0D7-C927A666E1EC}"/>
              </a:ext>
            </a:extLst>
          </p:cNvPr>
          <p:cNvSpPr/>
          <p:nvPr/>
        </p:nvSpPr>
        <p:spPr>
          <a:xfrm>
            <a:off x="9065235" y="5411891"/>
            <a:ext cx="383565" cy="197315"/>
          </a:xfrm>
          <a:prstGeom prst="rect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D</a:t>
            </a:r>
          </a:p>
        </p:txBody>
      </p:sp>
      <p:sp>
        <p:nvSpPr>
          <p:cNvPr id="124" name="Rectangle: Rounded Corners 123">
            <a:extLst>
              <a:ext uri="{FF2B5EF4-FFF2-40B4-BE49-F238E27FC236}">
                <a16:creationId xmlns:a16="http://schemas.microsoft.com/office/drawing/2014/main" id="{BEEE4D83-3396-4A3F-9423-58240E753D57}"/>
              </a:ext>
            </a:extLst>
          </p:cNvPr>
          <p:cNvSpPr/>
          <p:nvPr/>
        </p:nvSpPr>
        <p:spPr>
          <a:xfrm>
            <a:off x="6067542" y="4147579"/>
            <a:ext cx="5828712" cy="2177021"/>
          </a:xfrm>
          <a:prstGeom prst="roundRect">
            <a:avLst/>
          </a:prstGeom>
          <a:noFill/>
          <a:ln w="9525" cap="flat" cmpd="sng" algn="ctr">
            <a:solidFill>
              <a:srgbClr val="0071C5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AEC42345-AE5D-433E-B1B1-D071126BBA6B}"/>
              </a:ext>
            </a:extLst>
          </p:cNvPr>
          <p:cNvSpPr txBox="1"/>
          <p:nvPr/>
        </p:nvSpPr>
        <p:spPr>
          <a:xfrm>
            <a:off x="7602930" y="4048227"/>
            <a:ext cx="2864567" cy="169277"/>
          </a:xfrm>
          <a:prstGeom prst="rect">
            <a:avLst/>
          </a:prstGeom>
          <a:solidFill>
            <a:sysClr val="window" lastClr="FFFFFF"/>
          </a:solidFill>
        </p:spPr>
        <p:txBody>
          <a:bodyPr vert="horz"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Proposal: Enhanced Multi-link Single radio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D3A83F33-1655-4DAD-A58F-28F42C5BF842}"/>
              </a:ext>
            </a:extLst>
          </p:cNvPr>
          <p:cNvSpPr/>
          <p:nvPr/>
        </p:nvSpPr>
        <p:spPr>
          <a:xfrm>
            <a:off x="7741869" y="5612821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AEA172EC-E034-4528-A628-0A15C0740938}"/>
              </a:ext>
            </a:extLst>
          </p:cNvPr>
          <p:cNvSpPr txBox="1"/>
          <p:nvPr/>
        </p:nvSpPr>
        <p:spPr>
          <a:xfrm>
            <a:off x="7665772" y="5260775"/>
            <a:ext cx="83356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8D65FD0-5058-45BA-9845-53AA50C20973}"/>
              </a:ext>
            </a:extLst>
          </p:cNvPr>
          <p:cNvSpPr txBox="1"/>
          <p:nvPr/>
        </p:nvSpPr>
        <p:spPr>
          <a:xfrm>
            <a:off x="7723050" y="5782739"/>
            <a:ext cx="83356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BB8B8B47-E9A4-45E2-8C78-7567182DD63C}"/>
              </a:ext>
            </a:extLst>
          </p:cNvPr>
          <p:cNvSpPr/>
          <p:nvPr/>
        </p:nvSpPr>
        <p:spPr>
          <a:xfrm>
            <a:off x="8370973" y="5622039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10E25B1-C662-4A73-A1AE-56ADAA1DF9F9}"/>
              </a:ext>
            </a:extLst>
          </p:cNvPr>
          <p:cNvSpPr txBox="1"/>
          <p:nvPr/>
        </p:nvSpPr>
        <p:spPr>
          <a:xfrm>
            <a:off x="8420809" y="5806293"/>
            <a:ext cx="76944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06C93E6-7E82-4CAD-846C-18B04EF3EB36}"/>
              </a:ext>
            </a:extLst>
          </p:cNvPr>
          <p:cNvSpPr/>
          <p:nvPr/>
        </p:nvSpPr>
        <p:spPr>
          <a:xfrm>
            <a:off x="9030370" y="5612821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3FA4F4AB-8BF5-477A-90AE-12658FAA3B6F}"/>
              </a:ext>
            </a:extLst>
          </p:cNvPr>
          <p:cNvSpPr txBox="1"/>
          <p:nvPr/>
        </p:nvSpPr>
        <p:spPr>
          <a:xfrm>
            <a:off x="8996430" y="5278985"/>
            <a:ext cx="83356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E3DF154-F121-468F-AC1E-C63522C8174F}"/>
              </a:ext>
            </a:extLst>
          </p:cNvPr>
          <p:cNvSpPr txBox="1"/>
          <p:nvPr/>
        </p:nvSpPr>
        <p:spPr>
          <a:xfrm>
            <a:off x="9027407" y="5792111"/>
            <a:ext cx="83356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CB5908F-3583-4057-867A-DF82515A09D4}"/>
              </a:ext>
            </a:extLst>
          </p:cNvPr>
          <p:cNvSpPr txBox="1"/>
          <p:nvPr/>
        </p:nvSpPr>
        <p:spPr>
          <a:xfrm>
            <a:off x="10327301" y="4933659"/>
            <a:ext cx="408770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1x1 </a:t>
            </a:r>
            <a:b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 ch1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9237D59-7F25-4EEB-B89F-7099B27AF070}"/>
              </a:ext>
            </a:extLst>
          </p:cNvPr>
          <p:cNvSpPr txBox="1"/>
          <p:nvPr/>
        </p:nvSpPr>
        <p:spPr>
          <a:xfrm>
            <a:off x="10304705" y="5406238"/>
            <a:ext cx="431726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1x1 </a:t>
            </a:r>
            <a:b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 ch2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4537C0D5-16B3-4EFA-B6F7-CABF9205B9E0}"/>
              </a:ext>
            </a:extLst>
          </p:cNvPr>
          <p:cNvSpPr/>
          <p:nvPr/>
        </p:nvSpPr>
        <p:spPr>
          <a:xfrm>
            <a:off x="9549220" y="5334845"/>
            <a:ext cx="729463" cy="428897"/>
          </a:xfrm>
          <a:prstGeom prst="rect">
            <a:avLst/>
          </a:prstGeom>
          <a:solidFill>
            <a:srgbClr val="00AEEF"/>
          </a:solidFill>
          <a:ln w="19050" cap="flat" cmpd="sng" algn="ctr">
            <a:solidFill>
              <a:schemeClr val="tx1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1x1 Radio 1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68EE944E-0FF4-4105-AE26-D5FEB0150BAB}"/>
              </a:ext>
            </a:extLst>
          </p:cNvPr>
          <p:cNvSpPr/>
          <p:nvPr/>
        </p:nvSpPr>
        <p:spPr>
          <a:xfrm>
            <a:off x="9548099" y="4890810"/>
            <a:ext cx="729463" cy="8729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1DEF53BF-30A7-4FBC-948C-F7BC91CA2093}"/>
              </a:ext>
            </a:extLst>
          </p:cNvPr>
          <p:cNvSpPr txBox="1"/>
          <p:nvPr/>
        </p:nvSpPr>
        <p:spPr>
          <a:xfrm>
            <a:off x="11015402" y="4959903"/>
            <a:ext cx="677179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data reception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88D1C684-3ED4-4A21-8B2D-DBA293E94D41}"/>
              </a:ext>
            </a:extLst>
          </p:cNvPr>
          <p:cNvSpPr/>
          <p:nvPr/>
        </p:nvSpPr>
        <p:spPr>
          <a:xfrm>
            <a:off x="11039798" y="5309799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2x2 </a:t>
            </a:r>
          </a:p>
          <a:p>
            <a:r>
              <a:rPr lang="en-US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on ch2</a:t>
            </a:r>
            <a:endParaRPr lang="en-US" sz="1200" dirty="0"/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A3227A6F-CCB3-4A78-B600-CB84B4158864}"/>
              </a:ext>
            </a:extLst>
          </p:cNvPr>
          <p:cNvCxnSpPr>
            <a:cxnSpLocks/>
          </p:cNvCxnSpPr>
          <p:nvPr/>
        </p:nvCxnSpPr>
        <p:spPr bwMode="auto">
          <a:xfrm>
            <a:off x="10665416" y="5266888"/>
            <a:ext cx="336028" cy="229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D22FE8F4-A6D4-4A8F-9D27-7BBEBFD333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0708157" y="5580537"/>
            <a:ext cx="293287" cy="158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F886C69-2098-4A3B-992B-F56FAF2C4634}"/>
              </a:ext>
            </a:extLst>
          </p:cNvPr>
          <p:cNvSpPr/>
          <p:nvPr/>
        </p:nvSpPr>
        <p:spPr>
          <a:xfrm>
            <a:off x="7583938" y="5035582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5545C033-2BC8-450A-AE53-413B07CD0B22}"/>
              </a:ext>
            </a:extLst>
          </p:cNvPr>
          <p:cNvSpPr txBox="1"/>
          <p:nvPr/>
        </p:nvSpPr>
        <p:spPr>
          <a:xfrm>
            <a:off x="7491743" y="5067582"/>
            <a:ext cx="76944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AF31D2E2-A079-4CBA-B96A-4460BEFC742E}"/>
              </a:ext>
            </a:extLst>
          </p:cNvPr>
          <p:cNvSpPr/>
          <p:nvPr/>
        </p:nvSpPr>
        <p:spPr>
          <a:xfrm>
            <a:off x="8394333" y="4832365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386EA266-7715-41A6-96D3-0369B0B2EB37}"/>
              </a:ext>
            </a:extLst>
          </p:cNvPr>
          <p:cNvSpPr txBox="1"/>
          <p:nvPr/>
        </p:nvSpPr>
        <p:spPr>
          <a:xfrm>
            <a:off x="8377692" y="4715182"/>
            <a:ext cx="83356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BB681A6C-F902-4F29-9EC8-9087C0F3FC26}"/>
              </a:ext>
            </a:extLst>
          </p:cNvPr>
          <p:cNvSpPr/>
          <p:nvPr/>
        </p:nvSpPr>
        <p:spPr>
          <a:xfrm>
            <a:off x="8436071" y="5034823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AE16134-3862-4724-A630-A80B3E22DBA5}"/>
              </a:ext>
            </a:extLst>
          </p:cNvPr>
          <p:cNvSpPr txBox="1"/>
          <p:nvPr/>
        </p:nvSpPr>
        <p:spPr>
          <a:xfrm>
            <a:off x="8416386" y="5213746"/>
            <a:ext cx="83356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70D4A4F9-37F6-4C51-92DE-FE8EFF710CD0}"/>
              </a:ext>
            </a:extLst>
          </p:cNvPr>
          <p:cNvSpPr/>
          <p:nvPr/>
        </p:nvSpPr>
        <p:spPr>
          <a:xfrm>
            <a:off x="8879076" y="5045287"/>
            <a:ext cx="45719" cy="180059"/>
          </a:xfrm>
          <a:prstGeom prst="rect">
            <a:avLst/>
          </a:prstGeom>
          <a:solidFill>
            <a:srgbClr val="00AEE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91AFD2B3-7CEE-4693-807A-2BB33EAA84F2}"/>
              </a:ext>
            </a:extLst>
          </p:cNvPr>
          <p:cNvSpPr txBox="1"/>
          <p:nvPr/>
        </p:nvSpPr>
        <p:spPr>
          <a:xfrm>
            <a:off x="8936689" y="5079569"/>
            <a:ext cx="76944" cy="13849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26786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CE6C-3B00-474D-8581-82878414A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/>
          <a:p>
            <a:r>
              <a:rPr lang="en-US" dirty="0"/>
              <a:t>Network 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97453-4FBB-46AB-9988-C0A4EA94E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9982199" cy="5000625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Configuration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Target BSS: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1 AP, 1 STA, 2 bands/channels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2x2, 80MHz, MCS0/4/7, max TXOP = 5msec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4 OBSSs: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1 AP, 2 STAs each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One STA on each band/channel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1x1, 80MHz, MCS0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OBSS traffic load on each band: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10-90% of 1x1, 80MHz, MCS0 PHY rate (36Mbps) on each band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This is an example configuration that models channel occupancy due to OBSS </a:t>
            </a:r>
            <a:br>
              <a:rPr lang="en-US" sz="1400" dirty="0"/>
            </a:br>
            <a:r>
              <a:rPr lang="en-US" sz="1400" dirty="0"/>
              <a:t>(e.g. 10% load generates 3.6 Mbps traffic load and occupies approximately 10% of airtime)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RTS/CTS enabled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Comparisons: </a:t>
            </a:r>
            <a:endParaRPr lang="en-US" sz="11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SLSR: Single-link, single-radio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MLMR: Multi-link, multi-radio (concurrent)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MLSR: Enhanced multi-link, single-radio (use RTS for channel switch signal)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Throughput evaluation: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Backlogged traffic on the target BSS (DL), simulation time: 10 sec, 6 times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End-to-end latency evaluation: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512 byte packet every 20 </a:t>
            </a:r>
            <a:r>
              <a:rPr lang="en-US" sz="1400" dirty="0" err="1"/>
              <a:t>msec</a:t>
            </a:r>
            <a:r>
              <a:rPr lang="en-US" sz="1400" dirty="0"/>
              <a:t>, simulation time: 20 sec, 1 time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F6E79-C9A2-41D4-8646-09C6DFFE9E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60B72-0F24-4C0B-9187-CE36FE8218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9A423D-E009-4938-830F-4A2B995296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89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9387E-9D63-4FED-B6DB-6BB01014E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98998"/>
          </a:xfrm>
        </p:spPr>
        <p:txBody>
          <a:bodyPr/>
          <a:lstStyle/>
          <a:p>
            <a:r>
              <a:rPr lang="en-US" dirty="0"/>
              <a:t>Throughput results – 80MHz, 2x2, MCS4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FEBC8-58BF-4657-8C9F-116D2F533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96007"/>
            <a:ext cx="11125200" cy="45984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Enhanced multi-link single-radio achieves 60-70% throughput enhancement in a busy network (OBSS load : 40-70%)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Enhanced multi-link single-radio reaches 70-80% of the multi-link multi-radio throughput in a busy network (OBSS load &gt;30%)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3BF8E-99FE-422E-93F2-1CF8C802AE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14B06-7FD9-4469-A57F-D763357727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F40360-A899-4235-97D4-DC340ED15E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F05489-6947-411F-A3D3-47CF191F05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29" y="3110127"/>
            <a:ext cx="4495800" cy="33668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4A0EF6-2FC7-4960-A64D-815FA5B013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4682" y="3154668"/>
            <a:ext cx="4408480" cy="33014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748C686-C001-4A70-8E47-4120540976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8080" y="3110127"/>
            <a:ext cx="4495801" cy="336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978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9387E-9D63-4FED-B6DB-6BB01014E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98998"/>
          </a:xfrm>
        </p:spPr>
        <p:txBody>
          <a:bodyPr/>
          <a:lstStyle/>
          <a:p>
            <a:r>
              <a:rPr lang="en-US" dirty="0"/>
              <a:t>Throughput results for lower MCS – 80MHz, 2x2, MCS0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FEBC8-58BF-4657-8C9F-116D2F533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6007"/>
            <a:ext cx="11582400" cy="45984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Results follow similar trend as the MCS4 case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Enhanced multi-link single-radio achieves 60-70% throughput enhancement in a busy network (OBSS load : 40-70%)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Enhanced multi-link single-radio reaches 70-80% of the multi-link multi-radio throughput in a busy network (OBSS load &gt;30%)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3BF8E-99FE-422E-93F2-1CF8C802AE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14B06-7FD9-4469-A57F-D763357727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F40360-A899-4235-97D4-DC340ED15E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2116869-EAC0-47B9-AC58-08AC5D1A2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49" y="3154576"/>
            <a:ext cx="4436447" cy="33224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E4C309-3AFD-4348-BF1F-7089C03461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3899" y="3154576"/>
            <a:ext cx="4436447" cy="33224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95E19DD-C757-4E5D-97C8-280CA6B7DB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2871" y="3154576"/>
            <a:ext cx="4436447" cy="332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342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9387E-9D63-4FED-B6DB-6BB01014E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98998"/>
          </a:xfrm>
        </p:spPr>
        <p:txBody>
          <a:bodyPr/>
          <a:lstStyle/>
          <a:p>
            <a:r>
              <a:rPr lang="en-US" dirty="0"/>
              <a:t>Throughput results for higher MCS – 80MHz, 2x2, MCS7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FEBC8-58BF-4657-8C9F-116D2F533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6007"/>
            <a:ext cx="11582400" cy="45984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Results follow similar trend as the MCS0 and MCS4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Enhanced multi-link single-radio achieves 60-70% throughput enhancement in a busy network (OBSS load : 40-70%)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Enhanced multi-link single-radio reaches 70-80% of the multi-link multi-radio throughput in a busy network (OBSS load &gt;30%)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3BF8E-99FE-422E-93F2-1CF8C802AE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14B06-7FD9-4469-A57F-D763357727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F40360-A899-4235-97D4-DC340ED15E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68BFF0-C6E1-4F76-8645-1AC481622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49" y="3108540"/>
            <a:ext cx="4495801" cy="33668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68A1402-76A2-4A35-B78C-C496B488F4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94" y="3142299"/>
            <a:ext cx="4495801" cy="33668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F20E753-7AF9-40AA-9037-2C4E1420A6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0463" y="3142297"/>
            <a:ext cx="4495802" cy="33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5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DEC4-BFEE-4F25-936D-6A340F0E2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05" y="685802"/>
            <a:ext cx="4730638" cy="660808"/>
          </a:xfrm>
        </p:spPr>
        <p:txBody>
          <a:bodyPr/>
          <a:lstStyle/>
          <a:p>
            <a:r>
              <a:rPr lang="en-US" dirty="0"/>
              <a:t>Latency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1D771-D849-49CC-9246-9487FFE68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04" y="1676400"/>
            <a:ext cx="4473196" cy="44926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a very busy network, the proposed enhanced multi-link single radio approach reduces the end-to-end latency by half compared to single-link single radio </a:t>
            </a:r>
            <a:br>
              <a:rPr lang="en-US" sz="1800" dirty="0"/>
            </a:br>
            <a:r>
              <a:rPr lang="en-US" sz="1800" dirty="0"/>
              <a:t>– worst case latency improvement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latency performance of the proposed method is similar to the multi-link multi-radio case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113D3-2BA3-4930-82D7-338D75D24E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A5D32-49A8-4C17-B4D7-F6E3E0B137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F2398D-BADC-4F30-BE5A-DDA27540A2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45F8DCB5-5565-425E-963E-5C4373AB2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524156"/>
              </p:ext>
            </p:extLst>
          </p:nvPr>
        </p:nvGraphicFramePr>
        <p:xfrm>
          <a:off x="1031498" y="4562717"/>
          <a:ext cx="2765596" cy="1483360"/>
        </p:xfrm>
        <a:graphic>
          <a:graphicData uri="http://schemas.openxmlformats.org/drawingml/2006/table">
            <a:tbl>
              <a:tblPr firstRow="1" bandRow="1"/>
              <a:tblGrid>
                <a:gridCol w="959168">
                  <a:extLst>
                    <a:ext uri="{9D8B030D-6E8A-4147-A177-3AD203B41FA5}">
                      <a16:colId xmlns:a16="http://schemas.microsoft.com/office/drawing/2014/main" val="1587681489"/>
                    </a:ext>
                  </a:extLst>
                </a:gridCol>
                <a:gridCol w="903214">
                  <a:extLst>
                    <a:ext uri="{9D8B030D-6E8A-4147-A177-3AD203B41FA5}">
                      <a16:colId xmlns:a16="http://schemas.microsoft.com/office/drawing/2014/main" val="491918936"/>
                    </a:ext>
                  </a:extLst>
                </a:gridCol>
                <a:gridCol w="903214">
                  <a:extLst>
                    <a:ext uri="{9D8B030D-6E8A-4147-A177-3AD203B41FA5}">
                      <a16:colId xmlns:a16="http://schemas.microsoft.com/office/drawing/2014/main" val="519530334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9pPr>
                    </a:lstStyle>
                    <a:p>
                      <a:pPr algn="l"/>
                      <a:r>
                        <a:rPr lang="en-US" sz="1100" dirty="0"/>
                        <a:t>OBSS load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80%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90%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7432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l"/>
                      <a:r>
                        <a:rPr lang="en-US" sz="1100" dirty="0"/>
                        <a:t>SLSR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73ms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84ms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95407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l"/>
                      <a:r>
                        <a:rPr lang="en-US" sz="1100" dirty="0"/>
                        <a:t>MLMR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32ms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38ms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03323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l"/>
                      <a:r>
                        <a:rPr lang="en-US" sz="1100" dirty="0"/>
                        <a:t>MLSR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32ms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Intel Clear"/>
                        </a:defRPr>
                      </a:lvl9pPr>
                    </a:lstStyle>
                    <a:p>
                      <a:pPr algn="ctr"/>
                      <a:r>
                        <a:rPr lang="en-US" sz="1100" dirty="0"/>
                        <a:t>39ms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53177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5F6166B-FAC4-498F-BDED-B2BCD4E3CE85}"/>
              </a:ext>
            </a:extLst>
          </p:cNvPr>
          <p:cNvSpPr txBox="1"/>
          <p:nvPr/>
        </p:nvSpPr>
        <p:spPr>
          <a:xfrm>
            <a:off x="1295400" y="4343400"/>
            <a:ext cx="2237792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90%tile e2e latency measurement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A37A9A6F-CB44-457F-A0EB-03A093A1357A}"/>
              </a:ext>
            </a:extLst>
          </p:cNvPr>
          <p:cNvSpPr/>
          <p:nvPr/>
        </p:nvSpPr>
        <p:spPr>
          <a:xfrm>
            <a:off x="3756444" y="5065307"/>
            <a:ext cx="309379" cy="639061"/>
          </a:xfrm>
          <a:prstGeom prst="arc">
            <a:avLst>
              <a:gd name="adj1" fmla="val 16200000"/>
              <a:gd name="adj2" fmla="val 5355316"/>
            </a:avLst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9858D9-8043-468D-BED8-6B85C2149F91}"/>
              </a:ext>
            </a:extLst>
          </p:cNvPr>
          <p:cNvSpPr txBox="1"/>
          <p:nvPr/>
        </p:nvSpPr>
        <p:spPr>
          <a:xfrm>
            <a:off x="3915730" y="5300198"/>
            <a:ext cx="309380" cy="169277"/>
          </a:xfrm>
          <a:prstGeom prst="rect">
            <a:avLst/>
          </a:prstGeom>
          <a:solidFill>
            <a:sysClr val="window" lastClr="FFFFFF"/>
          </a:solidFill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~half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526D80F-FED2-476E-8082-28CB9DBC1E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4084" y="3434871"/>
            <a:ext cx="4091301" cy="306394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A4B5B64-536C-4C95-8223-DAC20EEDF9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0699" y="578073"/>
            <a:ext cx="3991241" cy="29890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9CA150A-8C43-4065-9F34-CA706BBDA7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4085" y="578073"/>
            <a:ext cx="3991241" cy="298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40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37081</TotalTime>
  <Words>1466</Words>
  <Application>Microsoft Office PowerPoint</Application>
  <PresentationFormat>Widescreen</PresentationFormat>
  <Paragraphs>233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Intel Clear</vt:lpstr>
      <vt:lpstr>Times New Roman</vt:lpstr>
      <vt:lpstr>Office Theme</vt:lpstr>
      <vt:lpstr>Document</vt:lpstr>
      <vt:lpstr>Enhanced Multi-Link Single Radio Operation</vt:lpstr>
      <vt:lpstr>Introduction</vt:lpstr>
      <vt:lpstr>Problem: Multi-link operation using concurrent dual-radio in a busy network environment</vt:lpstr>
      <vt:lpstr>Proposal: Enhanced Multi-link Single Radio (MLSR) Operation</vt:lpstr>
      <vt:lpstr>Network Simulation Setup</vt:lpstr>
      <vt:lpstr>Throughput results – 80MHz, 2x2, MCS4</vt:lpstr>
      <vt:lpstr>Throughput results for lower MCS – 80MHz, 2x2, MCS0</vt:lpstr>
      <vt:lpstr>Throughput results for higher MCS – 80MHz, 2x2, MCS7</vt:lpstr>
      <vt:lpstr>Latency results</vt:lpstr>
      <vt:lpstr>Enabling the proposed MLSR operation with minimal changes in 802.11be </vt:lpstr>
      <vt:lpstr>Conclusion</vt:lpstr>
      <vt:lpstr>Straw Poll 1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CTPClassification=CTP_NT</cp:keywords>
  <cp:lastModifiedBy>Park, Minyoung</cp:lastModifiedBy>
  <cp:revision>546</cp:revision>
  <cp:lastPrinted>1601-01-01T00:00:00Z</cp:lastPrinted>
  <dcterms:created xsi:type="dcterms:W3CDTF">2019-10-14T21:51:06Z</dcterms:created>
  <dcterms:modified xsi:type="dcterms:W3CDTF">2020-05-15T17:30:44Z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96ad3ceb-4e36-4285-b080-15e537464cdf</vt:lpwstr>
  </property>
  <property fmtid="{D5CDD505-2E9C-101B-9397-08002B2CF9AE}" pid="3" name="CTP_TimeStamp">
    <vt:lpwstr>2020-05-15 17:30:44Z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