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1009" r:id="rId3"/>
    <p:sldId id="1010" r:id="rId4"/>
    <p:sldId id="1011" r:id="rId5"/>
    <p:sldId id="1029" r:id="rId6"/>
    <p:sldId id="1013" r:id="rId7"/>
    <p:sldId id="1018" r:id="rId8"/>
    <p:sldId id="1019" r:id="rId9"/>
    <p:sldId id="1027" r:id="rId10"/>
    <p:sldId id="1028"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92" autoAdjust="0"/>
    <p:restoredTop sz="84677" autoAdjust="0"/>
  </p:normalViewPr>
  <p:slideViewPr>
    <p:cSldViewPr>
      <p:cViewPr varScale="1">
        <p:scale>
          <a:sx n="57" d="100"/>
          <a:sy n="57" d="100"/>
        </p:scale>
        <p:origin x="1876" y="3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1676"/>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1395793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4/1/2020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802.11-20/0560r0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Multi-AP Configuration and Resource Allocation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2020-04-01</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408663900"/>
              </p:ext>
            </p:extLst>
          </p:nvPr>
        </p:nvGraphicFramePr>
        <p:xfrm>
          <a:off x="1152525" y="2998720"/>
          <a:ext cx="7391400" cy="241946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Ofer Schreiber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8B191-3751-49E1-9C77-40E255A9C4F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A6E3EFBA-9E40-4F64-8F18-BD736E491161}"/>
              </a:ext>
            </a:extLst>
          </p:cNvPr>
          <p:cNvSpPr>
            <a:spLocks noGrp="1"/>
          </p:cNvSpPr>
          <p:nvPr>
            <p:ph idx="1"/>
          </p:nvPr>
        </p:nvSpPr>
        <p:spPr/>
        <p:txBody>
          <a:bodyPr/>
          <a:lstStyle/>
          <a:p>
            <a:pPr lvl="0"/>
            <a:r>
              <a:rPr lang="en-US" dirty="0"/>
              <a:t>Do you support defining the modes of AP coordination that share frequency resources with one or more APs within the AP candidate set only for:</a:t>
            </a:r>
          </a:p>
          <a:p>
            <a:pPr lvl="1"/>
            <a:r>
              <a:rPr lang="en-US" dirty="0"/>
              <a:t>20 MHz channels allocated by a sharing AP to a shared AP within the BSS operating channel of the shared AP</a:t>
            </a:r>
          </a:p>
          <a:p>
            <a:pPr lvl="1"/>
            <a:r>
              <a:rPr lang="en-US" dirty="0"/>
              <a:t>Note: 20 MHz channels allocated by a sharing AP within the 20 MHz channels on which the sharing AP gained channel access</a:t>
            </a:r>
          </a:p>
          <a:p>
            <a:endParaRPr lang="en-US" dirty="0"/>
          </a:p>
        </p:txBody>
      </p:sp>
      <p:sp>
        <p:nvSpPr>
          <p:cNvPr id="4" name="Footer Placeholder 3">
            <a:extLst>
              <a:ext uri="{FF2B5EF4-FFF2-40B4-BE49-F238E27FC236}">
                <a16:creationId xmlns:a16="http://schemas.microsoft.com/office/drawing/2014/main" id="{A1327EA2-475F-4837-8B78-1E086766825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05D672A-4132-4E5A-8C95-878CF51F5B0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1592007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FF786-5A3A-40A6-8349-87324361573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1E621395-9B95-4784-BC54-8AB319365401}"/>
              </a:ext>
            </a:extLst>
          </p:cNvPr>
          <p:cNvSpPr>
            <a:spLocks noGrp="1"/>
          </p:cNvSpPr>
          <p:nvPr>
            <p:ph idx="1"/>
          </p:nvPr>
        </p:nvSpPr>
        <p:spPr/>
        <p:txBody>
          <a:bodyPr/>
          <a:lstStyle/>
          <a:p>
            <a:r>
              <a:rPr lang="en-US" dirty="0"/>
              <a:t>Collaboration group have reached consensus on COFDMA, CSR, CBF, and JT, and general sequence flow seem to be the following</a:t>
            </a:r>
          </a:p>
          <a:p>
            <a:endParaRPr lang="en-US" dirty="0"/>
          </a:p>
          <a:p>
            <a:endParaRPr lang="en-US" dirty="0"/>
          </a:p>
          <a:p>
            <a:endParaRPr lang="en-US" dirty="0"/>
          </a:p>
          <a:p>
            <a:endParaRPr lang="en-US" dirty="0"/>
          </a:p>
          <a:p>
            <a:endParaRPr lang="en-US" dirty="0"/>
          </a:p>
          <a:p>
            <a:r>
              <a:rPr lang="en-US" dirty="0"/>
              <a:t>We discuss our understanding of configuration and resource allocation in this slide deck</a:t>
            </a:r>
          </a:p>
          <a:p>
            <a:endParaRPr lang="en-US" dirty="0"/>
          </a:p>
        </p:txBody>
      </p:sp>
      <p:sp>
        <p:nvSpPr>
          <p:cNvPr id="4" name="Footer Placeholder 3">
            <a:extLst>
              <a:ext uri="{FF2B5EF4-FFF2-40B4-BE49-F238E27FC236}">
                <a16:creationId xmlns:a16="http://schemas.microsoft.com/office/drawing/2014/main" id="{8E4DDE17-ED30-4DDE-A395-19D095788C9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E13164-D159-406A-8A59-13FCF333E07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cxnSp>
        <p:nvCxnSpPr>
          <p:cNvPr id="6" name="Straight Connector 5">
            <a:extLst>
              <a:ext uri="{FF2B5EF4-FFF2-40B4-BE49-F238E27FC236}">
                <a16:creationId xmlns:a16="http://schemas.microsoft.com/office/drawing/2014/main" id="{8CD6CF38-7C13-42B8-B66F-A4B0F4DD76ED}"/>
              </a:ext>
            </a:extLst>
          </p:cNvPr>
          <p:cNvCxnSpPr/>
          <p:nvPr/>
        </p:nvCxnSpPr>
        <p:spPr bwMode="auto">
          <a:xfrm>
            <a:off x="900237" y="3622270"/>
            <a:ext cx="762902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 name="Rectangle 6">
            <a:extLst>
              <a:ext uri="{FF2B5EF4-FFF2-40B4-BE49-F238E27FC236}">
                <a16:creationId xmlns:a16="http://schemas.microsoft.com/office/drawing/2014/main" id="{2936B4C1-FB2C-4307-890C-C44B453AA14B}"/>
              </a:ext>
            </a:extLst>
          </p:cNvPr>
          <p:cNvSpPr/>
          <p:nvPr/>
        </p:nvSpPr>
        <p:spPr bwMode="auto">
          <a:xfrm>
            <a:off x="1259632" y="3262230"/>
            <a:ext cx="1368152" cy="34868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a:t>
            </a:r>
            <a:r>
              <a:rPr kumimoji="0" lang="en-US" sz="1200" b="0" i="0" u="none" strike="noStrike" cap="none" normalizeH="0" dirty="0">
                <a:ln>
                  <a:noFill/>
                </a:ln>
                <a:solidFill>
                  <a:schemeClr val="tx1"/>
                </a:solidFill>
                <a:effectLst/>
                <a:latin typeface="Times New Roman" pitchFamily="18" charset="0"/>
              </a:rPr>
              <a:t> </a:t>
            </a:r>
            <a:r>
              <a:rPr kumimoji="0" lang="en-US" sz="1200" b="0" i="0" u="none" strike="noStrike" cap="none" normalizeH="0" baseline="0" dirty="0">
                <a:ln>
                  <a:noFill/>
                </a:ln>
                <a:solidFill>
                  <a:schemeClr val="tx1"/>
                </a:solidFill>
                <a:effectLst/>
                <a:latin typeface="Times New Roman" pitchFamily="18" charset="0"/>
              </a:rPr>
              <a:t>Trigger Frame</a:t>
            </a:r>
          </a:p>
        </p:txBody>
      </p:sp>
      <p:cxnSp>
        <p:nvCxnSpPr>
          <p:cNvPr id="8" name="Straight Connector 7">
            <a:extLst>
              <a:ext uri="{FF2B5EF4-FFF2-40B4-BE49-F238E27FC236}">
                <a16:creationId xmlns:a16="http://schemas.microsoft.com/office/drawing/2014/main" id="{6785B22D-50D1-47D1-9F3D-91D5C0AE0F04}"/>
              </a:ext>
            </a:extLst>
          </p:cNvPr>
          <p:cNvCxnSpPr/>
          <p:nvPr/>
        </p:nvCxnSpPr>
        <p:spPr bwMode="auto">
          <a:xfrm>
            <a:off x="900237" y="4167650"/>
            <a:ext cx="762902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TextBox 8">
            <a:extLst>
              <a:ext uri="{FF2B5EF4-FFF2-40B4-BE49-F238E27FC236}">
                <a16:creationId xmlns:a16="http://schemas.microsoft.com/office/drawing/2014/main" id="{21251AAF-40E7-49D3-8A69-F144C2D19CBE}"/>
              </a:ext>
            </a:extLst>
          </p:cNvPr>
          <p:cNvSpPr txBox="1"/>
          <p:nvPr/>
        </p:nvSpPr>
        <p:spPr>
          <a:xfrm>
            <a:off x="323528" y="3333915"/>
            <a:ext cx="720080" cy="276999"/>
          </a:xfrm>
          <a:prstGeom prst="rect">
            <a:avLst/>
          </a:prstGeom>
          <a:noFill/>
        </p:spPr>
        <p:txBody>
          <a:bodyPr wrap="square" rtlCol="0">
            <a:spAutoFit/>
          </a:bodyPr>
          <a:lstStyle/>
          <a:p>
            <a:r>
              <a:rPr lang="en-US" dirty="0"/>
              <a:t>AP1</a:t>
            </a:r>
          </a:p>
        </p:txBody>
      </p:sp>
      <p:sp>
        <p:nvSpPr>
          <p:cNvPr id="10" name="TextBox 9">
            <a:extLst>
              <a:ext uri="{FF2B5EF4-FFF2-40B4-BE49-F238E27FC236}">
                <a16:creationId xmlns:a16="http://schemas.microsoft.com/office/drawing/2014/main" id="{B7510116-CB8A-4365-BE5E-937579B19A2F}"/>
              </a:ext>
            </a:extLst>
          </p:cNvPr>
          <p:cNvSpPr txBox="1"/>
          <p:nvPr/>
        </p:nvSpPr>
        <p:spPr>
          <a:xfrm>
            <a:off x="304089" y="3847452"/>
            <a:ext cx="720080" cy="276999"/>
          </a:xfrm>
          <a:prstGeom prst="rect">
            <a:avLst/>
          </a:prstGeom>
          <a:noFill/>
        </p:spPr>
        <p:txBody>
          <a:bodyPr wrap="square" rtlCol="0">
            <a:spAutoFit/>
          </a:bodyPr>
          <a:lstStyle/>
          <a:p>
            <a:r>
              <a:rPr lang="en-US" dirty="0"/>
              <a:t>AP2</a:t>
            </a:r>
          </a:p>
        </p:txBody>
      </p:sp>
      <p:cxnSp>
        <p:nvCxnSpPr>
          <p:cNvPr id="11" name="Straight Connector 10">
            <a:extLst>
              <a:ext uri="{FF2B5EF4-FFF2-40B4-BE49-F238E27FC236}">
                <a16:creationId xmlns:a16="http://schemas.microsoft.com/office/drawing/2014/main" id="{4D6099EF-8AA4-411A-BC06-4BCE1BE4338E}"/>
              </a:ext>
            </a:extLst>
          </p:cNvPr>
          <p:cNvCxnSpPr/>
          <p:nvPr/>
        </p:nvCxnSpPr>
        <p:spPr bwMode="auto">
          <a:xfrm>
            <a:off x="900237" y="4754552"/>
            <a:ext cx="762902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a:extLst>
              <a:ext uri="{FF2B5EF4-FFF2-40B4-BE49-F238E27FC236}">
                <a16:creationId xmlns:a16="http://schemas.microsoft.com/office/drawing/2014/main" id="{B3F6FC9C-930E-41AD-8830-6546AA9D1023}"/>
              </a:ext>
            </a:extLst>
          </p:cNvPr>
          <p:cNvSpPr/>
          <p:nvPr/>
        </p:nvSpPr>
        <p:spPr bwMode="auto">
          <a:xfrm>
            <a:off x="3131840" y="3272098"/>
            <a:ext cx="3312368" cy="3501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Coordinated Transmission: AP1 to STA1</a:t>
            </a:r>
          </a:p>
        </p:txBody>
      </p:sp>
      <p:cxnSp>
        <p:nvCxnSpPr>
          <p:cNvPr id="13" name="Straight Connector 12">
            <a:extLst>
              <a:ext uri="{FF2B5EF4-FFF2-40B4-BE49-F238E27FC236}">
                <a16:creationId xmlns:a16="http://schemas.microsoft.com/office/drawing/2014/main" id="{B481DB93-874B-432B-BB67-EC50864E6240}"/>
              </a:ext>
            </a:extLst>
          </p:cNvPr>
          <p:cNvCxnSpPr/>
          <p:nvPr/>
        </p:nvCxnSpPr>
        <p:spPr bwMode="auto">
          <a:xfrm>
            <a:off x="900237" y="5299932"/>
            <a:ext cx="762902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TextBox 13">
            <a:extLst>
              <a:ext uri="{FF2B5EF4-FFF2-40B4-BE49-F238E27FC236}">
                <a16:creationId xmlns:a16="http://schemas.microsoft.com/office/drawing/2014/main" id="{A4D6D4FD-2938-4117-9D8F-7DA9F9AED08B}"/>
              </a:ext>
            </a:extLst>
          </p:cNvPr>
          <p:cNvSpPr txBox="1"/>
          <p:nvPr/>
        </p:nvSpPr>
        <p:spPr>
          <a:xfrm>
            <a:off x="323528" y="4466197"/>
            <a:ext cx="720080" cy="276999"/>
          </a:xfrm>
          <a:prstGeom prst="rect">
            <a:avLst/>
          </a:prstGeom>
          <a:noFill/>
        </p:spPr>
        <p:txBody>
          <a:bodyPr wrap="square" rtlCol="0">
            <a:spAutoFit/>
          </a:bodyPr>
          <a:lstStyle/>
          <a:p>
            <a:r>
              <a:rPr lang="en-US" dirty="0"/>
              <a:t>STA1</a:t>
            </a:r>
          </a:p>
        </p:txBody>
      </p:sp>
      <p:sp>
        <p:nvSpPr>
          <p:cNvPr id="15" name="TextBox 14">
            <a:extLst>
              <a:ext uri="{FF2B5EF4-FFF2-40B4-BE49-F238E27FC236}">
                <a16:creationId xmlns:a16="http://schemas.microsoft.com/office/drawing/2014/main" id="{64CB3282-01F2-4B08-A610-C7E9695415E2}"/>
              </a:ext>
            </a:extLst>
          </p:cNvPr>
          <p:cNvSpPr txBox="1"/>
          <p:nvPr/>
        </p:nvSpPr>
        <p:spPr>
          <a:xfrm>
            <a:off x="304089" y="4979734"/>
            <a:ext cx="720080" cy="276999"/>
          </a:xfrm>
          <a:prstGeom prst="rect">
            <a:avLst/>
          </a:prstGeom>
          <a:noFill/>
        </p:spPr>
        <p:txBody>
          <a:bodyPr wrap="square" rtlCol="0">
            <a:spAutoFit/>
          </a:bodyPr>
          <a:lstStyle/>
          <a:p>
            <a:r>
              <a:rPr lang="en-US" dirty="0"/>
              <a:t>STA2</a:t>
            </a:r>
          </a:p>
        </p:txBody>
      </p:sp>
      <p:sp>
        <p:nvSpPr>
          <p:cNvPr id="16" name="Rectangle 15">
            <a:extLst>
              <a:ext uri="{FF2B5EF4-FFF2-40B4-BE49-F238E27FC236}">
                <a16:creationId xmlns:a16="http://schemas.microsoft.com/office/drawing/2014/main" id="{28FAC70B-2F47-4D62-8A45-CD8399D47CA6}"/>
              </a:ext>
            </a:extLst>
          </p:cNvPr>
          <p:cNvSpPr/>
          <p:nvPr/>
        </p:nvSpPr>
        <p:spPr bwMode="auto">
          <a:xfrm>
            <a:off x="3131841" y="3818594"/>
            <a:ext cx="3310780" cy="34905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Coordinated Transmission: AP2 to STA2</a:t>
            </a:r>
          </a:p>
        </p:txBody>
      </p:sp>
      <p:sp>
        <p:nvSpPr>
          <p:cNvPr id="17" name="Rectangle 16">
            <a:extLst>
              <a:ext uri="{FF2B5EF4-FFF2-40B4-BE49-F238E27FC236}">
                <a16:creationId xmlns:a16="http://schemas.microsoft.com/office/drawing/2014/main" id="{F4937347-D098-4282-8DBA-196D87251B4C}"/>
              </a:ext>
            </a:extLst>
          </p:cNvPr>
          <p:cNvSpPr/>
          <p:nvPr/>
        </p:nvSpPr>
        <p:spPr bwMode="auto">
          <a:xfrm>
            <a:off x="6804248" y="4310991"/>
            <a:ext cx="1512168" cy="4435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Acknowledgement</a:t>
            </a:r>
          </a:p>
          <a:p>
            <a:pPr marL="0" marR="0" indent="0" algn="l" defTabSz="914400" rtl="0" eaLnBrk="0" fontAlgn="base" latinLnBrk="0" hangingPunct="0">
              <a:lnSpc>
                <a:spcPct val="100000"/>
              </a:lnSpc>
              <a:spcBef>
                <a:spcPct val="0"/>
              </a:spcBef>
              <a:spcAft>
                <a:spcPct val="0"/>
              </a:spcAft>
              <a:buClrTx/>
              <a:buSzTx/>
              <a:buFontTx/>
              <a:buNone/>
              <a:tabLst/>
            </a:pPr>
            <a:r>
              <a:rPr lang="en-US" dirty="0"/>
              <a:t>STA1 to AP1</a:t>
            </a: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5A911841-7520-460B-9B83-4F0F444C6DAC}"/>
              </a:ext>
            </a:extLst>
          </p:cNvPr>
          <p:cNvSpPr/>
          <p:nvPr/>
        </p:nvSpPr>
        <p:spPr bwMode="auto">
          <a:xfrm>
            <a:off x="6804248" y="4897893"/>
            <a:ext cx="1512168" cy="40331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Acknowledgement</a:t>
            </a:r>
          </a:p>
          <a:p>
            <a:pPr marL="0" marR="0" indent="0" algn="l" defTabSz="914400" rtl="0" eaLnBrk="0" fontAlgn="base" latinLnBrk="0" hangingPunct="0">
              <a:lnSpc>
                <a:spcPct val="100000"/>
              </a:lnSpc>
              <a:spcBef>
                <a:spcPct val="0"/>
              </a:spcBef>
              <a:spcAft>
                <a:spcPct val="0"/>
              </a:spcAft>
              <a:buClrTx/>
              <a:buSzTx/>
              <a:buFontTx/>
              <a:buNone/>
              <a:tabLst/>
            </a:pPr>
            <a:r>
              <a:rPr lang="en-US" dirty="0"/>
              <a:t>STA2 to AP2</a:t>
            </a: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95146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17576-E299-4342-AB15-9F7317EC129D}"/>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07E8FD04-9C45-44B5-A04F-577FE7262734}"/>
              </a:ext>
            </a:extLst>
          </p:cNvPr>
          <p:cNvSpPr>
            <a:spLocks noGrp="1"/>
          </p:cNvSpPr>
          <p:nvPr>
            <p:ph idx="1"/>
          </p:nvPr>
        </p:nvSpPr>
        <p:spPr>
          <a:xfrm>
            <a:off x="684213" y="1989138"/>
            <a:ext cx="5039915" cy="4114800"/>
          </a:xfrm>
        </p:spPr>
        <p:txBody>
          <a:bodyPr/>
          <a:lstStyle/>
          <a:p>
            <a:r>
              <a:rPr lang="en-US" dirty="0"/>
              <a:t>Our main use case of multi-AP coordination is in home environment, where AP with gateway connection needs to coordinate with extender to improve system performance </a:t>
            </a:r>
          </a:p>
          <a:p>
            <a:r>
              <a:rPr lang="en-US" dirty="0"/>
              <a:t>Same or different primary channels/configurations may be used for the AP with gateway and extender</a:t>
            </a:r>
          </a:p>
        </p:txBody>
      </p:sp>
      <p:sp>
        <p:nvSpPr>
          <p:cNvPr id="4" name="Footer Placeholder 3">
            <a:extLst>
              <a:ext uri="{FF2B5EF4-FFF2-40B4-BE49-F238E27FC236}">
                <a16:creationId xmlns:a16="http://schemas.microsoft.com/office/drawing/2014/main" id="{77DF77A4-C7DD-49DF-965D-42CDB47FC52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1647206-1DAD-404E-AD78-D6D74EC61C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7" name="Picture 6">
            <a:extLst>
              <a:ext uri="{FF2B5EF4-FFF2-40B4-BE49-F238E27FC236}">
                <a16:creationId xmlns:a16="http://schemas.microsoft.com/office/drawing/2014/main" id="{F01956A8-6E9A-4172-9F0D-15BCD26CBD9F}"/>
              </a:ext>
            </a:extLst>
          </p:cNvPr>
          <p:cNvPicPr>
            <a:picLocks noChangeAspect="1"/>
          </p:cNvPicPr>
          <p:nvPr/>
        </p:nvPicPr>
        <p:blipFill>
          <a:blip r:embed="rId2"/>
          <a:stretch>
            <a:fillRect/>
          </a:stretch>
        </p:blipFill>
        <p:spPr>
          <a:xfrm>
            <a:off x="5724128" y="2204864"/>
            <a:ext cx="3166714" cy="3034978"/>
          </a:xfrm>
          <a:prstGeom prst="rect">
            <a:avLst/>
          </a:prstGeom>
        </p:spPr>
      </p:pic>
      <p:sp>
        <p:nvSpPr>
          <p:cNvPr id="8" name="TextBox 7">
            <a:extLst>
              <a:ext uri="{FF2B5EF4-FFF2-40B4-BE49-F238E27FC236}">
                <a16:creationId xmlns:a16="http://schemas.microsoft.com/office/drawing/2014/main" id="{1FD273CA-A0E1-4B79-98E9-6EDFBA4F6A87}"/>
              </a:ext>
            </a:extLst>
          </p:cNvPr>
          <p:cNvSpPr txBox="1"/>
          <p:nvPr/>
        </p:nvSpPr>
        <p:spPr>
          <a:xfrm>
            <a:off x="7308304" y="4509120"/>
            <a:ext cx="933606" cy="216024"/>
          </a:xfrm>
          <a:prstGeom prst="rect">
            <a:avLst/>
          </a:prstGeom>
          <a:solidFill>
            <a:schemeClr val="bg1"/>
          </a:solidFill>
        </p:spPr>
        <p:txBody>
          <a:bodyPr wrap="square" rtlCol="0">
            <a:spAutoFit/>
          </a:bodyPr>
          <a:lstStyle/>
          <a:p>
            <a:r>
              <a:rPr lang="en-US" sz="800" dirty="0"/>
              <a:t>AP with gateway</a:t>
            </a:r>
          </a:p>
        </p:txBody>
      </p:sp>
      <p:sp>
        <p:nvSpPr>
          <p:cNvPr id="9" name="TextBox 8">
            <a:extLst>
              <a:ext uri="{FF2B5EF4-FFF2-40B4-BE49-F238E27FC236}">
                <a16:creationId xmlns:a16="http://schemas.microsoft.com/office/drawing/2014/main" id="{F0460C0D-089F-49D3-8CD1-6FA673A4E67A}"/>
              </a:ext>
            </a:extLst>
          </p:cNvPr>
          <p:cNvSpPr txBox="1"/>
          <p:nvPr/>
        </p:nvSpPr>
        <p:spPr>
          <a:xfrm>
            <a:off x="6265350" y="3717032"/>
            <a:ext cx="682914" cy="216024"/>
          </a:xfrm>
          <a:prstGeom prst="rect">
            <a:avLst/>
          </a:prstGeom>
          <a:solidFill>
            <a:schemeClr val="bg1"/>
          </a:solidFill>
        </p:spPr>
        <p:txBody>
          <a:bodyPr wrap="square" rtlCol="0">
            <a:spAutoFit/>
          </a:bodyPr>
          <a:lstStyle/>
          <a:p>
            <a:r>
              <a:rPr lang="en-US" sz="800" dirty="0"/>
              <a:t>Extender</a:t>
            </a:r>
          </a:p>
        </p:txBody>
      </p:sp>
    </p:spTree>
    <p:extLst>
      <p:ext uri="{BB962C8B-B14F-4D97-AF65-F5344CB8AC3E}">
        <p14:creationId xmlns:p14="http://schemas.microsoft.com/office/powerpoint/2010/main" val="131414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136B-D3EA-4407-BE68-4D2E3F0C24C7}"/>
              </a:ext>
            </a:extLst>
          </p:cNvPr>
          <p:cNvSpPr>
            <a:spLocks noGrp="1"/>
          </p:cNvSpPr>
          <p:nvPr>
            <p:ph type="title"/>
          </p:nvPr>
        </p:nvSpPr>
        <p:spPr/>
        <p:txBody>
          <a:bodyPr/>
          <a:lstStyle/>
          <a:p>
            <a:r>
              <a:rPr lang="en-US" dirty="0"/>
              <a:t>Primary Channel Configuration and BSS Operating Channel</a:t>
            </a:r>
          </a:p>
        </p:txBody>
      </p:sp>
      <p:sp>
        <p:nvSpPr>
          <p:cNvPr id="3" name="Content Placeholder 2">
            <a:extLst>
              <a:ext uri="{FF2B5EF4-FFF2-40B4-BE49-F238E27FC236}">
                <a16:creationId xmlns:a16="http://schemas.microsoft.com/office/drawing/2014/main" id="{AB449500-4393-4D90-9FAF-3F65ECAD054C}"/>
              </a:ext>
            </a:extLst>
          </p:cNvPr>
          <p:cNvSpPr>
            <a:spLocks noGrp="1"/>
          </p:cNvSpPr>
          <p:nvPr>
            <p:ph idx="1"/>
          </p:nvPr>
        </p:nvSpPr>
        <p:spPr/>
        <p:txBody>
          <a:bodyPr/>
          <a:lstStyle/>
          <a:p>
            <a:r>
              <a:rPr lang="en-US" sz="2000" dirty="0"/>
              <a:t>For a sharing AP to trigger transmission of the shared AP, the primary channel of shared AP needs to be in the BSS Operating Channel of sharing AP</a:t>
            </a:r>
          </a:p>
          <a:p>
            <a:pPr lvl="1"/>
            <a:r>
              <a:rPr lang="en-US" sz="1600" dirty="0"/>
              <a:t>If shared AP’s primary channel is not in the BSS operating channel of sharing AP, then AP Trigger frame can not be delivered from sharing AP to shared AP over the air</a:t>
            </a:r>
          </a:p>
          <a:p>
            <a:r>
              <a:rPr lang="en-US" sz="2000" dirty="0"/>
              <a:t>Examples below:</a:t>
            </a:r>
          </a:p>
          <a:p>
            <a:endParaRPr lang="en-US" dirty="0"/>
          </a:p>
          <a:p>
            <a:endParaRPr lang="en-US" dirty="0"/>
          </a:p>
        </p:txBody>
      </p:sp>
      <p:sp>
        <p:nvSpPr>
          <p:cNvPr id="4" name="Footer Placeholder 3">
            <a:extLst>
              <a:ext uri="{FF2B5EF4-FFF2-40B4-BE49-F238E27FC236}">
                <a16:creationId xmlns:a16="http://schemas.microsoft.com/office/drawing/2014/main" id="{AD698448-27DB-4EAF-AF60-6971F2DE004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8A0E43A-F7B0-4BA2-A872-B1993CDA3E7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10" name="TextBox 9">
            <a:extLst>
              <a:ext uri="{FF2B5EF4-FFF2-40B4-BE49-F238E27FC236}">
                <a16:creationId xmlns:a16="http://schemas.microsoft.com/office/drawing/2014/main" id="{C0601E4E-41CB-48EB-B19A-C418FAA819F7}"/>
              </a:ext>
            </a:extLst>
          </p:cNvPr>
          <p:cNvSpPr txBox="1"/>
          <p:nvPr/>
        </p:nvSpPr>
        <p:spPr>
          <a:xfrm>
            <a:off x="1481770" y="4013330"/>
            <a:ext cx="510076" cy="276999"/>
          </a:xfrm>
          <a:prstGeom prst="rect">
            <a:avLst/>
          </a:prstGeom>
          <a:noFill/>
        </p:spPr>
        <p:txBody>
          <a:bodyPr wrap="none" rtlCol="0">
            <a:spAutoFit/>
          </a:bodyPr>
          <a:lstStyle/>
          <a:p>
            <a:r>
              <a:rPr lang="en-US" dirty="0"/>
              <a:t>Ex 1 </a:t>
            </a:r>
          </a:p>
        </p:txBody>
      </p:sp>
      <p:sp>
        <p:nvSpPr>
          <p:cNvPr id="11" name="TextBox 10">
            <a:extLst>
              <a:ext uri="{FF2B5EF4-FFF2-40B4-BE49-F238E27FC236}">
                <a16:creationId xmlns:a16="http://schemas.microsoft.com/office/drawing/2014/main" id="{6F089A18-CE6F-4E92-82FC-F32E3EA84B0E}"/>
              </a:ext>
            </a:extLst>
          </p:cNvPr>
          <p:cNvSpPr txBox="1"/>
          <p:nvPr/>
        </p:nvSpPr>
        <p:spPr>
          <a:xfrm>
            <a:off x="3470677" y="4003004"/>
            <a:ext cx="471604" cy="276999"/>
          </a:xfrm>
          <a:prstGeom prst="rect">
            <a:avLst/>
          </a:prstGeom>
          <a:noFill/>
        </p:spPr>
        <p:txBody>
          <a:bodyPr wrap="none" rtlCol="0">
            <a:spAutoFit/>
          </a:bodyPr>
          <a:lstStyle/>
          <a:p>
            <a:r>
              <a:rPr lang="en-US" dirty="0"/>
              <a:t>Ex 2</a:t>
            </a:r>
          </a:p>
        </p:txBody>
      </p:sp>
      <p:sp>
        <p:nvSpPr>
          <p:cNvPr id="12" name="TextBox 11">
            <a:extLst>
              <a:ext uri="{FF2B5EF4-FFF2-40B4-BE49-F238E27FC236}">
                <a16:creationId xmlns:a16="http://schemas.microsoft.com/office/drawing/2014/main" id="{6B789424-8454-4BE8-8557-A99C7EA6F3B0}"/>
              </a:ext>
            </a:extLst>
          </p:cNvPr>
          <p:cNvSpPr txBox="1"/>
          <p:nvPr/>
        </p:nvSpPr>
        <p:spPr>
          <a:xfrm>
            <a:off x="5267964" y="3640501"/>
            <a:ext cx="471604" cy="276999"/>
          </a:xfrm>
          <a:prstGeom prst="rect">
            <a:avLst/>
          </a:prstGeom>
          <a:noFill/>
        </p:spPr>
        <p:txBody>
          <a:bodyPr wrap="none" rtlCol="0">
            <a:spAutoFit/>
          </a:bodyPr>
          <a:lstStyle/>
          <a:p>
            <a:r>
              <a:rPr lang="en-US" dirty="0"/>
              <a:t>Ex 3</a:t>
            </a:r>
          </a:p>
        </p:txBody>
      </p:sp>
      <p:sp>
        <p:nvSpPr>
          <p:cNvPr id="13" name="TextBox 12">
            <a:extLst>
              <a:ext uri="{FF2B5EF4-FFF2-40B4-BE49-F238E27FC236}">
                <a16:creationId xmlns:a16="http://schemas.microsoft.com/office/drawing/2014/main" id="{8B74442B-ED76-4D7F-9A9A-682D779864E9}"/>
              </a:ext>
            </a:extLst>
          </p:cNvPr>
          <p:cNvSpPr txBox="1"/>
          <p:nvPr/>
        </p:nvSpPr>
        <p:spPr>
          <a:xfrm>
            <a:off x="6862288" y="3668297"/>
            <a:ext cx="471604" cy="276999"/>
          </a:xfrm>
          <a:prstGeom prst="rect">
            <a:avLst/>
          </a:prstGeom>
          <a:noFill/>
        </p:spPr>
        <p:txBody>
          <a:bodyPr wrap="none" rtlCol="0">
            <a:spAutoFit/>
          </a:bodyPr>
          <a:lstStyle/>
          <a:p>
            <a:r>
              <a:rPr lang="en-US" dirty="0"/>
              <a:t>Ex 4</a:t>
            </a:r>
          </a:p>
        </p:txBody>
      </p:sp>
      <p:pic>
        <p:nvPicPr>
          <p:cNvPr id="189" name="Picture 188">
            <a:extLst>
              <a:ext uri="{FF2B5EF4-FFF2-40B4-BE49-F238E27FC236}">
                <a16:creationId xmlns:a16="http://schemas.microsoft.com/office/drawing/2014/main" id="{CFF8E322-4F05-4FA7-B9F7-6647613C93EF}"/>
              </a:ext>
            </a:extLst>
          </p:cNvPr>
          <p:cNvPicPr>
            <a:picLocks noChangeAspect="1"/>
          </p:cNvPicPr>
          <p:nvPr/>
        </p:nvPicPr>
        <p:blipFill>
          <a:blip r:embed="rId3"/>
          <a:stretch>
            <a:fillRect/>
          </a:stretch>
        </p:blipFill>
        <p:spPr>
          <a:xfrm>
            <a:off x="956679" y="4306717"/>
            <a:ext cx="1467117" cy="2057750"/>
          </a:xfrm>
          <a:prstGeom prst="rect">
            <a:avLst/>
          </a:prstGeom>
        </p:spPr>
      </p:pic>
      <p:pic>
        <p:nvPicPr>
          <p:cNvPr id="190" name="Picture 189">
            <a:extLst>
              <a:ext uri="{FF2B5EF4-FFF2-40B4-BE49-F238E27FC236}">
                <a16:creationId xmlns:a16="http://schemas.microsoft.com/office/drawing/2014/main" id="{B0F20665-7868-44E5-A183-F260A3F7E831}"/>
              </a:ext>
            </a:extLst>
          </p:cNvPr>
          <p:cNvPicPr>
            <a:picLocks noChangeAspect="1"/>
          </p:cNvPicPr>
          <p:nvPr/>
        </p:nvPicPr>
        <p:blipFill>
          <a:blip r:embed="rId4"/>
          <a:stretch>
            <a:fillRect/>
          </a:stretch>
        </p:blipFill>
        <p:spPr>
          <a:xfrm>
            <a:off x="3013518" y="4309679"/>
            <a:ext cx="1486982" cy="2057750"/>
          </a:xfrm>
          <a:prstGeom prst="rect">
            <a:avLst/>
          </a:prstGeom>
        </p:spPr>
      </p:pic>
      <p:pic>
        <p:nvPicPr>
          <p:cNvPr id="191" name="Picture 190">
            <a:extLst>
              <a:ext uri="{FF2B5EF4-FFF2-40B4-BE49-F238E27FC236}">
                <a16:creationId xmlns:a16="http://schemas.microsoft.com/office/drawing/2014/main" id="{65B78CB6-4127-4A36-89CC-4FF8B2F4F0C1}"/>
              </a:ext>
            </a:extLst>
          </p:cNvPr>
          <p:cNvPicPr>
            <a:picLocks noChangeAspect="1"/>
          </p:cNvPicPr>
          <p:nvPr/>
        </p:nvPicPr>
        <p:blipFill>
          <a:blip r:embed="rId5"/>
          <a:stretch>
            <a:fillRect/>
          </a:stretch>
        </p:blipFill>
        <p:spPr>
          <a:xfrm>
            <a:off x="5004048" y="3988609"/>
            <a:ext cx="1092849" cy="2351867"/>
          </a:xfrm>
          <a:prstGeom prst="rect">
            <a:avLst/>
          </a:prstGeom>
        </p:spPr>
      </p:pic>
      <p:pic>
        <p:nvPicPr>
          <p:cNvPr id="192" name="Picture 191">
            <a:extLst>
              <a:ext uri="{FF2B5EF4-FFF2-40B4-BE49-F238E27FC236}">
                <a16:creationId xmlns:a16="http://schemas.microsoft.com/office/drawing/2014/main" id="{9B7A5F11-2724-4AAB-B65B-61164035009B}"/>
              </a:ext>
            </a:extLst>
          </p:cNvPr>
          <p:cNvPicPr>
            <a:picLocks noChangeAspect="1"/>
          </p:cNvPicPr>
          <p:nvPr/>
        </p:nvPicPr>
        <p:blipFill>
          <a:blip r:embed="rId6"/>
          <a:stretch>
            <a:fillRect/>
          </a:stretch>
        </p:blipFill>
        <p:spPr>
          <a:xfrm>
            <a:off x="6644619" y="3915188"/>
            <a:ext cx="1179303" cy="2537920"/>
          </a:xfrm>
          <a:prstGeom prst="rect">
            <a:avLst/>
          </a:prstGeom>
        </p:spPr>
      </p:pic>
    </p:spTree>
    <p:extLst>
      <p:ext uri="{BB962C8B-B14F-4D97-AF65-F5344CB8AC3E}">
        <p14:creationId xmlns:p14="http://schemas.microsoft.com/office/powerpoint/2010/main" val="996256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802BC-D6FA-443B-B45B-FC99AA2329B9}"/>
              </a:ext>
            </a:extLst>
          </p:cNvPr>
          <p:cNvSpPr>
            <a:spLocks noGrp="1"/>
          </p:cNvSpPr>
          <p:nvPr>
            <p:ph type="title"/>
          </p:nvPr>
        </p:nvSpPr>
        <p:spPr/>
        <p:txBody>
          <a:bodyPr/>
          <a:lstStyle/>
          <a:p>
            <a:r>
              <a:rPr lang="en-US" dirty="0"/>
              <a:t>Primary Channel Configuration and BSS Operating Channel</a:t>
            </a:r>
          </a:p>
        </p:txBody>
      </p:sp>
      <p:sp>
        <p:nvSpPr>
          <p:cNvPr id="3" name="Content Placeholder 2">
            <a:extLst>
              <a:ext uri="{FF2B5EF4-FFF2-40B4-BE49-F238E27FC236}">
                <a16:creationId xmlns:a16="http://schemas.microsoft.com/office/drawing/2014/main" id="{E9318118-B22B-4A99-8110-589E30E4A9E3}"/>
              </a:ext>
            </a:extLst>
          </p:cNvPr>
          <p:cNvSpPr>
            <a:spLocks noGrp="1"/>
          </p:cNvSpPr>
          <p:nvPr>
            <p:ph idx="1"/>
          </p:nvPr>
        </p:nvSpPr>
        <p:spPr/>
        <p:txBody>
          <a:bodyPr/>
          <a:lstStyle/>
          <a:p>
            <a:r>
              <a:rPr lang="en-US" dirty="0"/>
              <a:t>For a shared AP to communicate with sharing AP, it is easier to have the primary channel of sharing AP within the BSS Operating Channel of shared AP</a:t>
            </a:r>
          </a:p>
          <a:p>
            <a:r>
              <a:rPr lang="en-US" dirty="0"/>
              <a:t>Examples below:</a:t>
            </a:r>
          </a:p>
          <a:p>
            <a:endParaRPr lang="en-US" dirty="0"/>
          </a:p>
          <a:p>
            <a:endParaRPr lang="en-US" dirty="0"/>
          </a:p>
        </p:txBody>
      </p:sp>
      <p:sp>
        <p:nvSpPr>
          <p:cNvPr id="4" name="Footer Placeholder 3">
            <a:extLst>
              <a:ext uri="{FF2B5EF4-FFF2-40B4-BE49-F238E27FC236}">
                <a16:creationId xmlns:a16="http://schemas.microsoft.com/office/drawing/2014/main" id="{F4F51343-70B8-4858-9271-9016473B83F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3B17FF9-7864-42AA-850B-0FE83082794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pic>
        <p:nvPicPr>
          <p:cNvPr id="6" name="Picture 5">
            <a:extLst>
              <a:ext uri="{FF2B5EF4-FFF2-40B4-BE49-F238E27FC236}">
                <a16:creationId xmlns:a16="http://schemas.microsoft.com/office/drawing/2014/main" id="{723C76CF-C50C-4E3C-991A-1A10B7EF9B57}"/>
              </a:ext>
            </a:extLst>
          </p:cNvPr>
          <p:cNvPicPr>
            <a:picLocks noChangeAspect="1"/>
          </p:cNvPicPr>
          <p:nvPr/>
        </p:nvPicPr>
        <p:blipFill>
          <a:blip r:embed="rId2"/>
          <a:stretch>
            <a:fillRect/>
          </a:stretch>
        </p:blipFill>
        <p:spPr>
          <a:xfrm>
            <a:off x="2051720" y="3834762"/>
            <a:ext cx="5285320" cy="2640651"/>
          </a:xfrm>
          <a:prstGeom prst="rect">
            <a:avLst/>
          </a:prstGeom>
        </p:spPr>
      </p:pic>
    </p:spTree>
    <p:extLst>
      <p:ext uri="{BB962C8B-B14F-4D97-AF65-F5344CB8AC3E}">
        <p14:creationId xmlns:p14="http://schemas.microsoft.com/office/powerpoint/2010/main" val="4034889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C9426-88CA-48D2-95B0-BE3F6800E0A9}"/>
              </a:ext>
            </a:extLst>
          </p:cNvPr>
          <p:cNvSpPr>
            <a:spLocks noGrp="1"/>
          </p:cNvSpPr>
          <p:nvPr>
            <p:ph type="title"/>
          </p:nvPr>
        </p:nvSpPr>
        <p:spPr/>
        <p:txBody>
          <a:bodyPr/>
          <a:lstStyle/>
          <a:p>
            <a:r>
              <a:rPr lang="en-US" dirty="0"/>
              <a:t>Resource Allocation related to BSS Operating Channel </a:t>
            </a:r>
          </a:p>
        </p:txBody>
      </p:sp>
      <p:sp>
        <p:nvSpPr>
          <p:cNvPr id="3" name="Content Placeholder 2">
            <a:extLst>
              <a:ext uri="{FF2B5EF4-FFF2-40B4-BE49-F238E27FC236}">
                <a16:creationId xmlns:a16="http://schemas.microsoft.com/office/drawing/2014/main" id="{515C741A-AFB1-42EE-A418-1649C5593754}"/>
              </a:ext>
            </a:extLst>
          </p:cNvPr>
          <p:cNvSpPr>
            <a:spLocks noGrp="1"/>
          </p:cNvSpPr>
          <p:nvPr>
            <p:ph idx="1"/>
          </p:nvPr>
        </p:nvSpPr>
        <p:spPr/>
        <p:txBody>
          <a:bodyPr/>
          <a:lstStyle/>
          <a:p>
            <a:r>
              <a:rPr lang="en-US" dirty="0"/>
              <a:t>We think the allocated one or more 20 MHz channels for an shared AP shall be within the BSS operating channel of the shared AP</a:t>
            </a:r>
          </a:p>
          <a:p>
            <a:pPr lvl="1"/>
            <a:r>
              <a:rPr lang="en-US" dirty="0"/>
              <a:t>Allocate resource outside the BSS operating channel may not have the proper capability and calibration</a:t>
            </a:r>
          </a:p>
          <a:p>
            <a:pPr lvl="1"/>
            <a:endParaRPr lang="en-US" dirty="0"/>
          </a:p>
        </p:txBody>
      </p:sp>
      <p:sp>
        <p:nvSpPr>
          <p:cNvPr id="4" name="Footer Placeholder 3">
            <a:extLst>
              <a:ext uri="{FF2B5EF4-FFF2-40B4-BE49-F238E27FC236}">
                <a16:creationId xmlns:a16="http://schemas.microsoft.com/office/drawing/2014/main" id="{5217E8B0-C5C1-41CE-BD91-22277FC0F8D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E53B96C-F1EE-443B-AD84-8FB04545D7D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7" name="Arrow: Left 6">
            <a:extLst>
              <a:ext uri="{FF2B5EF4-FFF2-40B4-BE49-F238E27FC236}">
                <a16:creationId xmlns:a16="http://schemas.microsoft.com/office/drawing/2014/main" id="{211C17BE-E117-411A-B9BD-B3C265964604}"/>
              </a:ext>
            </a:extLst>
          </p:cNvPr>
          <p:cNvSpPr/>
          <p:nvPr/>
        </p:nvSpPr>
        <p:spPr bwMode="auto">
          <a:xfrm>
            <a:off x="4751596" y="4797152"/>
            <a:ext cx="893294" cy="504056"/>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78E526E8-30F9-4048-9E8D-6C01BEF311C0}"/>
              </a:ext>
            </a:extLst>
          </p:cNvPr>
          <p:cNvSpPr txBox="1"/>
          <p:nvPr/>
        </p:nvSpPr>
        <p:spPr>
          <a:xfrm>
            <a:off x="5879880" y="4797152"/>
            <a:ext cx="2304256" cy="461665"/>
          </a:xfrm>
          <a:prstGeom prst="rect">
            <a:avLst/>
          </a:prstGeom>
          <a:noFill/>
        </p:spPr>
        <p:txBody>
          <a:bodyPr wrap="square" rtlCol="0">
            <a:spAutoFit/>
          </a:bodyPr>
          <a:lstStyle/>
          <a:p>
            <a:r>
              <a:rPr lang="en-US" dirty="0"/>
              <a:t>Sharing AP can only allocate at most 160 MHz to Shared AP</a:t>
            </a:r>
          </a:p>
        </p:txBody>
      </p:sp>
      <p:pic>
        <p:nvPicPr>
          <p:cNvPr id="9" name="Picture 8">
            <a:extLst>
              <a:ext uri="{FF2B5EF4-FFF2-40B4-BE49-F238E27FC236}">
                <a16:creationId xmlns:a16="http://schemas.microsoft.com/office/drawing/2014/main" id="{0CA542BC-F5A5-4C09-AEB1-E82A8DC1F44C}"/>
              </a:ext>
            </a:extLst>
          </p:cNvPr>
          <p:cNvPicPr>
            <a:picLocks noChangeAspect="1"/>
          </p:cNvPicPr>
          <p:nvPr/>
        </p:nvPicPr>
        <p:blipFill>
          <a:blip r:embed="rId2"/>
          <a:stretch>
            <a:fillRect/>
          </a:stretch>
        </p:blipFill>
        <p:spPr>
          <a:xfrm>
            <a:off x="762256" y="4155980"/>
            <a:ext cx="3754350" cy="1786400"/>
          </a:xfrm>
          <a:prstGeom prst="rect">
            <a:avLst/>
          </a:prstGeom>
        </p:spPr>
      </p:pic>
    </p:spTree>
    <p:extLst>
      <p:ext uri="{BB962C8B-B14F-4D97-AF65-F5344CB8AC3E}">
        <p14:creationId xmlns:p14="http://schemas.microsoft.com/office/powerpoint/2010/main" val="2929795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B00D0-8A38-444F-B91C-EDCC6848D07A}"/>
              </a:ext>
            </a:extLst>
          </p:cNvPr>
          <p:cNvSpPr>
            <a:spLocks noGrp="1"/>
          </p:cNvSpPr>
          <p:nvPr>
            <p:ph type="title"/>
          </p:nvPr>
        </p:nvSpPr>
        <p:spPr/>
        <p:txBody>
          <a:bodyPr/>
          <a:lstStyle/>
          <a:p>
            <a:r>
              <a:rPr lang="en-US" dirty="0"/>
              <a:t>Resource Allocation related to BSS Operating Channel </a:t>
            </a:r>
          </a:p>
        </p:txBody>
      </p:sp>
      <p:sp>
        <p:nvSpPr>
          <p:cNvPr id="3" name="Content Placeholder 2">
            <a:extLst>
              <a:ext uri="{FF2B5EF4-FFF2-40B4-BE49-F238E27FC236}">
                <a16:creationId xmlns:a16="http://schemas.microsoft.com/office/drawing/2014/main" id="{17B58D22-DE62-4288-B663-6EBED3455BDE}"/>
              </a:ext>
            </a:extLst>
          </p:cNvPr>
          <p:cNvSpPr>
            <a:spLocks noGrp="1"/>
          </p:cNvSpPr>
          <p:nvPr>
            <p:ph idx="1"/>
          </p:nvPr>
        </p:nvSpPr>
        <p:spPr/>
        <p:txBody>
          <a:bodyPr/>
          <a:lstStyle/>
          <a:p>
            <a:r>
              <a:rPr lang="en-US" dirty="0"/>
              <a:t>An sharing AP can only allocate 20 MHz channels within its BSS operating channel to other shared APs</a:t>
            </a:r>
          </a:p>
          <a:p>
            <a:pPr lvl="1"/>
            <a:r>
              <a:rPr lang="en-US" dirty="0"/>
              <a:t>Allocate resource outside the BSS operating channel means that medium can not be even reserved</a:t>
            </a:r>
          </a:p>
          <a:p>
            <a:endParaRPr lang="en-US" dirty="0"/>
          </a:p>
        </p:txBody>
      </p:sp>
      <p:sp>
        <p:nvSpPr>
          <p:cNvPr id="4" name="Footer Placeholder 3">
            <a:extLst>
              <a:ext uri="{FF2B5EF4-FFF2-40B4-BE49-F238E27FC236}">
                <a16:creationId xmlns:a16="http://schemas.microsoft.com/office/drawing/2014/main" id="{6AE4C58D-CFFE-4690-ADBF-93CB1EC79BD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7E7AFF7-C352-49E9-B7AF-A3DD6485DD1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7" name="Arrow: Left 6">
            <a:extLst>
              <a:ext uri="{FF2B5EF4-FFF2-40B4-BE49-F238E27FC236}">
                <a16:creationId xmlns:a16="http://schemas.microsoft.com/office/drawing/2014/main" id="{AC73E585-2B41-45C4-95A7-7BDA3039BCB3}"/>
              </a:ext>
            </a:extLst>
          </p:cNvPr>
          <p:cNvSpPr/>
          <p:nvPr/>
        </p:nvSpPr>
        <p:spPr bwMode="auto">
          <a:xfrm>
            <a:off x="4751596" y="4797152"/>
            <a:ext cx="893294" cy="504056"/>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65772812-5ADD-473F-9B98-4C074FF226F2}"/>
              </a:ext>
            </a:extLst>
          </p:cNvPr>
          <p:cNvSpPr txBox="1"/>
          <p:nvPr/>
        </p:nvSpPr>
        <p:spPr>
          <a:xfrm>
            <a:off x="5879880" y="4797152"/>
            <a:ext cx="2304256" cy="461665"/>
          </a:xfrm>
          <a:prstGeom prst="rect">
            <a:avLst/>
          </a:prstGeom>
          <a:noFill/>
        </p:spPr>
        <p:txBody>
          <a:bodyPr wrap="square" rtlCol="0">
            <a:spAutoFit/>
          </a:bodyPr>
          <a:lstStyle/>
          <a:p>
            <a:r>
              <a:rPr lang="en-US" dirty="0"/>
              <a:t>Sharing AP can allocate at most 160 MHz to shared AP</a:t>
            </a:r>
          </a:p>
        </p:txBody>
      </p:sp>
      <p:pic>
        <p:nvPicPr>
          <p:cNvPr id="9" name="Picture 8">
            <a:extLst>
              <a:ext uri="{FF2B5EF4-FFF2-40B4-BE49-F238E27FC236}">
                <a16:creationId xmlns:a16="http://schemas.microsoft.com/office/drawing/2014/main" id="{69D03355-6741-4ACB-B92D-981B803269D2}"/>
              </a:ext>
            </a:extLst>
          </p:cNvPr>
          <p:cNvPicPr>
            <a:picLocks noChangeAspect="1"/>
          </p:cNvPicPr>
          <p:nvPr/>
        </p:nvPicPr>
        <p:blipFill>
          <a:blip r:embed="rId2"/>
          <a:stretch>
            <a:fillRect/>
          </a:stretch>
        </p:blipFill>
        <p:spPr>
          <a:xfrm>
            <a:off x="661042" y="4365617"/>
            <a:ext cx="3754350" cy="1786400"/>
          </a:xfrm>
          <a:prstGeom prst="rect">
            <a:avLst/>
          </a:prstGeom>
        </p:spPr>
      </p:pic>
    </p:spTree>
    <p:extLst>
      <p:ext uri="{BB962C8B-B14F-4D97-AF65-F5344CB8AC3E}">
        <p14:creationId xmlns:p14="http://schemas.microsoft.com/office/powerpoint/2010/main" val="1019265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46EB-40DC-4B29-8919-38E44B3F14C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8678829-6B5A-463C-A455-EEA99EE2A298}"/>
              </a:ext>
            </a:extLst>
          </p:cNvPr>
          <p:cNvSpPr>
            <a:spLocks noGrp="1"/>
          </p:cNvSpPr>
          <p:nvPr>
            <p:ph idx="1"/>
          </p:nvPr>
        </p:nvSpPr>
        <p:spPr/>
        <p:txBody>
          <a:bodyPr/>
          <a:lstStyle/>
          <a:p>
            <a:r>
              <a:rPr lang="en-US" sz="1800" dirty="0"/>
              <a:t>We discuss the configuration and resource allocation of multi-AP protocols. </a:t>
            </a:r>
          </a:p>
          <a:p>
            <a:r>
              <a:rPr lang="en-US" sz="1800" dirty="0"/>
              <a:t>We propose the following:</a:t>
            </a:r>
          </a:p>
          <a:p>
            <a:pPr lvl="1"/>
            <a:r>
              <a:rPr lang="en-US" sz="1600" dirty="0"/>
              <a:t>Sharing AP and Shared AP may not have the same primary 20 MHz channel</a:t>
            </a:r>
          </a:p>
          <a:p>
            <a:pPr lvl="1"/>
            <a:r>
              <a:rPr lang="en-US" sz="1600" dirty="0"/>
              <a:t>For an shared AP to be coordinated, the primary 20 MHz channel of the shared AP shall be within the BSS operating channel of the sharing AP </a:t>
            </a:r>
          </a:p>
          <a:p>
            <a:pPr lvl="1"/>
            <a:r>
              <a:rPr lang="en-US" sz="1600" dirty="0"/>
              <a:t>For an design simplification, the primary 20 MHz channel of the sharing AP shall be within the BSS operating channel of the shared AP </a:t>
            </a:r>
          </a:p>
          <a:p>
            <a:pPr lvl="1"/>
            <a:r>
              <a:rPr lang="en-US" sz="1600" dirty="0"/>
              <a:t>20 MHz channels allocated to a shared AP shall be within the BSS operating channel of the shared AP</a:t>
            </a:r>
          </a:p>
          <a:p>
            <a:pPr lvl="1"/>
            <a:r>
              <a:rPr lang="en-US" sz="1600" dirty="0"/>
              <a:t>20 MHz channels allocated from a sharing AP shall be within the BSS operating channel of the sharing AP (essentially only the channel that the sharing AP gained channel access)</a:t>
            </a:r>
          </a:p>
          <a:p>
            <a:pPr lvl="1"/>
            <a:endParaRPr lang="en-US" sz="1600" dirty="0"/>
          </a:p>
          <a:p>
            <a:pPr lvl="1"/>
            <a:endParaRPr lang="en-US" sz="1600" dirty="0"/>
          </a:p>
          <a:p>
            <a:pPr lvl="1"/>
            <a:endParaRPr lang="en-US" dirty="0"/>
          </a:p>
          <a:p>
            <a:pPr lvl="1"/>
            <a:endParaRPr lang="en-US" dirty="0"/>
          </a:p>
        </p:txBody>
      </p:sp>
      <p:sp>
        <p:nvSpPr>
          <p:cNvPr id="4" name="Footer Placeholder 3">
            <a:extLst>
              <a:ext uri="{FF2B5EF4-FFF2-40B4-BE49-F238E27FC236}">
                <a16:creationId xmlns:a16="http://schemas.microsoft.com/office/drawing/2014/main" id="{C78C8B12-1274-4DC6-A853-E1891CF18F5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07297FD-9807-44BB-B680-7EFC7F7F5D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595829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AB84F-C581-4E70-BAAD-DE63B7689B0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A159FAE-7CD1-4769-913B-03E37A274870}"/>
              </a:ext>
            </a:extLst>
          </p:cNvPr>
          <p:cNvSpPr>
            <a:spLocks noGrp="1"/>
          </p:cNvSpPr>
          <p:nvPr>
            <p:ph idx="1"/>
          </p:nvPr>
        </p:nvSpPr>
        <p:spPr/>
        <p:txBody>
          <a:bodyPr/>
          <a:lstStyle/>
          <a:p>
            <a:pPr lvl="0"/>
            <a:r>
              <a:rPr lang="en-US" dirty="0"/>
              <a:t>Do you support the following:</a:t>
            </a:r>
          </a:p>
          <a:p>
            <a:pPr lvl="1"/>
            <a:r>
              <a:rPr lang="en-US" dirty="0"/>
              <a:t>Sharing AP and Shared AP may not have the same primary 20 MHz channel</a:t>
            </a:r>
          </a:p>
          <a:p>
            <a:pPr lvl="1"/>
            <a:r>
              <a:rPr lang="en-US" dirty="0"/>
              <a:t>The primary 20 MHz channel of the shared AP shall be within the BSS operating channel width of the sharing AP </a:t>
            </a:r>
          </a:p>
          <a:p>
            <a:pPr lvl="1"/>
            <a:r>
              <a:rPr lang="en-US" dirty="0"/>
              <a:t>The primary 20 MHz channel of the sharing AP shall be within the BSS operating channel width of the shared AP </a:t>
            </a:r>
          </a:p>
          <a:p>
            <a:endParaRPr lang="en-US" dirty="0"/>
          </a:p>
        </p:txBody>
      </p:sp>
      <p:sp>
        <p:nvSpPr>
          <p:cNvPr id="4" name="Footer Placeholder 3">
            <a:extLst>
              <a:ext uri="{FF2B5EF4-FFF2-40B4-BE49-F238E27FC236}">
                <a16:creationId xmlns:a16="http://schemas.microsoft.com/office/drawing/2014/main" id="{4DE9B9F5-527D-4156-A663-14F40BC783F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BEC8014-7227-419D-B825-922709CCA0B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36285321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64813</TotalTime>
  <Words>745</Words>
  <Application>Microsoft Office PowerPoint</Application>
  <PresentationFormat>On-screen Show (4:3)</PresentationFormat>
  <Paragraphs>108</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Qualcomm Office Regular</vt:lpstr>
      <vt:lpstr>Qualcomm Regular</vt:lpstr>
      <vt:lpstr>Times New Roman</vt:lpstr>
      <vt:lpstr>802-11-Submission</vt:lpstr>
      <vt:lpstr>Multi-AP Configuration and Resource Allocation</vt:lpstr>
      <vt:lpstr>Background</vt:lpstr>
      <vt:lpstr>Motivation</vt:lpstr>
      <vt:lpstr>Primary Channel Configuration and BSS Operating Channel</vt:lpstr>
      <vt:lpstr>Primary Channel Configuration and BSS Operating Channel</vt:lpstr>
      <vt:lpstr>Resource Allocation related to BSS Operating Channel </vt:lpstr>
      <vt:lpstr>Resource Allocation related to BSS Operating Channel </vt:lpstr>
      <vt:lpstr>Conclusion</vt:lpstr>
      <vt:lpstr>Straw Poll #1</vt:lpstr>
      <vt:lpstr>Straw Poll #2</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2459</cp:revision>
  <cp:lastPrinted>1998-02-10T13:28:06Z</cp:lastPrinted>
  <dcterms:created xsi:type="dcterms:W3CDTF">2004-12-02T14:01:45Z</dcterms:created>
  <dcterms:modified xsi:type="dcterms:W3CDTF">2020-04-01T17:57:13Z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b682156d-393f-4a08-a6fc-7267db8e54b0</vt:lpwstr>
  </property>
  <property fmtid="{D5CDD505-2E9C-101B-9397-08002B2CF9AE}" pid="4" name="CTP_TimeStamp">
    <vt:lpwstr>2020-04-01 17:57:13Z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