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76" r:id="rId6"/>
    <p:sldId id="273" r:id="rId7"/>
    <p:sldId id="332" r:id="rId8"/>
    <p:sldId id="342" r:id="rId9"/>
    <p:sldId id="335" r:id="rId10"/>
    <p:sldId id="343" r:id="rId11"/>
    <p:sldId id="334" r:id="rId12"/>
    <p:sldId id="284" r:id="rId13"/>
    <p:sldId id="336" r:id="rId14"/>
    <p:sldId id="337" r:id="rId15"/>
    <p:sldId id="341"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 id="4" name="Abhishek Patil" initials="AP" lastIdx="1" clrIdx="3">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CA14F9-42D2-4ECD-A974-9785D0A19CAC}" v="1" dt="2020-06-02T12:58:48.4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6727" autoAdjust="0"/>
  </p:normalViewPr>
  <p:slideViewPr>
    <p:cSldViewPr>
      <p:cViewPr varScale="1">
        <p:scale>
          <a:sx n="114" d="100"/>
          <a:sy n="114" d="100"/>
        </p:scale>
        <p:origin x="300"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274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B86C034F-7F05-49F3-9917-D6D5D577BDF2}"/>
    <pc:docChg chg="modMainMaster">
      <pc:chgData name="Xiaofei Wang" userId="6e1836d3-2ed9-4ae5-8700-9029b71c19c7" providerId="ADAL" clId="{B86C034F-7F05-49F3-9917-D6D5D577BDF2}" dt="2020-06-02T12:58:48.414" v="0"/>
      <pc:docMkLst>
        <pc:docMk/>
      </pc:docMkLst>
      <pc:sldMasterChg chg="modSp">
        <pc:chgData name="Xiaofei Wang" userId="6e1836d3-2ed9-4ae5-8700-9029b71c19c7" providerId="ADAL" clId="{B86C034F-7F05-49F3-9917-D6D5D577BDF2}" dt="2020-06-02T12:58:48.414" v="0"/>
        <pc:sldMasterMkLst>
          <pc:docMk/>
          <pc:sldMasterMk cId="0" sldId="2147483648"/>
        </pc:sldMasterMkLst>
        <pc:spChg chg="mod">
          <ac:chgData name="Xiaofei Wang" userId="6e1836d3-2ed9-4ae5-8700-9029b71c19c7" providerId="ADAL" clId="{B86C034F-7F05-49F3-9917-D6D5D577BDF2}" dt="2020-06-02T12:58:48.414" v="0"/>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62310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30797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75329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250683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707511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368179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930925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196906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911649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802.11-20/551r4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Power Efficient Broadcasting</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2020-03-15</a:t>
            </a:r>
          </a:p>
        </p:txBody>
      </p:sp>
      <p:graphicFrame>
        <p:nvGraphicFramePr>
          <p:cNvPr id="3075" name="Object 3"/>
          <p:cNvGraphicFramePr>
            <a:graphicFrameLocks noChangeAspect="1"/>
          </p:cNvGraphicFramePr>
          <p:nvPr>
            <p:extLst>
              <p:ext uri="{D42A27DB-BD31-4B8C-83A1-F6EECF244321}">
                <p14:modId xmlns:p14="http://schemas.microsoft.com/office/powerpoint/2010/main" val="3101946621"/>
              </p:ext>
            </p:extLst>
          </p:nvPr>
        </p:nvGraphicFramePr>
        <p:xfrm>
          <a:off x="2311400" y="3929063"/>
          <a:ext cx="7394575" cy="2270125"/>
        </p:xfrm>
        <a:graphic>
          <a:graphicData uri="http://schemas.openxmlformats.org/presentationml/2006/ole">
            <mc:AlternateContent xmlns:mc="http://schemas.openxmlformats.org/markup-compatibility/2006">
              <mc:Choice xmlns:v="urn:schemas-microsoft-com:vml" Requires="v">
                <p:oleObj spid="_x0000_s1026" name="Document" r:id="rId4" imgW="8248712" imgH="2547449" progId="Word.Document.8">
                  <p:embed/>
                </p:oleObj>
              </mc:Choice>
              <mc:Fallback>
                <p:oleObj name="Document" r:id="rId4" imgW="8248712" imgH="2547449" progId="Word.Document.8">
                  <p:embed/>
                  <p:pic>
                    <p:nvPicPr>
                      <p:cNvPr id="3075" name="Object 3"/>
                      <p:cNvPicPr>
                        <a:picLocks noChangeAspect="1" noChangeArrowheads="1"/>
                      </p:cNvPicPr>
                      <p:nvPr/>
                    </p:nvPicPr>
                    <p:blipFill>
                      <a:blip r:embed="rId5"/>
                      <a:srcRect/>
                      <a:stretch>
                        <a:fillRect/>
                      </a:stretch>
                    </p:blipFill>
                    <p:spPr bwMode="auto">
                      <a:xfrm>
                        <a:off x="2311400" y="3929063"/>
                        <a:ext cx="7394575" cy="2270125"/>
                      </a:xfrm>
                      <a:prstGeom prst="rect">
                        <a:avLst/>
                      </a:prstGeom>
                      <a:noFill/>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Straw Poll 1</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e-BCS AP is expected to have authority on the duration of a </a:t>
            </a:r>
            <a:r>
              <a:rPr lang="en-US" sz="1800" b="1" dirty="0" err="1"/>
              <a:t>eBCS</a:t>
            </a:r>
            <a:r>
              <a:rPr lang="en-US" sz="1800" b="1" dirty="0"/>
              <a:t> service.</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855346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Straw Poll 2</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9.6.33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an AP to announce the termination of one or more </a:t>
            </a:r>
            <a:r>
              <a:rPr lang="en-US" sz="1800" b="1" dirty="0" err="1"/>
              <a:t>eBCS</a:t>
            </a:r>
            <a:r>
              <a:rPr lang="en-US" sz="1800" b="1" dirty="0"/>
              <a:t> services.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979985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solidFill>
                  <a:schemeClr val="tx1"/>
                </a:solidFill>
              </a:rPr>
              <a:t>Straw Poll 3</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err="1"/>
              <a:t>TGbc</a:t>
            </a:r>
            <a:r>
              <a:rPr lang="en-US" sz="1800" b="1" dirty="0"/>
              <a:t> shall define a mechanism for APs to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292923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March 2020</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proposals to address the power efficiency requirements for </a:t>
            </a:r>
            <a:r>
              <a:rPr lang="en-GB" kern="0" dirty="0" err="1"/>
              <a:t>TGbc</a:t>
            </a:r>
            <a:r>
              <a:rPr lang="en-GB" kern="0" dirty="0"/>
              <a:t>.</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343472" y="1187996"/>
            <a:ext cx="10153128" cy="4833292"/>
          </a:xfrm>
        </p:spPr>
        <p:txBody>
          <a:bodyPr/>
          <a:lstStyle/>
          <a:p>
            <a:pPr>
              <a:buFont typeface="Arial" panose="020B0604020202020204" pitchFamily="34" charset="0"/>
              <a:buChar char="•"/>
            </a:pPr>
            <a:r>
              <a:rPr lang="en-US" dirty="0"/>
              <a:t>802.11bc has a requirement for power efficiency [1]</a:t>
            </a:r>
            <a:endParaRPr lang="en-GB" dirty="0"/>
          </a:p>
          <a:p>
            <a:pPr lvl="1">
              <a:buFont typeface="Arial" panose="020B0604020202020204" pitchFamily="34" charset="0"/>
              <a:buChar char="•"/>
            </a:pPr>
            <a:r>
              <a:rPr lang="en-GB" b="1" dirty="0" err="1"/>
              <a:t>TGbc</a:t>
            </a:r>
            <a:r>
              <a:rPr lang="en-GB" b="1" dirty="0"/>
              <a:t> R3.4.2:</a:t>
            </a:r>
            <a:r>
              <a:rPr lang="en-GB" dirty="0"/>
              <a:t>	802.11bc amendment shall have a mechanism to facilitate power-efficient broadcasting.</a:t>
            </a:r>
          </a:p>
          <a:p>
            <a:pPr>
              <a:buFont typeface="Arial" panose="020B0604020202020204" pitchFamily="34" charset="0"/>
              <a:buChar char="•"/>
            </a:pPr>
            <a:endParaRPr lang="en-GB" dirty="0"/>
          </a:p>
          <a:p>
            <a:pPr>
              <a:buFont typeface="Arial" panose="020B0604020202020204" pitchFamily="34" charset="0"/>
              <a:buChar char="•"/>
            </a:pPr>
            <a:r>
              <a:rPr lang="en-GB" dirty="0"/>
              <a:t>Potential source of wasted energy in E-BCS:</a:t>
            </a:r>
          </a:p>
          <a:p>
            <a:pPr lvl="1">
              <a:buFont typeface="Arial" panose="020B0604020202020204" pitchFamily="34" charset="0"/>
              <a:buChar char="•"/>
            </a:pPr>
            <a:r>
              <a:rPr lang="en-GB" dirty="0"/>
              <a:t>APs keep on broadcasting when there are no longer consumers of the broadcast information</a:t>
            </a:r>
          </a:p>
          <a:p>
            <a:pPr>
              <a:buFont typeface="Arial" panose="020B0604020202020204" pitchFamily="34" charset="0"/>
              <a:buChar char="•"/>
            </a:pPr>
            <a:endParaRPr lang="en-GB" dirty="0"/>
          </a:p>
          <a:p>
            <a:pPr>
              <a:buFont typeface="Arial" panose="020B0604020202020204" pitchFamily="34" charset="0"/>
              <a:buChar char="•"/>
            </a:pPr>
            <a:r>
              <a:rPr lang="en-GB" dirty="0"/>
              <a:t>Broadcasting APs need to have the capabilities to ensure that there are consumers </a:t>
            </a:r>
          </a:p>
          <a:p>
            <a:pPr lvl="1">
              <a:buFont typeface="Arial" panose="020B0604020202020204" pitchFamily="34" charset="0"/>
              <a:buChar char="•"/>
            </a:pPr>
            <a:r>
              <a:rPr lang="en-GB" dirty="0"/>
              <a:t>AP should stop broadcasting when it has detected that there is no STAs consuming the broadcast service</a:t>
            </a:r>
          </a:p>
          <a:p>
            <a:pPr>
              <a:buFont typeface="Arial" panose="020B0604020202020204" pitchFamily="34" charset="0"/>
              <a:buChar char="•"/>
            </a:pPr>
            <a:endParaRPr lang="en-GB" sz="900" dirty="0"/>
          </a:p>
          <a:p>
            <a:pPr>
              <a:buFont typeface="Arial" panose="020B0604020202020204" pitchFamily="34" charset="0"/>
              <a:buChar char="•"/>
            </a:pPr>
            <a:r>
              <a:rPr lang="en-GB" dirty="0"/>
              <a:t>The exact method may depend on the characteristics of the DL traffic</a:t>
            </a:r>
          </a:p>
          <a:p>
            <a:pPr marL="0"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(1/</a:t>
            </a:r>
            <a:r>
              <a:rPr lang="en-US" dirty="0">
                <a:solidFill>
                  <a:schemeClr val="tx1"/>
                </a:solidFill>
              </a:rPr>
              <a:t>4</a:t>
            </a:r>
            <a:r>
              <a:rPr lang="en-US" dirty="0"/>
              <a:t>)</a:t>
            </a:r>
          </a:p>
        </p:txBody>
      </p:sp>
      <p:sp>
        <p:nvSpPr>
          <p:cNvPr id="3" name="Content Placeholder 2"/>
          <p:cNvSpPr>
            <a:spLocks noGrp="1"/>
          </p:cNvSpPr>
          <p:nvPr>
            <p:ph idx="1"/>
          </p:nvPr>
        </p:nvSpPr>
        <p:spPr>
          <a:xfrm>
            <a:off x="551384" y="1187996"/>
            <a:ext cx="11233248" cy="5193332"/>
          </a:xfrm>
        </p:spPr>
        <p:txBody>
          <a:bodyPr>
            <a:normAutofit fontScale="92500" lnSpcReduction="10000"/>
          </a:bodyPr>
          <a:lstStyle/>
          <a:p>
            <a:pPr>
              <a:buFont typeface="Arial" panose="020B0604020202020204" pitchFamily="34" charset="0"/>
              <a:buChar char="•"/>
            </a:pPr>
            <a:r>
              <a:rPr lang="en-GB" sz="2000" dirty="0"/>
              <a:t>In some </a:t>
            </a:r>
            <a:r>
              <a:rPr lang="en-GB" sz="2000" dirty="0" err="1"/>
              <a:t>TGbc</a:t>
            </a:r>
            <a:r>
              <a:rPr lang="en-GB" sz="2000" dirty="0"/>
              <a:t> use cases, traffic may be constantly broadcast and rapidly changing, but due to heavy medium load, it should only be turned on when needed and turned off when no longer needed:</a:t>
            </a:r>
          </a:p>
          <a:p>
            <a:pPr lvl="1">
              <a:buFont typeface="Arial" panose="020B0604020202020204" pitchFamily="34" charset="0"/>
              <a:buChar char="•"/>
            </a:pPr>
            <a:r>
              <a:rPr lang="en-GB" sz="1600" dirty="0"/>
              <a:t>Stadium live video/VR eSport Distribution</a:t>
            </a:r>
          </a:p>
          <a:p>
            <a:pPr lvl="1">
              <a:buFont typeface="Arial" panose="020B0604020202020204" pitchFamily="34" charset="0"/>
              <a:buChar char="•"/>
            </a:pPr>
            <a:r>
              <a:rPr lang="en-GB" sz="1600" dirty="0"/>
              <a:t>Broadcast Services for Event Production</a:t>
            </a:r>
          </a:p>
          <a:p>
            <a:pPr lvl="1">
              <a:buFont typeface="Arial" panose="020B0604020202020204" pitchFamily="34" charset="0"/>
              <a:buChar char="•"/>
            </a:pPr>
            <a:r>
              <a:rPr lang="en-GB" sz="1600" dirty="0"/>
              <a:t>Multi-lingual broadcast</a:t>
            </a:r>
            <a:endParaRPr lang="en-GB" sz="2000" dirty="0"/>
          </a:p>
          <a:p>
            <a:pPr>
              <a:buFont typeface="Arial" panose="020B0604020202020204" pitchFamily="34" charset="0"/>
              <a:buChar char="•"/>
            </a:pPr>
            <a:r>
              <a:rPr lang="en-GB" sz="2000" dirty="0"/>
              <a:t>For this class of use cases, there may be a number of ways to determine when to end broadcasting service in order to prevent energy waste</a:t>
            </a:r>
          </a:p>
          <a:p>
            <a:pPr lvl="1">
              <a:buFont typeface="Arial" panose="020B0604020202020204" pitchFamily="34" charset="0"/>
              <a:buChar char="•"/>
            </a:pPr>
            <a:r>
              <a:rPr lang="en-US" sz="1600" b="1" dirty="0"/>
              <a:t>Method 1: Negotiate broadcast service for a reasonable duration</a:t>
            </a:r>
          </a:p>
          <a:p>
            <a:pPr lvl="1">
              <a:buFont typeface="Arial" panose="020B0604020202020204" pitchFamily="34" charset="0"/>
              <a:buChar char="•"/>
            </a:pPr>
            <a:r>
              <a:rPr lang="en-US" sz="1600" b="1" dirty="0"/>
              <a:t>Method 2: Termination notice for broadcast services</a:t>
            </a:r>
          </a:p>
          <a:p>
            <a:pPr lvl="1">
              <a:buFont typeface="Arial" panose="020B0604020202020204" pitchFamily="34" charset="0"/>
              <a:buChar char="•"/>
            </a:pPr>
            <a:r>
              <a:rPr lang="en-US" sz="1600" b="1" i="1" u="sng" dirty="0"/>
              <a:t>Broadcast service should be terminated once it is detected that there is no STA consuming the broadcast data</a:t>
            </a:r>
            <a:endParaRPr lang="en-US" sz="1600" b="1" dirty="0"/>
          </a:p>
          <a:p>
            <a:pPr lvl="1">
              <a:buFont typeface="Arial" panose="020B0604020202020204" pitchFamily="34" charset="0"/>
              <a:buChar char="•"/>
            </a:pPr>
            <a:endParaRPr lang="en-GB" sz="1600" dirty="0"/>
          </a:p>
          <a:p>
            <a:pPr>
              <a:buFont typeface="Arial" panose="020B0604020202020204" pitchFamily="34" charset="0"/>
              <a:buChar char="•"/>
            </a:pPr>
            <a:r>
              <a:rPr lang="en-GB" sz="2000" dirty="0"/>
              <a:t>In some other use cases, traffic may be of small size, non-changing or slowly changing, but the information is broadcast periodically</a:t>
            </a:r>
          </a:p>
          <a:p>
            <a:pPr lvl="1">
              <a:buFont typeface="Arial" panose="020B0604020202020204" pitchFamily="34" charset="0"/>
              <a:buChar char="•"/>
            </a:pPr>
            <a:r>
              <a:rPr lang="en-GB" sz="1600" dirty="0"/>
              <a:t>Intelligent Transportation Broadcast: train arrival</a:t>
            </a:r>
          </a:p>
          <a:p>
            <a:pPr lvl="1">
              <a:buFont typeface="Arial" panose="020B0604020202020204" pitchFamily="34" charset="0"/>
              <a:buChar char="•"/>
            </a:pPr>
            <a:r>
              <a:rPr lang="en-GB" sz="1600" dirty="0"/>
              <a:t>Train schedule broadcasting at train stations</a:t>
            </a:r>
          </a:p>
          <a:p>
            <a:pPr>
              <a:buFont typeface="Arial" panose="020B0604020202020204" pitchFamily="34" charset="0"/>
              <a:buChar char="•"/>
            </a:pPr>
            <a:r>
              <a:rPr lang="en-GB" sz="2000" dirty="0"/>
              <a:t>For this class of use cases, including a scheduling of broadcast may help STAs power save as well as announce the duration of the broadcast service</a:t>
            </a:r>
          </a:p>
          <a:p>
            <a:pPr lvl="1">
              <a:buFont typeface="Arial" panose="020B0604020202020204" pitchFamily="34" charset="0"/>
              <a:buChar char="•"/>
            </a:pPr>
            <a:r>
              <a:rPr lang="en-US" sz="1800" b="1" dirty="0">
                <a:solidFill>
                  <a:schemeClr val="tx1"/>
                </a:solidFill>
              </a:rPr>
              <a:t>Method 3: Advertisement of a schedule for a broadcast service(s)</a:t>
            </a:r>
          </a:p>
          <a:p>
            <a:pPr marL="457200" lvl="1" indent="0"/>
            <a:endParaRPr lang="en-US" sz="500" b="1" dirty="0"/>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667275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(2/4)</a:t>
            </a:r>
          </a:p>
        </p:txBody>
      </p:sp>
      <p:sp>
        <p:nvSpPr>
          <p:cNvPr id="3" name="Content Placeholder 2"/>
          <p:cNvSpPr>
            <a:spLocks noGrp="1"/>
          </p:cNvSpPr>
          <p:nvPr>
            <p:ph idx="1"/>
          </p:nvPr>
        </p:nvSpPr>
        <p:spPr>
          <a:xfrm>
            <a:off x="551384" y="1187996"/>
            <a:ext cx="11233248" cy="5193332"/>
          </a:xfrm>
        </p:spPr>
        <p:txBody>
          <a:bodyPr>
            <a:normAutofit lnSpcReduction="10000"/>
          </a:bodyPr>
          <a:lstStyle/>
          <a:p>
            <a:pPr>
              <a:buFont typeface="Arial" panose="020B0604020202020204" pitchFamily="34" charset="0"/>
              <a:buChar char="•"/>
            </a:pPr>
            <a:r>
              <a:rPr lang="en-GB" sz="2000" dirty="0"/>
              <a:t>For use cases with traffic may be constant and rapidly changing, but due to heavy medium load, it should only be turned on when needed and turned off when no longer needed:</a:t>
            </a:r>
          </a:p>
          <a:p>
            <a:pPr lvl="1">
              <a:buFont typeface="Arial" panose="020B0604020202020204" pitchFamily="34" charset="0"/>
              <a:buChar char="•"/>
            </a:pPr>
            <a:r>
              <a:rPr lang="en-US" sz="1800" b="1" dirty="0"/>
              <a:t>Method 1: Negotiate broadcast service for a reasonable duration</a:t>
            </a:r>
          </a:p>
          <a:p>
            <a:pPr lvl="1">
              <a:buFont typeface="Arial" panose="020B0604020202020204" pitchFamily="34" charset="0"/>
              <a:buChar char="•"/>
            </a:pPr>
            <a:r>
              <a:rPr lang="en-US" sz="1800" b="1" dirty="0"/>
              <a:t>Method 2: Termination notice for broadcast services</a:t>
            </a:r>
          </a:p>
          <a:p>
            <a:pPr marL="457200" lvl="1" indent="0"/>
            <a:endParaRPr lang="en-US" sz="500" b="1" dirty="0"/>
          </a:p>
          <a:p>
            <a:pPr>
              <a:buFont typeface="Arial" panose="020B0604020202020204" pitchFamily="34" charset="0"/>
              <a:buChar char="•"/>
            </a:pPr>
            <a:r>
              <a:rPr lang="en-US" sz="2000" dirty="0"/>
              <a:t>Method 1: Negotiate broadcast service for a reasonable duration</a:t>
            </a:r>
          </a:p>
          <a:p>
            <a:pPr lvl="1">
              <a:buFont typeface="Arial" panose="020B0604020202020204" pitchFamily="34" charset="0"/>
              <a:buChar char="•"/>
            </a:pPr>
            <a:r>
              <a:rPr lang="en-US" sz="1800" b="1" dirty="0"/>
              <a:t>Unassociated and associated STAs may negotiate with an AP for particular broadcast services</a:t>
            </a:r>
          </a:p>
          <a:p>
            <a:pPr lvl="2">
              <a:buFont typeface="Arial" panose="020B0604020202020204" pitchFamily="34" charset="0"/>
              <a:buChar char="•"/>
            </a:pPr>
            <a:r>
              <a:rPr lang="en-US" sz="1600" b="1" dirty="0"/>
              <a:t>May be conducted through ANQP or e-BCS request/response exchanges</a:t>
            </a:r>
          </a:p>
          <a:p>
            <a:pPr lvl="1">
              <a:buFont typeface="Arial" panose="020B0604020202020204" pitchFamily="34" charset="0"/>
              <a:buChar char="•"/>
            </a:pPr>
            <a:r>
              <a:rPr lang="en-US" sz="1800" b="1" dirty="0"/>
              <a:t>An optional duration indication may be added to the negotiation to indicate the broadcast service may be provided for a reasonable amount of time</a:t>
            </a:r>
          </a:p>
          <a:p>
            <a:pPr lvl="2">
              <a:buFont typeface="Arial" panose="020B0604020202020204" pitchFamily="34" charset="0"/>
              <a:buChar char="•"/>
            </a:pPr>
            <a:r>
              <a:rPr lang="en-US" sz="1600" b="1" dirty="0"/>
              <a:t>In terms of time units, or for the entire duration of the broadcast service (e.g., a football match video)</a:t>
            </a:r>
          </a:p>
          <a:p>
            <a:pPr lvl="1">
              <a:buFont typeface="Arial" panose="020B0604020202020204" pitchFamily="34" charset="0"/>
              <a:buChar char="•"/>
            </a:pPr>
            <a:r>
              <a:rPr lang="en-US" sz="1800" b="1" dirty="0"/>
              <a:t>STAs needs to re-negotiate if they still desire the service at the end of the duration</a:t>
            </a:r>
          </a:p>
          <a:p>
            <a:pPr lvl="2">
              <a:buFont typeface="Arial" panose="020B0604020202020204" pitchFamily="34" charset="0"/>
              <a:buChar char="•"/>
            </a:pPr>
            <a:r>
              <a:rPr lang="en-US" sz="1600" b="1" dirty="0">
                <a:solidFill>
                  <a:schemeClr val="tx1"/>
                </a:solidFill>
              </a:rPr>
              <a:t>Security: In order to prevent a rogue device from continuously requesting extension of broadcast, the ultimate decision on whether to extend the broadcast lies with the AP.</a:t>
            </a:r>
          </a:p>
          <a:p>
            <a:pPr lvl="1">
              <a:buFont typeface="Arial" panose="020B0604020202020204" pitchFamily="34" charset="0"/>
              <a:buChar char="•"/>
            </a:pPr>
            <a:r>
              <a:rPr lang="en-US" sz="1800" b="1" dirty="0"/>
              <a:t>However, this option alone may not be sufficient:</a:t>
            </a:r>
          </a:p>
          <a:p>
            <a:pPr lvl="2">
              <a:buFont typeface="Arial" panose="020B0604020202020204" pitchFamily="34" charset="0"/>
              <a:buChar char="•"/>
            </a:pPr>
            <a:r>
              <a:rPr lang="en-US" sz="1600" b="1" dirty="0"/>
              <a:t>STAs are mobile and may move away before duration expires</a:t>
            </a:r>
          </a:p>
          <a:p>
            <a:pPr lvl="2">
              <a:buFont typeface="Arial" panose="020B0604020202020204" pitchFamily="34" charset="0"/>
              <a:buChar char="•"/>
            </a:pPr>
            <a:r>
              <a:rPr lang="en-US" sz="1600" b="1" dirty="0"/>
              <a:t>STAs that cannot transmit may also request e-BCS services</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21999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a:t>
            </a:r>
            <a:r>
              <a:rPr lang="en-US" dirty="0">
                <a:solidFill>
                  <a:schemeClr val="tx1"/>
                </a:solidFill>
              </a:rPr>
              <a:t>3/4</a:t>
            </a:r>
            <a:r>
              <a:rPr lang="en-US" dirty="0"/>
              <a:t>)</a:t>
            </a:r>
          </a:p>
        </p:txBody>
      </p:sp>
      <p:sp>
        <p:nvSpPr>
          <p:cNvPr id="3" name="Content Placeholder 2"/>
          <p:cNvSpPr>
            <a:spLocks noGrp="1"/>
          </p:cNvSpPr>
          <p:nvPr>
            <p:ph idx="1"/>
          </p:nvPr>
        </p:nvSpPr>
        <p:spPr>
          <a:xfrm>
            <a:off x="1343472" y="1187996"/>
            <a:ext cx="10153128" cy="4833292"/>
          </a:xfrm>
        </p:spPr>
        <p:txBody>
          <a:bodyPr/>
          <a:lstStyle/>
          <a:p>
            <a:pPr>
              <a:buFont typeface="Arial" panose="020B0604020202020204" pitchFamily="34" charset="0"/>
              <a:buChar char="•"/>
            </a:pPr>
            <a:r>
              <a:rPr lang="en-US" dirty="0"/>
              <a:t>Method 2 may be needed to address these cases</a:t>
            </a:r>
          </a:p>
          <a:p>
            <a:pPr marL="0" indent="0"/>
            <a:endParaRPr lang="en-US" sz="1200" b="1" dirty="0"/>
          </a:p>
          <a:p>
            <a:pPr>
              <a:buFont typeface="Arial" panose="020B0604020202020204" pitchFamily="34" charset="0"/>
              <a:buChar char="•"/>
            </a:pPr>
            <a:r>
              <a:rPr lang="en-US" dirty="0"/>
              <a:t>Method 2: AP sends Termination Notice before ending a e-BCS service</a:t>
            </a:r>
          </a:p>
          <a:p>
            <a:pPr lvl="1">
              <a:buFont typeface="Arial" panose="020B0604020202020204" pitchFamily="34" charset="0"/>
              <a:buChar char="•"/>
            </a:pPr>
            <a:r>
              <a:rPr lang="en-US" b="1" dirty="0"/>
              <a:t>Termination Notice should be sent out well before the termination of e-BCS service to ensure that STAs consuming the service have time to act</a:t>
            </a:r>
          </a:p>
          <a:p>
            <a:pPr lvl="1">
              <a:buFont typeface="Arial" panose="020B0604020202020204" pitchFamily="34" charset="0"/>
              <a:buChar char="•"/>
            </a:pPr>
            <a:r>
              <a:rPr lang="en-US" b="1" dirty="0"/>
              <a:t>Termination Notice likely needs to include the following information:</a:t>
            </a:r>
          </a:p>
          <a:p>
            <a:pPr lvl="2">
              <a:buFont typeface="Arial" panose="020B0604020202020204" pitchFamily="34" charset="0"/>
              <a:buChar char="•"/>
            </a:pPr>
            <a:r>
              <a:rPr lang="en-US" b="1" dirty="0"/>
              <a:t>E-BCS service identifier</a:t>
            </a:r>
          </a:p>
          <a:p>
            <a:pPr lvl="2">
              <a:buFont typeface="Arial" panose="020B0604020202020204" pitchFamily="34" charset="0"/>
              <a:buChar char="•"/>
            </a:pPr>
            <a:r>
              <a:rPr lang="en-US" b="1" dirty="0"/>
              <a:t>Time to termination</a:t>
            </a:r>
          </a:p>
          <a:p>
            <a:pPr lvl="2">
              <a:buFont typeface="Arial" panose="020B0604020202020204" pitchFamily="34" charset="0"/>
              <a:buChar char="•"/>
            </a:pPr>
            <a:r>
              <a:rPr lang="en-US" b="1" dirty="0"/>
              <a:t>Negotiation method: e-BCS request/response frame (for associated STAs), ANQP/GAS (for unassociated STAs), out of band IP (for Rx only STA, the negotiation method is similar to RX only STA’s request for </a:t>
            </a:r>
            <a:r>
              <a:rPr lang="en-US" b="1" dirty="0" err="1"/>
              <a:t>eBCS</a:t>
            </a:r>
            <a:r>
              <a:rPr lang="en-US" b="1" dirty="0"/>
              <a:t> services)</a:t>
            </a:r>
          </a:p>
          <a:p>
            <a:pPr lvl="1">
              <a:buFont typeface="Arial" panose="020B0604020202020204" pitchFamily="34" charset="0"/>
              <a:buChar char="•"/>
            </a:pPr>
            <a:r>
              <a:rPr lang="en-US" b="1" dirty="0"/>
              <a:t>Need to ensure that there won’t be a response storm by many of the STAs that are consuming a certain e-BCS service</a:t>
            </a:r>
          </a:p>
          <a:p>
            <a:pPr lvl="2">
              <a:buFont typeface="Arial" panose="020B0604020202020204" pitchFamily="34" charset="0"/>
              <a:buChar char="•"/>
            </a:pPr>
            <a:r>
              <a:rPr lang="en-US" sz="2000" b="1" dirty="0"/>
              <a:t>GAS already has some mechanisms to avoid signaling storms</a:t>
            </a:r>
          </a:p>
          <a:p>
            <a:pPr lvl="2">
              <a:buFont typeface="Arial" panose="020B0604020202020204" pitchFamily="34" charset="0"/>
              <a:buChar char="•"/>
            </a:pPr>
            <a:r>
              <a:rPr lang="en-US" sz="2000" b="1" dirty="0"/>
              <a:t>May need to design other mechanisms in a similar fashion</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42486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(4/4)</a:t>
            </a:r>
          </a:p>
        </p:txBody>
      </p:sp>
      <p:sp>
        <p:nvSpPr>
          <p:cNvPr id="3" name="Content Placeholder 2"/>
          <p:cNvSpPr>
            <a:spLocks noGrp="1"/>
          </p:cNvSpPr>
          <p:nvPr>
            <p:ph idx="1"/>
          </p:nvPr>
        </p:nvSpPr>
        <p:spPr>
          <a:xfrm>
            <a:off x="551384" y="1187996"/>
            <a:ext cx="11233248" cy="5193332"/>
          </a:xfrm>
        </p:spPr>
        <p:txBody>
          <a:bodyPr>
            <a:normAutofit/>
          </a:bodyPr>
          <a:lstStyle/>
          <a:p>
            <a:pPr>
              <a:buFont typeface="Arial" panose="020B0604020202020204" pitchFamily="34" charset="0"/>
              <a:buChar char="•"/>
            </a:pPr>
            <a:r>
              <a:rPr lang="en-GB" sz="2000" dirty="0"/>
              <a:t>For use cases with traffic which may be of small size, non-changing or slowly changing, but the information is broadcast periodically</a:t>
            </a:r>
          </a:p>
          <a:p>
            <a:pPr lvl="1">
              <a:buFont typeface="Arial" panose="020B0604020202020204" pitchFamily="34" charset="0"/>
              <a:buChar char="•"/>
            </a:pPr>
            <a:r>
              <a:rPr lang="en-US" sz="1800" b="1" dirty="0">
                <a:solidFill>
                  <a:schemeClr val="tx1"/>
                </a:solidFill>
              </a:rPr>
              <a:t>Method 3: Advertisement of a schedule for a broadcast service(s)</a:t>
            </a:r>
          </a:p>
          <a:p>
            <a:pPr marL="457200" lvl="1" indent="0"/>
            <a:endParaRPr lang="en-US" sz="500" b="1" dirty="0"/>
          </a:p>
          <a:p>
            <a:pPr>
              <a:buFont typeface="Arial" panose="020B0604020202020204" pitchFamily="34" charset="0"/>
              <a:buChar char="•"/>
            </a:pPr>
            <a:r>
              <a:rPr lang="en-US" dirty="0"/>
              <a:t>Method 3: AP advertises a schedule for broadcast service</a:t>
            </a:r>
          </a:p>
          <a:p>
            <a:pPr lvl="1">
              <a:buFont typeface="Arial" panose="020B0604020202020204" pitchFamily="34" charset="0"/>
              <a:buChar char="•"/>
            </a:pPr>
            <a:r>
              <a:rPr lang="en-US" dirty="0"/>
              <a:t>AP schedules broadcast for certain duration of time at periodic intervals.</a:t>
            </a:r>
          </a:p>
          <a:p>
            <a:pPr lvl="2">
              <a:buFont typeface="Arial" panose="020B0604020202020204" pitchFamily="34" charset="0"/>
              <a:buChar char="•"/>
            </a:pPr>
            <a:r>
              <a:rPr lang="en-US" dirty="0"/>
              <a:t>For example, every 2 mins for a duration of 30 sec, the AP would provide the broadcast service (i.e., broadcast the stream).</a:t>
            </a:r>
          </a:p>
          <a:p>
            <a:pPr lvl="2">
              <a:buFont typeface="Arial" panose="020B0604020202020204" pitchFamily="34" charset="0"/>
              <a:buChar char="•"/>
            </a:pPr>
            <a:r>
              <a:rPr lang="en-US" dirty="0"/>
              <a:t>This schedule information is broadcasted advertised by an </a:t>
            </a:r>
            <a:r>
              <a:rPr lang="en-US" dirty="0" err="1"/>
              <a:t>eBCS</a:t>
            </a:r>
            <a:r>
              <a:rPr lang="en-US" dirty="0"/>
              <a:t> capable AP</a:t>
            </a:r>
          </a:p>
          <a:p>
            <a:pPr lvl="3">
              <a:buFont typeface="Arial" panose="020B0604020202020204" pitchFamily="34" charset="0"/>
              <a:buChar char="•"/>
            </a:pPr>
            <a:r>
              <a:rPr lang="en-US" dirty="0"/>
              <a:t>E.g., broadcast Probe Response frame, FILS Discovery frame or a new frame</a:t>
            </a:r>
          </a:p>
          <a:p>
            <a:pPr lvl="4">
              <a:buFont typeface="Arial" panose="020B0604020202020204" pitchFamily="34" charset="0"/>
              <a:buChar char="•"/>
            </a:pPr>
            <a:r>
              <a:rPr lang="en-US" dirty="0"/>
              <a:t>Exact frame/container details TBD</a:t>
            </a:r>
          </a:p>
          <a:p>
            <a:pPr lvl="4">
              <a:buFont typeface="Arial" panose="020B0604020202020204" pitchFamily="34" charset="0"/>
              <a:buChar char="•"/>
            </a:pPr>
            <a:r>
              <a:rPr lang="en-US" dirty="0"/>
              <a:t>Beacons may include some indicators on where schedule information can be found</a:t>
            </a:r>
          </a:p>
          <a:p>
            <a:pPr lvl="2">
              <a:buFont typeface="Arial" panose="020B0604020202020204" pitchFamily="34" charset="0"/>
              <a:buChar char="•"/>
            </a:pPr>
            <a:r>
              <a:rPr lang="en-US" dirty="0"/>
              <a:t>Interested STA(s) would know when to expect the broadcast and for how long.</a:t>
            </a:r>
          </a:p>
          <a:p>
            <a:pPr lvl="3">
              <a:buFont typeface="Arial" panose="020B0604020202020204" pitchFamily="34" charset="0"/>
              <a:buChar char="•"/>
            </a:pPr>
            <a:r>
              <a:rPr lang="en-US" dirty="0"/>
              <a:t>STAs can tuned to the channel or wake-up during that time to receive the service</a:t>
            </a:r>
          </a:p>
          <a:p>
            <a:pPr lvl="1">
              <a:buFont typeface="Arial" panose="020B0604020202020204" pitchFamily="34" charset="0"/>
              <a:buChar char="•"/>
            </a:pPr>
            <a:r>
              <a:rPr lang="en-US" dirty="0"/>
              <a:t>Such a scheme will address the security and Rx-only scenarios described in option 1.</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06187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Conclusions</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We proposed three ideas to address the power efficiency requirement for e-BCS; all can help determine whether there are STAs consuming one or more </a:t>
            </a:r>
            <a:r>
              <a:rPr lang="en-US" dirty="0" err="1"/>
              <a:t>eBCS</a:t>
            </a:r>
            <a:r>
              <a:rPr lang="en-US" dirty="0"/>
              <a:t> service:</a:t>
            </a:r>
          </a:p>
          <a:p>
            <a:pPr>
              <a:buFont typeface="Arial" panose="020B0604020202020204" pitchFamily="34" charset="0"/>
              <a:buChar char="•"/>
            </a:pPr>
            <a:endParaRPr lang="en-US" sz="1400" b="1" dirty="0"/>
          </a:p>
          <a:p>
            <a:pPr>
              <a:buFont typeface="Arial" panose="020B0604020202020204" pitchFamily="34" charset="0"/>
              <a:buChar char="•"/>
            </a:pPr>
            <a:r>
              <a:rPr lang="en-GB" sz="2000" dirty="0"/>
              <a:t>For use cases with traffic may be constant and rapidly changing, but due to heavy medium load, it should only be turned on when needed and turned off when no longer needed:</a:t>
            </a:r>
          </a:p>
          <a:p>
            <a:pPr lvl="1">
              <a:buFont typeface="Arial" panose="020B0604020202020204" pitchFamily="34" charset="0"/>
              <a:buChar char="•"/>
            </a:pPr>
            <a:r>
              <a:rPr lang="en-US" sz="1800" b="1" dirty="0"/>
              <a:t>Method 1: Negotiate broadcast service for a reasonable duration</a:t>
            </a:r>
          </a:p>
          <a:p>
            <a:pPr lvl="1">
              <a:buFont typeface="Arial" panose="020B0604020202020204" pitchFamily="34" charset="0"/>
              <a:buChar char="•"/>
            </a:pPr>
            <a:r>
              <a:rPr lang="en-US" sz="1800" b="1" dirty="0"/>
              <a:t>Method 2: Termination notice for broadcast services</a:t>
            </a:r>
          </a:p>
          <a:p>
            <a:pPr>
              <a:buFont typeface="Arial" panose="020B0604020202020204" pitchFamily="34" charset="0"/>
              <a:buChar char="•"/>
            </a:pPr>
            <a:endParaRPr lang="en-US" sz="1200" dirty="0"/>
          </a:p>
          <a:p>
            <a:pPr>
              <a:buFont typeface="Arial" panose="020B0604020202020204" pitchFamily="34" charset="0"/>
              <a:buChar char="•"/>
            </a:pPr>
            <a:r>
              <a:rPr lang="en-GB" sz="2000" dirty="0"/>
              <a:t>For use cases with traffic which may be of small size, non-changing or slowly changing, but the information is broadcast periodically</a:t>
            </a:r>
          </a:p>
          <a:p>
            <a:pPr lvl="1">
              <a:buFont typeface="Arial" panose="020B0604020202020204" pitchFamily="34" charset="0"/>
              <a:buChar char="•"/>
            </a:pPr>
            <a:r>
              <a:rPr lang="en-US" sz="1800" b="1" dirty="0">
                <a:solidFill>
                  <a:schemeClr val="tx1"/>
                </a:solidFill>
              </a:rPr>
              <a:t>Method 3: Advertisement of a schedule for a broadcast service(s)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331832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March 2020</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9</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11-19/151r5, 802.11bc Functional Requirements Document, September 2019</a:t>
            </a:r>
          </a:p>
          <a:p>
            <a:pPr marL="0" indent="0"/>
            <a:endParaRPr lang="en-US" sz="2000" kern="0" dirty="0"/>
          </a:p>
          <a:p>
            <a:pPr marL="0" indent="0"/>
            <a:r>
              <a:rPr lang="en-US" sz="2000" kern="0" dirty="0"/>
              <a:t>[2] IEEE 11-19/1001r1, Functional Requirements Document Proposed Update,  July 2019</a:t>
            </a:r>
          </a:p>
          <a:p>
            <a:pPr marL="0" indent="0"/>
            <a:endParaRPr lang="en-US" sz="2000" kern="0" dirty="0"/>
          </a:p>
        </p:txBody>
      </p:sp>
    </p:spTree>
    <p:extLst>
      <p:ext uri="{BB962C8B-B14F-4D97-AF65-F5344CB8AC3E}">
        <p14:creationId xmlns:p14="http://schemas.microsoft.com/office/powerpoint/2010/main" val="2535682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8E648E97429F4A9C700CA2B719F885" ma:contentTypeVersion="11" ma:contentTypeDescription="Create a new document." ma:contentTypeScope="" ma:versionID="66ce7bebfef01f2c45e8f1c04917a89f">
  <xsd:schema xmlns:xsd="http://www.w3.org/2001/XMLSchema" xmlns:xs="http://www.w3.org/2001/XMLSchema" xmlns:p="http://schemas.microsoft.com/office/2006/metadata/properties" xmlns:ns2="5a888943-97ca-4c93-b605-714bb5e9e285" xmlns:ns3="e32f50e1-6846-4d7d-ad60-ccd6877e6c5e" targetNamespace="http://schemas.microsoft.com/office/2006/metadata/properties" ma:root="true" ma:fieldsID="fa8b6044dce05bdabb27a4ea9c9bcde6" ns2:_="" ns3:_="">
    <xsd:import namespace="5a888943-97ca-4c93-b605-714bb5e9e285"/>
    <xsd:import namespace="e32f50e1-6846-4d7d-ad60-ccd6877e6c5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88943-97ca-4c93-b605-714bb5e9e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2f50e1-6846-4d7d-ad60-ccd6877e6c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6AA517-AE08-4F2B-8C3F-660BCCF3D9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88943-97ca-4c93-b605-714bb5e9e285"/>
    <ds:schemaRef ds:uri="e32f50e1-6846-4d7d-ad60-ccd6877e6c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9B6FD7-A7EF-4FFA-B3AA-4E285A044B9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3A2646E-62E3-4149-BBD2-CBA4DEF136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24978</TotalTime>
  <Words>1432</Words>
  <Application>Microsoft Office PowerPoint</Application>
  <PresentationFormat>Widescreen</PresentationFormat>
  <Paragraphs>190</Paragraphs>
  <Slides>12</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Power Efficient Broadcasting</vt:lpstr>
      <vt:lpstr>PowerPoint Presentation</vt:lpstr>
      <vt:lpstr>Introduction</vt:lpstr>
      <vt:lpstr>Ways to Prevent Energy Waste (1/4)</vt:lpstr>
      <vt:lpstr>Ways to Prevent Energy Waste (2/4)</vt:lpstr>
      <vt:lpstr>Ways to Prevent Energy Waste (3/4)</vt:lpstr>
      <vt:lpstr>Ways to Prevent Energy Waste (4/4)</vt:lpstr>
      <vt:lpstr>Conclusions</vt:lpstr>
      <vt:lpstr>PowerPoint Presentation</vt:lpstr>
      <vt:lpstr>Straw Poll 1</vt:lpstr>
      <vt:lpstr>Straw Poll 2</vt:lpstr>
      <vt:lpstr>Straw Poll 3</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 Wake up using BSS Update Counter</dc:title>
  <dc:creator>Xiaofei.Wang@InterDigital.com</dc:creator>
  <cp:lastModifiedBy>Xiaofei Wang</cp:lastModifiedBy>
  <cp:revision>362</cp:revision>
  <cp:lastPrinted>1601-01-01T00:00:00Z</cp:lastPrinted>
  <dcterms:created xsi:type="dcterms:W3CDTF">2014-04-14T10:59:07Z</dcterms:created>
  <dcterms:modified xsi:type="dcterms:W3CDTF">2020-06-02T12:58:50Z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0x0101006C8E648E97429F4A9C700CA2B719F885</vt:lpwstr>
  </property>
</Properties>
</file>