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57" r:id="rId3"/>
    <p:sldId id="276" r:id="rId4"/>
    <p:sldId id="298" r:id="rId5"/>
    <p:sldId id="287" r:id="rId6"/>
    <p:sldId id="312" r:id="rId7"/>
    <p:sldId id="314" r:id="rId8"/>
    <p:sldId id="315" r:id="rId9"/>
    <p:sldId id="309" r:id="rId10"/>
    <p:sldId id="304" r:id="rId11"/>
    <p:sldId id="275" r:id="rId12"/>
    <p:sldId id="306" r:id="rId13"/>
    <p:sldId id="31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505"/>
    <a:srgbClr val="EF937D"/>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94660"/>
  </p:normalViewPr>
  <p:slideViewPr>
    <p:cSldViewPr>
      <p:cViewPr varScale="1">
        <p:scale>
          <a:sx n="70" d="100"/>
          <a:sy n="70" d="100"/>
        </p:scale>
        <p:origin x="108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668" y="6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err="1" smtClean="0"/>
              <a:t>Decemer</a:t>
            </a:r>
            <a:r>
              <a:rPr lang="en-US" dirty="0"/>
              <a:t>, 2018</a:t>
            </a:r>
          </a:p>
        </p:txBody>
      </p:sp>
      <p:sp>
        <p:nvSpPr>
          <p:cNvPr id="5" name="Footer Placeholder 4"/>
          <p:cNvSpPr>
            <a:spLocks noGrp="1"/>
          </p:cNvSpPr>
          <p:nvPr>
            <p:ph type="ftr" sz="quarter" idx="11"/>
          </p:nvPr>
        </p:nvSpPr>
        <p:spPr/>
        <p:txBody>
          <a:bodyPr/>
          <a:lstStyle>
            <a:lvl1pPr>
              <a:defRPr/>
            </a:lvl1pPr>
          </a:lstStyle>
          <a:p>
            <a:r>
              <a:rPr lang="en-US" dirty="0"/>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09600" y="228600"/>
            <a:ext cx="1676400" cy="655637"/>
          </a:xfrm>
          <a:prstGeom prst="rect">
            <a:avLst/>
          </a:prstGeom>
        </p:spPr>
        <p:txBody>
          <a:bodyPr/>
          <a:lstStyle>
            <a:lvl1pPr>
              <a:defRPr sz="2000" b="1"/>
            </a:lvl1pPr>
          </a:lstStyle>
          <a:p>
            <a:r>
              <a:rPr lang="en-US" smtClean="0"/>
              <a:t>July 2020</a:t>
            </a:r>
            <a:endParaRPr lang="en-US" dirty="0"/>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r>
              <a:rPr lang="en-US" dirty="0"/>
              <a:t>May 2019</a:t>
            </a:r>
          </a:p>
        </p:txBody>
      </p:sp>
      <p:sp>
        <p:nvSpPr>
          <p:cNvPr id="8" name="Footer Placeholder 7"/>
          <p:cNvSpPr>
            <a:spLocks noGrp="1"/>
          </p:cNvSpPr>
          <p:nvPr>
            <p:ph type="ftr" sz="quarter" idx="11"/>
          </p:nvPr>
        </p:nvSpPr>
        <p:spPr/>
        <p:txBody>
          <a:bodyPr/>
          <a:lstStyle>
            <a:lvl1pPr>
              <a:defRPr/>
            </a:lvl1pPr>
          </a:lstStyle>
          <a:p>
            <a:r>
              <a:rPr lang="en-US"/>
              <a:t>Philip Levis, Stanford University</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r>
              <a:rPr lang="en-US" dirty="0"/>
              <a:t>May 2019</a:t>
            </a:r>
          </a:p>
        </p:txBody>
      </p:sp>
      <p:sp>
        <p:nvSpPr>
          <p:cNvPr id="4" name="Footer Placeholder 3"/>
          <p:cNvSpPr>
            <a:spLocks noGrp="1"/>
          </p:cNvSpPr>
          <p:nvPr>
            <p:ph type="ftr" sz="quarter" idx="11"/>
          </p:nvPr>
        </p:nvSpPr>
        <p:spPr>
          <a:xfrm>
            <a:off x="7207725" y="6475413"/>
            <a:ext cx="1336200" cy="184666"/>
          </a:xfrm>
        </p:spPr>
        <p:txBody>
          <a:bodyPr/>
          <a:lstStyle>
            <a:lvl1pPr>
              <a:defRPr/>
            </a:lvl1pPr>
          </a:lstStyle>
          <a:p>
            <a:r>
              <a:rPr lang="en-US" dirty="0"/>
              <a:t>Huawei Technologies</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3" name="Footer Placeholder 2"/>
          <p:cNvSpPr>
            <a:spLocks noGrp="1"/>
          </p:cNvSpPr>
          <p:nvPr>
            <p:ph type="ftr" sz="quarter" idx="11"/>
          </p:nvPr>
        </p:nvSpPr>
        <p:spPr/>
        <p:txBody>
          <a:bodyPr/>
          <a:lstStyle>
            <a:lvl1pPr>
              <a:defRPr/>
            </a:lvl1pPr>
          </a:lstStyle>
          <a:p>
            <a:r>
              <a:rPr lang="en-US"/>
              <a:t>Philip Levis, Stanford University</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a:t>December, 2018</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20385"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Yan Xin,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802.11-20/0548r1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pic>
        <p:nvPicPr>
          <p:cNvPr id="3" name="Picture 2"/>
          <p:cNvPicPr>
            <a:picLocks noChangeAspect="1"/>
          </p:cNvPicPr>
          <p:nvPr userDrawn="1"/>
        </p:nvPicPr>
        <p:blipFill>
          <a:blip r:embed="rId13"/>
          <a:stretch>
            <a:fillRect/>
          </a:stretch>
        </p:blipFill>
        <p:spPr>
          <a:xfrm>
            <a:off x="528244" y="158268"/>
            <a:ext cx="1737511" cy="6889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6960863" y="6475413"/>
            <a:ext cx="1583062" cy="184666"/>
          </a:xfrm>
        </p:spPr>
        <p:txBody>
          <a:bodyPr/>
          <a:lstStyle/>
          <a:p>
            <a:r>
              <a:rPr lang="en-US" dirty="0"/>
              <a:t>Genadiy Tsodik (Huawei)</a:t>
            </a:r>
          </a:p>
        </p:txBody>
      </p:sp>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Discussion On Coordinated UL MU-MIMO</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05-07-2020</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917502618"/>
              </p:ext>
            </p:extLst>
          </p:nvPr>
        </p:nvGraphicFramePr>
        <p:xfrm>
          <a:off x="762000" y="2895599"/>
          <a:ext cx="7620000" cy="2617767"/>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Shimi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Shilo</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Yunbo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07964">
                <a:tc>
                  <a:txBody>
                    <a:bodyPr/>
                    <a:lstStyle/>
                    <a:p>
                      <a:r>
                        <a:rPr lang="en-US" sz="1200" dirty="0"/>
                        <a:t>Jason </a:t>
                      </a:r>
                      <a:r>
                        <a:rPr lang="en-US" sz="1200" dirty="0" err="1"/>
                        <a:t>Yuchen</a:t>
                      </a:r>
                      <a:r>
                        <a:rPr lang="en-US" sz="1200" dirty="0"/>
                        <a:t> </a:t>
                      </a:r>
                      <a:r>
                        <a:rPr lang="en-US" sz="1200" dirty="0" err="1"/>
                        <a:t>Guo</a:t>
                      </a:r>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Conclusion</a:t>
            </a:r>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Multi-AP </a:t>
            </a:r>
            <a:r>
              <a:rPr lang="en-US" sz="2000" b="0" kern="0" dirty="0"/>
              <a:t>operation is </a:t>
            </a:r>
            <a:r>
              <a:rPr lang="en-US" sz="2000" b="0" kern="0" dirty="0" smtClean="0"/>
              <a:t>a wide </a:t>
            </a:r>
            <a:r>
              <a:rPr lang="en-US" sz="2000" b="0" kern="0" dirty="0"/>
              <a:t>topic with multiple TX Coordination schemes and techniques </a:t>
            </a:r>
            <a:endParaRPr lang="en-US" sz="2000" b="0" kern="0" dirty="0" smtClean="0"/>
          </a:p>
          <a:p>
            <a:pPr>
              <a:lnSpc>
                <a:spcPct val="110000"/>
              </a:lnSpc>
              <a:spcBef>
                <a:spcPts val="600"/>
              </a:spcBef>
              <a:spcAft>
                <a:spcPts val="600"/>
              </a:spcAft>
            </a:pPr>
            <a:r>
              <a:rPr lang="en-US" sz="2000" b="0" kern="0" dirty="0" smtClean="0"/>
              <a:t>We showed that Co-UL MU-MIMO outperforms Co-OFDMA in specific scenarios</a:t>
            </a:r>
          </a:p>
          <a:p>
            <a:pPr>
              <a:lnSpc>
                <a:spcPct val="110000"/>
              </a:lnSpc>
              <a:spcBef>
                <a:spcPts val="600"/>
              </a:spcBef>
              <a:spcAft>
                <a:spcPts val="600"/>
              </a:spcAft>
            </a:pPr>
            <a:r>
              <a:rPr lang="en-US" sz="2000" b="0" kern="0" dirty="0" smtClean="0"/>
              <a:t>Preferred </a:t>
            </a:r>
            <a:r>
              <a:rPr lang="en-US" sz="2000" b="0" kern="0" dirty="0"/>
              <a:t>scheme may be selected by network to maximize throughput depending on a specific </a:t>
            </a:r>
            <a:r>
              <a:rPr lang="en-US" sz="2000" b="0" kern="0" dirty="0" smtClean="0"/>
              <a:t>scenario </a:t>
            </a:r>
            <a:endParaRPr lang="en-US" sz="2000" b="0" kern="0" dirty="0"/>
          </a:p>
          <a:p>
            <a:pPr>
              <a:lnSpc>
                <a:spcPct val="110000"/>
              </a:lnSpc>
              <a:spcBef>
                <a:spcPts val="600"/>
              </a:spcBef>
              <a:spcAft>
                <a:spcPts val="600"/>
              </a:spcAft>
            </a:pPr>
            <a:r>
              <a:rPr lang="en-US" sz="2000" b="0" kern="0" dirty="0"/>
              <a:t>Coordinated UL MU-MIMO </a:t>
            </a:r>
            <a:r>
              <a:rPr lang="en-US" sz="2000" b="0" kern="0" dirty="0" smtClean="0"/>
              <a:t>should </a:t>
            </a:r>
            <a:r>
              <a:rPr lang="en-US" sz="2000" b="0" kern="0" dirty="0"/>
              <a:t>be considered as a candidate for UL </a:t>
            </a:r>
            <a:r>
              <a:rPr lang="en-US" sz="2000" b="0" kern="0" dirty="0" err="1" smtClean="0"/>
              <a:t>Tx</a:t>
            </a:r>
            <a:r>
              <a:rPr lang="en-US" sz="2000" b="0" kern="0" dirty="0" smtClean="0"/>
              <a:t> coordination </a:t>
            </a:r>
            <a:endParaRPr lang="en-US" sz="2000" b="0" kern="0" dirty="0"/>
          </a:p>
        </p:txBody>
      </p:sp>
    </p:spTree>
    <p:extLst>
      <p:ext uri="{BB962C8B-B14F-4D97-AF65-F5344CB8AC3E}">
        <p14:creationId xmlns:p14="http://schemas.microsoft.com/office/powerpoint/2010/main" val="1104460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b="0" dirty="0"/>
              <a:t>[1] 11-19-1979-01-00be-ul-coordination-for-throughput-improvement-and-interference-reduction</a:t>
            </a:r>
          </a:p>
        </p:txBody>
      </p:sp>
      <p:sp>
        <p:nvSpPr>
          <p:cNvPr id="4" name="Slide Number Placeholder 3"/>
          <p:cNvSpPr>
            <a:spLocks noGrp="1"/>
          </p:cNvSpPr>
          <p:nvPr>
            <p:ph type="sldNum" sz="quarter" idx="12"/>
          </p:nvPr>
        </p:nvSpPr>
        <p:spPr/>
        <p:txBody>
          <a:bodyPr/>
          <a:lstStyle/>
          <a:p>
            <a:pPr>
              <a:defRPr/>
            </a:pPr>
            <a:r>
              <a:rPr lang="en-US" dirty="0"/>
              <a:t>Slide </a:t>
            </a:r>
            <a:fld id="{7614916F-BBEF-4684-B6F5-1E636F42BA02}" type="slidenum">
              <a:rPr lang="en-US" smtClean="0"/>
              <a:pPr>
                <a:defRPr/>
              </a:pPr>
              <a:t>11</a:t>
            </a:fld>
            <a:endParaRPr lang="en-US" dirty="0"/>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3930356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dirty="0"/>
              <a:t>Do you support that 802.11be will adopt Coordinated UL MU-MIMO  as </a:t>
            </a:r>
            <a:r>
              <a:rPr lang="en-US" sz="2000" dirty="0" smtClean="0"/>
              <a:t>an Multi-AP </a:t>
            </a:r>
            <a:r>
              <a:rPr lang="en-US" sz="2000" dirty="0"/>
              <a:t>Coordination scheme for UL transmissions?</a:t>
            </a:r>
          </a:p>
        </p:txBody>
      </p:sp>
      <p:sp>
        <p:nvSpPr>
          <p:cNvPr id="4" name="Slide Number Placeholder 3"/>
          <p:cNvSpPr>
            <a:spLocks noGrp="1"/>
          </p:cNvSpPr>
          <p:nvPr>
            <p:ph type="sldNum" sz="quarter" idx="12"/>
          </p:nvPr>
        </p:nvSpPr>
        <p:spPr/>
        <p:txBody>
          <a:bodyPr/>
          <a:lstStyle/>
          <a:p>
            <a:pPr>
              <a:defRPr/>
            </a:pPr>
            <a:r>
              <a:rPr lang="en-US" dirty="0"/>
              <a:t>Slide </a:t>
            </a:r>
            <a:fld id="{7614916F-BBEF-4684-B6F5-1E636F42BA02}" type="slidenum">
              <a:rPr lang="en-US" smtClean="0"/>
              <a:pPr>
                <a:defRPr/>
              </a:pPr>
              <a:t>12</a:t>
            </a:fld>
            <a:endParaRPr lang="en-US" dirty="0"/>
          </a:p>
        </p:txBody>
      </p:sp>
      <p:sp>
        <p:nvSpPr>
          <p:cNvPr id="5" name="Title 4"/>
          <p:cNvSpPr>
            <a:spLocks noGrp="1"/>
          </p:cNvSpPr>
          <p:nvPr>
            <p:ph type="title"/>
          </p:nvPr>
        </p:nvSpPr>
        <p:spPr>
          <a:xfrm>
            <a:off x="685800" y="685800"/>
            <a:ext cx="7772400" cy="914400"/>
          </a:xfrm>
        </p:spPr>
        <p:txBody>
          <a:bodyPr/>
          <a:lstStyle/>
          <a:p>
            <a:r>
              <a:rPr lang="en-US" dirty="0"/>
              <a:t>SP1</a:t>
            </a:r>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2738106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dirty="0"/>
              <a:t>PER with synchronized and non-synchronized interference</a:t>
            </a:r>
          </a:p>
        </p:txBody>
      </p:sp>
      <p:sp>
        <p:nvSpPr>
          <p:cNvPr id="4" name="Slide Number Placeholder 3"/>
          <p:cNvSpPr>
            <a:spLocks noGrp="1"/>
          </p:cNvSpPr>
          <p:nvPr>
            <p:ph type="sldNum" sz="quarter" idx="12"/>
          </p:nvPr>
        </p:nvSpPr>
        <p:spPr/>
        <p:txBody>
          <a:bodyPr/>
          <a:lstStyle/>
          <a:p>
            <a:pPr>
              <a:defRPr/>
            </a:pPr>
            <a:r>
              <a:rPr lang="en-US" dirty="0"/>
              <a:t>Slide </a:t>
            </a:r>
            <a:fld id="{7614916F-BBEF-4684-B6F5-1E636F42BA02}" type="slidenum">
              <a:rPr lang="en-US" smtClean="0"/>
              <a:pPr>
                <a:defRPr/>
              </a:pPr>
              <a:t>13</a:t>
            </a:fld>
            <a:endParaRPr lang="en-US" dirty="0"/>
          </a:p>
        </p:txBody>
      </p:sp>
      <p:sp>
        <p:nvSpPr>
          <p:cNvPr id="5" name="Title 4"/>
          <p:cNvSpPr>
            <a:spLocks noGrp="1"/>
          </p:cNvSpPr>
          <p:nvPr>
            <p:ph type="title"/>
          </p:nvPr>
        </p:nvSpPr>
        <p:spPr>
          <a:xfrm>
            <a:off x="685800" y="685800"/>
            <a:ext cx="7772400" cy="914400"/>
          </a:xfrm>
        </p:spPr>
        <p:txBody>
          <a:bodyPr/>
          <a:lstStyle/>
          <a:p>
            <a:r>
              <a:rPr lang="en-US" dirty="0"/>
              <a:t>Appendix</a:t>
            </a:r>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pic>
        <p:nvPicPr>
          <p:cNvPr id="6" name="Picture 5"/>
          <p:cNvPicPr>
            <a:picLocks noChangeAspect="1"/>
          </p:cNvPicPr>
          <p:nvPr/>
        </p:nvPicPr>
        <p:blipFill>
          <a:blip r:embed="rId2"/>
          <a:stretch>
            <a:fillRect/>
          </a:stretch>
        </p:blipFill>
        <p:spPr>
          <a:xfrm>
            <a:off x="1295400" y="1926699"/>
            <a:ext cx="6315064" cy="4735287"/>
          </a:xfrm>
          <a:prstGeom prst="rect">
            <a:avLst/>
          </a:prstGeom>
        </p:spPr>
      </p:pic>
    </p:spTree>
    <p:extLst>
      <p:ext uri="{BB962C8B-B14F-4D97-AF65-F5344CB8AC3E}">
        <p14:creationId xmlns:p14="http://schemas.microsoft.com/office/powerpoint/2010/main" val="2309188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802.11be </a:t>
            </a:r>
            <a:r>
              <a:rPr lang="en-US" sz="2000" b="0" dirty="0" smtClean="0"/>
              <a:t>introduces </a:t>
            </a:r>
            <a:r>
              <a:rPr lang="en-US" sz="2000" b="0" dirty="0"/>
              <a:t>Multi-AP as </a:t>
            </a:r>
            <a:r>
              <a:rPr lang="en-US" sz="2000" b="0" dirty="0" smtClean="0"/>
              <a:t>a set </a:t>
            </a:r>
            <a:r>
              <a:rPr lang="en-US" sz="2000" b="0" dirty="0"/>
              <a:t>of features that </a:t>
            </a:r>
            <a:r>
              <a:rPr lang="en-US" sz="2000" b="0" dirty="0" smtClean="0"/>
              <a:t>is expected </a:t>
            </a:r>
            <a:r>
              <a:rPr lang="en-US" sz="2000" b="0" dirty="0"/>
              <a:t>to bring additional efficiency gain when multiple networks share resources and efforts</a:t>
            </a:r>
          </a:p>
          <a:p>
            <a:pPr>
              <a:lnSpc>
                <a:spcPct val="110000"/>
              </a:lnSpc>
              <a:spcBef>
                <a:spcPts val="600"/>
              </a:spcBef>
              <a:spcAft>
                <a:spcPts val="600"/>
              </a:spcAft>
            </a:pPr>
            <a:r>
              <a:rPr lang="en-US" sz="2000" b="0" dirty="0"/>
              <a:t>The are several methods to achieve different level of </a:t>
            </a:r>
            <a:r>
              <a:rPr lang="en-US" sz="2000" b="0" dirty="0" smtClean="0"/>
              <a:t>coordination, where </a:t>
            </a:r>
            <a:r>
              <a:rPr lang="en-US" sz="2000" b="0" dirty="0"/>
              <a:t>each method has its own advantages and constraints</a:t>
            </a:r>
          </a:p>
          <a:p>
            <a:pPr>
              <a:lnSpc>
                <a:spcPct val="110000"/>
              </a:lnSpc>
              <a:spcBef>
                <a:spcPts val="600"/>
              </a:spcBef>
              <a:spcAft>
                <a:spcPts val="600"/>
              </a:spcAft>
            </a:pPr>
            <a:r>
              <a:rPr lang="en-US" sz="2000" b="0" dirty="0"/>
              <a:t>In [1] we introduced a Coordinated UL MU-MIMO transmission scheme and studied its properties and performance </a:t>
            </a:r>
          </a:p>
          <a:p>
            <a:pPr>
              <a:lnSpc>
                <a:spcPct val="110000"/>
              </a:lnSpc>
              <a:spcBef>
                <a:spcPts val="600"/>
              </a:spcBef>
              <a:spcAft>
                <a:spcPts val="600"/>
              </a:spcAft>
            </a:pPr>
            <a:r>
              <a:rPr lang="en-US" sz="2000" b="0" dirty="0"/>
              <a:t>In this contribution we want to review the scenarios where the proposed scheme has </a:t>
            </a:r>
            <a:r>
              <a:rPr lang="en-US" sz="2000" b="0" dirty="0" smtClean="0"/>
              <a:t>advantages, </a:t>
            </a:r>
            <a:r>
              <a:rPr lang="en-US" sz="2000" b="0" dirty="0"/>
              <a:t>and suggest it as a candidate scheme for UL Coordination</a:t>
            </a:r>
          </a:p>
        </p:txBody>
      </p:sp>
      <p:sp>
        <p:nvSpPr>
          <p:cNvPr id="9"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
        <p:nvSpPr>
          <p:cNvPr id="42" name="Rectangle 41"/>
          <p:cNvSpPr/>
          <p:nvPr/>
        </p:nvSpPr>
        <p:spPr bwMode="auto">
          <a:xfrm>
            <a:off x="1577304" y="5106162"/>
            <a:ext cx="1375601" cy="561018"/>
          </a:xfrm>
          <a:prstGeom prst="rect">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900" dirty="0">
                <a:latin typeface="Arial" charset="0"/>
              </a:rPr>
              <a:t>UL Coordination Negotiation Procedure</a:t>
            </a:r>
            <a:endParaRPr kumimoji="0" lang="en-US" sz="900" b="0" i="0" u="none" strike="noStrike" cap="none" normalizeH="0" baseline="0" dirty="0">
              <a:ln>
                <a:noFill/>
              </a:ln>
              <a:solidFill>
                <a:schemeClr val="tx1"/>
              </a:solidFill>
              <a:effectLst/>
              <a:latin typeface="Arial" charset="0"/>
            </a:endParaRPr>
          </a:p>
        </p:txBody>
      </p:sp>
      <p:sp>
        <p:nvSpPr>
          <p:cNvPr id="43" name="Rectangle 42"/>
          <p:cNvSpPr/>
          <p:nvPr/>
        </p:nvSpPr>
        <p:spPr bwMode="auto">
          <a:xfrm>
            <a:off x="3280998" y="5105400"/>
            <a:ext cx="792088" cy="586487"/>
          </a:xfrm>
          <a:prstGeom prst="rect">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Coordinated UL Trigger</a:t>
            </a:r>
          </a:p>
        </p:txBody>
      </p:sp>
      <p:sp>
        <p:nvSpPr>
          <p:cNvPr id="45" name="TextBox 44"/>
          <p:cNvSpPr txBox="1"/>
          <p:nvPr/>
        </p:nvSpPr>
        <p:spPr>
          <a:xfrm>
            <a:off x="720658" y="5123013"/>
            <a:ext cx="838691" cy="261610"/>
          </a:xfrm>
          <a:prstGeom prst="rect">
            <a:avLst/>
          </a:prstGeom>
          <a:noFill/>
        </p:spPr>
        <p:txBody>
          <a:bodyPr wrap="none" rtlCol="0">
            <a:spAutoFit/>
          </a:bodyPr>
          <a:lstStyle/>
          <a:p>
            <a:r>
              <a:rPr lang="en-US" sz="1100" dirty="0" smtClean="0"/>
              <a:t>Sharing AP</a:t>
            </a:r>
            <a:endParaRPr lang="en-US" sz="1100" dirty="0"/>
          </a:p>
        </p:txBody>
      </p:sp>
      <p:sp>
        <p:nvSpPr>
          <p:cNvPr id="46" name="TextBox 45"/>
          <p:cNvSpPr txBox="1"/>
          <p:nvPr/>
        </p:nvSpPr>
        <p:spPr>
          <a:xfrm>
            <a:off x="775961" y="5453844"/>
            <a:ext cx="792205" cy="261610"/>
          </a:xfrm>
          <a:prstGeom prst="rect">
            <a:avLst/>
          </a:prstGeom>
          <a:noFill/>
        </p:spPr>
        <p:txBody>
          <a:bodyPr wrap="none" rtlCol="0">
            <a:spAutoFit/>
          </a:bodyPr>
          <a:lstStyle/>
          <a:p>
            <a:r>
              <a:rPr lang="en-US" sz="1100" dirty="0" smtClean="0"/>
              <a:t>Shared </a:t>
            </a:r>
            <a:r>
              <a:rPr lang="en-US" sz="1100" dirty="0"/>
              <a:t>AP</a:t>
            </a:r>
          </a:p>
        </p:txBody>
      </p:sp>
      <p:sp>
        <p:nvSpPr>
          <p:cNvPr id="47" name="TextBox 46"/>
          <p:cNvSpPr txBox="1"/>
          <p:nvPr/>
        </p:nvSpPr>
        <p:spPr>
          <a:xfrm>
            <a:off x="848589" y="5743444"/>
            <a:ext cx="471604" cy="261610"/>
          </a:xfrm>
          <a:prstGeom prst="rect">
            <a:avLst/>
          </a:prstGeom>
          <a:noFill/>
        </p:spPr>
        <p:txBody>
          <a:bodyPr wrap="none" rtlCol="0">
            <a:spAutoFit/>
          </a:bodyPr>
          <a:lstStyle/>
          <a:p>
            <a:r>
              <a:rPr lang="en-US" sz="1100" dirty="0"/>
              <a:t>STA1</a:t>
            </a:r>
          </a:p>
        </p:txBody>
      </p:sp>
      <p:sp>
        <p:nvSpPr>
          <p:cNvPr id="48" name="TextBox 47"/>
          <p:cNvSpPr txBox="1"/>
          <p:nvPr/>
        </p:nvSpPr>
        <p:spPr>
          <a:xfrm>
            <a:off x="838200" y="6086765"/>
            <a:ext cx="471604" cy="261610"/>
          </a:xfrm>
          <a:prstGeom prst="rect">
            <a:avLst/>
          </a:prstGeom>
          <a:noFill/>
        </p:spPr>
        <p:txBody>
          <a:bodyPr wrap="none" rtlCol="0">
            <a:spAutoFit/>
          </a:bodyPr>
          <a:lstStyle/>
          <a:p>
            <a:r>
              <a:rPr lang="en-US" sz="1100" dirty="0"/>
              <a:t>STA2</a:t>
            </a:r>
          </a:p>
        </p:txBody>
      </p:sp>
      <p:sp>
        <p:nvSpPr>
          <p:cNvPr id="49" name="Rectangle 48"/>
          <p:cNvSpPr/>
          <p:nvPr/>
        </p:nvSpPr>
        <p:spPr bwMode="auto">
          <a:xfrm>
            <a:off x="4352945" y="5763125"/>
            <a:ext cx="3273091" cy="560999"/>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400" dirty="0">
                <a:latin typeface="Arial" charset="0"/>
              </a:rPr>
              <a:t>UL MU-MIMO Transmission</a:t>
            </a:r>
            <a:endParaRPr kumimoji="0" lang="en-US" sz="1400" b="0" i="0" u="none" strike="noStrike" cap="none" normalizeH="0" baseline="0" dirty="0">
              <a:ln>
                <a:noFill/>
              </a:ln>
              <a:solidFill>
                <a:schemeClr val="tx1"/>
              </a:solidFill>
              <a:effectLst/>
              <a:latin typeface="Arial" charset="0"/>
            </a:endParaRPr>
          </a:p>
        </p:txBody>
      </p:sp>
      <p:cxnSp>
        <p:nvCxnSpPr>
          <p:cNvPr id="57" name="Straight Arrow Connector 56"/>
          <p:cNvCxnSpPr/>
          <p:nvPr/>
        </p:nvCxnSpPr>
        <p:spPr bwMode="auto">
          <a:xfrm>
            <a:off x="886490" y="6348375"/>
            <a:ext cx="7977446"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p:cNvSpPr txBox="1"/>
          <p:nvPr/>
        </p:nvSpPr>
        <p:spPr>
          <a:xfrm>
            <a:off x="8472019" y="6113187"/>
            <a:ext cx="468398" cy="261610"/>
          </a:xfrm>
          <a:prstGeom prst="rect">
            <a:avLst/>
          </a:prstGeom>
          <a:noFill/>
        </p:spPr>
        <p:txBody>
          <a:bodyPr wrap="none" rtlCol="0">
            <a:spAutoFit/>
          </a:bodyPr>
          <a:lstStyle/>
          <a:p>
            <a:r>
              <a:rPr lang="en-US" sz="1100" dirty="0"/>
              <a:t>Time</a:t>
            </a:r>
          </a:p>
        </p:txBody>
      </p:sp>
      <p:cxnSp>
        <p:nvCxnSpPr>
          <p:cNvPr id="59" name="Straight Connector 58"/>
          <p:cNvCxnSpPr/>
          <p:nvPr/>
        </p:nvCxnSpPr>
        <p:spPr bwMode="auto">
          <a:xfrm>
            <a:off x="838200" y="5403570"/>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832191" y="5726725"/>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p:cNvCxnSpPr/>
          <p:nvPr/>
        </p:nvCxnSpPr>
        <p:spPr bwMode="auto">
          <a:xfrm>
            <a:off x="841735" y="6007777"/>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3"/>
          <p:cNvSpPr txBox="1">
            <a:spLocks noChangeArrowheads="1"/>
          </p:cNvSpPr>
          <p:nvPr/>
        </p:nvSpPr>
        <p:spPr>
          <a:xfrm>
            <a:off x="381000" y="1371601"/>
            <a:ext cx="8458200" cy="3801192"/>
          </a:xfrm>
          <a:prstGeom prst="rect">
            <a:avLst/>
          </a:prstGeom>
          <a:noFill/>
          <a:ln/>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we introduced an idea to allow STAs from different BSSs </a:t>
            </a:r>
            <a:r>
              <a:rPr lang="en-US" sz="2000" b="0" kern="0" dirty="0" smtClean="0"/>
              <a:t>to transmit </a:t>
            </a:r>
            <a:r>
              <a:rPr lang="en-US" sz="2000" b="0" kern="0" dirty="0"/>
              <a:t>in parallel using </a:t>
            </a:r>
            <a:r>
              <a:rPr lang="en-US" sz="2000" b="0" kern="0" dirty="0" smtClean="0"/>
              <a:t>an UL </a:t>
            </a:r>
            <a:r>
              <a:rPr lang="en-US" sz="2000" b="0" kern="0" dirty="0"/>
              <a:t>MU-MIMO format</a:t>
            </a:r>
          </a:p>
          <a:p>
            <a:pPr>
              <a:lnSpc>
                <a:spcPct val="110000"/>
              </a:lnSpc>
              <a:spcBef>
                <a:spcPts val="600"/>
              </a:spcBef>
              <a:spcAft>
                <a:spcPts val="600"/>
              </a:spcAft>
            </a:pPr>
            <a:r>
              <a:rPr lang="en-US" sz="2000" b="0" kern="0" dirty="0"/>
              <a:t>We showed that when STAs from different BSSs </a:t>
            </a:r>
            <a:r>
              <a:rPr lang="en-US" sz="2000" b="0" kern="0" dirty="0" smtClean="0"/>
              <a:t>transmit </a:t>
            </a:r>
            <a:r>
              <a:rPr lang="en-US" sz="2000" b="0" kern="0" dirty="0"/>
              <a:t>in parallel, using UL MU-MIMO format, </a:t>
            </a:r>
            <a:r>
              <a:rPr lang="en-US" sz="2000" b="0" kern="0" dirty="0" smtClean="0"/>
              <a:t>it may </a:t>
            </a:r>
            <a:r>
              <a:rPr lang="en-US" sz="2000" b="0" kern="0" dirty="0"/>
              <a:t>significantly improve the </a:t>
            </a:r>
            <a:r>
              <a:rPr lang="en-US" sz="2000" b="0" kern="0" dirty="0" smtClean="0"/>
              <a:t>overall </a:t>
            </a:r>
            <a:r>
              <a:rPr lang="en-US" sz="2000" b="0" kern="0" dirty="0"/>
              <a:t>performance (see Appendix for </a:t>
            </a:r>
            <a:r>
              <a:rPr lang="en-US" sz="2000" b="0" kern="0" dirty="0" smtClean="0"/>
              <a:t>a corresponding PER </a:t>
            </a:r>
            <a:r>
              <a:rPr lang="en-US" sz="2000" b="0" kern="0" dirty="0"/>
              <a:t>figure)</a:t>
            </a:r>
          </a:p>
          <a:p>
            <a:pPr>
              <a:lnSpc>
                <a:spcPct val="110000"/>
              </a:lnSpc>
              <a:spcBef>
                <a:spcPts val="600"/>
              </a:spcBef>
              <a:spcAft>
                <a:spcPts val="600"/>
              </a:spcAft>
            </a:pPr>
            <a:r>
              <a:rPr lang="en-US" sz="2000" b="0" kern="0" dirty="0"/>
              <a:t>We suggested to use UL MU-MIMO format with </a:t>
            </a:r>
            <a:r>
              <a:rPr lang="en-US" sz="2000" kern="0" dirty="0"/>
              <a:t>the total number of SSs that can be supported by each AP </a:t>
            </a:r>
            <a:r>
              <a:rPr lang="en-US" sz="2000" b="0" kern="0" dirty="0"/>
              <a:t>(AP with </a:t>
            </a:r>
            <a:r>
              <a:rPr lang="en-US" sz="2000" b="0" kern="0" dirty="0" smtClean="0"/>
              <a:t>least </a:t>
            </a:r>
            <a:r>
              <a:rPr lang="en-US" sz="2000" b="0" kern="0" dirty="0"/>
              <a:t>capabilities will limit the </a:t>
            </a:r>
            <a:r>
              <a:rPr lang="en-US" sz="2000" b="0" kern="0" dirty="0" smtClean="0"/>
              <a:t>N_SS</a:t>
            </a:r>
            <a:r>
              <a:rPr lang="en-US" sz="2000" b="0" kern="0" dirty="0"/>
              <a:t>) </a:t>
            </a:r>
            <a:r>
              <a:rPr lang="en-US" sz="2000" b="0" kern="0" dirty="0" smtClean="0"/>
              <a:t>where </a:t>
            </a:r>
            <a:r>
              <a:rPr lang="en-US" sz="2000" b="0" kern="0" dirty="0"/>
              <a:t>each AP </a:t>
            </a:r>
            <a:r>
              <a:rPr lang="en-US" sz="2000" b="0" kern="0" dirty="0" smtClean="0"/>
              <a:t>will use different N_SS </a:t>
            </a:r>
            <a:r>
              <a:rPr lang="en-US" sz="2000" b="0" kern="0" dirty="0"/>
              <a:t>according to its requirements</a:t>
            </a:r>
          </a:p>
          <a:p>
            <a:pPr>
              <a:lnSpc>
                <a:spcPct val="110000"/>
              </a:lnSpc>
              <a:spcBef>
                <a:spcPts val="600"/>
              </a:spcBef>
              <a:spcAft>
                <a:spcPts val="600"/>
              </a:spcAft>
            </a:pPr>
            <a:r>
              <a:rPr lang="en-US" sz="2000" b="0" kern="0" dirty="0"/>
              <a:t>Suggested scheme requires time alignment and </a:t>
            </a:r>
            <a:r>
              <a:rPr lang="en-US" sz="2000" b="0" kern="0" dirty="0" smtClean="0"/>
              <a:t>a coordinated </a:t>
            </a:r>
            <a:r>
              <a:rPr lang="en-US" sz="2000" b="0" kern="0" dirty="0"/>
              <a:t>trigger frame – see </a:t>
            </a:r>
            <a:r>
              <a:rPr lang="en-US" sz="2000" b="0" kern="0" dirty="0" smtClean="0"/>
              <a:t>illustrative </a:t>
            </a:r>
            <a:r>
              <a:rPr lang="en-US" sz="2000" b="0" kern="0" dirty="0"/>
              <a:t>diagram below</a:t>
            </a:r>
          </a:p>
        </p:txBody>
      </p:sp>
      <p:sp>
        <p:nvSpPr>
          <p:cNvPr id="20" name="Rectangle 19"/>
          <p:cNvSpPr/>
          <p:nvPr/>
        </p:nvSpPr>
        <p:spPr bwMode="auto">
          <a:xfrm>
            <a:off x="7889946" y="5123013"/>
            <a:ext cx="792088" cy="586487"/>
          </a:xfrm>
          <a:prstGeom prst="rect">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1050" dirty="0">
                <a:latin typeface="Arial" charset="0"/>
              </a:rPr>
              <a:t>Block ACK</a:t>
            </a:r>
          </a:p>
        </p:txBody>
      </p:sp>
    </p:spTree>
    <p:extLst>
      <p:ext uri="{BB962C8B-B14F-4D97-AF65-F5344CB8AC3E}">
        <p14:creationId xmlns:p14="http://schemas.microsoft.com/office/powerpoint/2010/main" val="343051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Main Motivation of UL Coordination</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400"/>
              </a:spcBef>
              <a:spcAft>
                <a:spcPts val="600"/>
              </a:spcAft>
            </a:pPr>
            <a:r>
              <a:rPr lang="en-US" sz="2000" b="0" kern="0" dirty="0"/>
              <a:t>We see </a:t>
            </a:r>
            <a:r>
              <a:rPr lang="en-US" sz="2000" b="0" dirty="0"/>
              <a:t>Multi-AP </a:t>
            </a:r>
            <a:r>
              <a:rPr lang="en-US" sz="2200" b="0" kern="0" dirty="0"/>
              <a:t>operation</a:t>
            </a:r>
            <a:r>
              <a:rPr lang="en-US" sz="2000" b="0" dirty="0"/>
              <a:t> </a:t>
            </a:r>
            <a:r>
              <a:rPr lang="en-US" sz="2000" b="0" kern="0" dirty="0"/>
              <a:t>as an effort to improve system efficiency by </a:t>
            </a:r>
            <a:r>
              <a:rPr lang="en-US" sz="2200" b="0" kern="0" dirty="0"/>
              <a:t>sharing/coordinating </a:t>
            </a:r>
            <a:r>
              <a:rPr lang="en-US" sz="2000" b="0" kern="0" dirty="0" smtClean="0"/>
              <a:t>resources </a:t>
            </a:r>
            <a:r>
              <a:rPr lang="en-US" sz="2200" b="0" kern="0" dirty="0"/>
              <a:t>among </a:t>
            </a:r>
            <a:r>
              <a:rPr lang="en-US" sz="2000" b="0" kern="0" dirty="0"/>
              <a:t>different APs from different BSSs</a:t>
            </a:r>
          </a:p>
          <a:p>
            <a:pPr>
              <a:lnSpc>
                <a:spcPct val="110000"/>
              </a:lnSpc>
              <a:spcBef>
                <a:spcPts val="400"/>
              </a:spcBef>
              <a:spcAft>
                <a:spcPts val="600"/>
              </a:spcAft>
            </a:pPr>
            <a:r>
              <a:rPr lang="en-US" sz="2000" b="0" kern="0" dirty="0" smtClean="0"/>
              <a:t>The currently </a:t>
            </a:r>
            <a:r>
              <a:rPr lang="en-US" sz="2000" b="0" kern="0" dirty="0"/>
              <a:t>discussed coordination techniques share frequency (Co-OFDMA), time (Co-TDMA) and Power (Co-SR)</a:t>
            </a:r>
          </a:p>
          <a:p>
            <a:pPr>
              <a:lnSpc>
                <a:spcPct val="110000"/>
              </a:lnSpc>
              <a:spcBef>
                <a:spcPts val="400"/>
              </a:spcBef>
              <a:spcAft>
                <a:spcPts val="600"/>
              </a:spcAft>
            </a:pPr>
            <a:r>
              <a:rPr lang="en-US" sz="2000" b="0" kern="0" dirty="0" smtClean="0"/>
              <a:t>There is an additional </a:t>
            </a:r>
            <a:r>
              <a:rPr lang="en-US" sz="2000" b="0" kern="0" dirty="0"/>
              <a:t>resource </a:t>
            </a:r>
            <a:r>
              <a:rPr lang="en-US" sz="2000" b="0" kern="0" dirty="0" smtClean="0"/>
              <a:t>- </a:t>
            </a:r>
            <a:r>
              <a:rPr lang="en-US" sz="2000" b="0" kern="0" dirty="0"/>
              <a:t>spatial streams </a:t>
            </a:r>
            <a:r>
              <a:rPr lang="en-US" sz="2000" b="0" kern="0" dirty="0" smtClean="0"/>
              <a:t>- which </a:t>
            </a:r>
            <a:r>
              <a:rPr lang="en-US" sz="2200" b="0" kern="0" dirty="0"/>
              <a:t>is</a:t>
            </a:r>
            <a:r>
              <a:rPr lang="en-US" sz="2000" b="0" kern="0" dirty="0"/>
              <a:t> already shared today between </a:t>
            </a:r>
            <a:r>
              <a:rPr lang="en-US" sz="2000" b="0" kern="0" dirty="0" smtClean="0"/>
              <a:t>STAs </a:t>
            </a:r>
            <a:r>
              <a:rPr lang="en-US" sz="2000" b="0" kern="0" dirty="0"/>
              <a:t>in UL and DL MU-MIMO transmissions</a:t>
            </a:r>
          </a:p>
          <a:p>
            <a:pPr>
              <a:lnSpc>
                <a:spcPct val="110000"/>
              </a:lnSpc>
              <a:spcBef>
                <a:spcPts val="400"/>
              </a:spcBef>
              <a:spcAft>
                <a:spcPts val="600"/>
              </a:spcAft>
            </a:pPr>
            <a:r>
              <a:rPr lang="en-US" sz="2000" b="0" kern="0" dirty="0"/>
              <a:t>More </a:t>
            </a:r>
            <a:r>
              <a:rPr lang="en-US" sz="2000" b="0" kern="0" dirty="0" smtClean="0"/>
              <a:t>sophisticated Multi-AP schemes - JT </a:t>
            </a:r>
            <a:r>
              <a:rPr lang="en-US" sz="2000" b="0" kern="0" dirty="0"/>
              <a:t>and Co-BF </a:t>
            </a:r>
            <a:r>
              <a:rPr lang="en-US" sz="2000" b="0" kern="0" dirty="0" smtClean="0"/>
              <a:t>- were </a:t>
            </a:r>
            <a:r>
              <a:rPr lang="en-US" sz="2000" b="0" kern="0" dirty="0"/>
              <a:t>discussed and deferred to Release 2</a:t>
            </a:r>
          </a:p>
          <a:p>
            <a:pPr>
              <a:lnSpc>
                <a:spcPct val="110000"/>
              </a:lnSpc>
              <a:spcBef>
                <a:spcPts val="400"/>
              </a:spcBef>
              <a:spcAft>
                <a:spcPts val="600"/>
              </a:spcAft>
            </a:pPr>
            <a:r>
              <a:rPr lang="en-US" sz="2000" b="0" kern="0" dirty="0"/>
              <a:t>Assuming </a:t>
            </a:r>
            <a:r>
              <a:rPr lang="en-US" sz="2000" b="0" kern="0" dirty="0" smtClean="0"/>
              <a:t>the majority </a:t>
            </a:r>
            <a:r>
              <a:rPr lang="en-US" sz="2000" b="0" kern="0" dirty="0"/>
              <a:t>of 11be APs and STAs </a:t>
            </a:r>
            <a:r>
              <a:rPr lang="en-US" sz="2200" b="0" kern="0" dirty="0"/>
              <a:t>will </a:t>
            </a:r>
            <a:r>
              <a:rPr lang="en-US" sz="2000" b="0" kern="0" dirty="0" smtClean="0"/>
              <a:t>support </a:t>
            </a:r>
            <a:r>
              <a:rPr lang="en-US" sz="2000" b="0" kern="0" dirty="0"/>
              <a:t>UL MU-MIMO, UL Coordination </a:t>
            </a:r>
            <a:r>
              <a:rPr lang="en-US" sz="2000" b="0" kern="0" dirty="0" smtClean="0"/>
              <a:t>by sharing </a:t>
            </a:r>
            <a:r>
              <a:rPr lang="en-US" sz="2000" b="0" kern="0" dirty="0"/>
              <a:t>spatial streams </a:t>
            </a:r>
            <a:r>
              <a:rPr lang="en-US" sz="2000" b="0" kern="0" dirty="0" smtClean="0"/>
              <a:t>may be considered as </a:t>
            </a:r>
            <a:r>
              <a:rPr lang="en-US" sz="2000" b="0" kern="0" dirty="0"/>
              <a:t>well</a:t>
            </a:r>
          </a:p>
          <a:p>
            <a:pPr>
              <a:lnSpc>
                <a:spcPct val="110000"/>
              </a:lnSpc>
              <a:spcBef>
                <a:spcPts val="400"/>
              </a:spcBef>
              <a:spcAft>
                <a:spcPts val="600"/>
              </a:spcAft>
            </a:pPr>
            <a:r>
              <a:rPr lang="en-US" sz="2000" b="0" kern="0" dirty="0" smtClean="0"/>
              <a:t>This can yield an additional </a:t>
            </a:r>
            <a:r>
              <a:rPr lang="en-US" sz="2000" b="0" kern="0" dirty="0"/>
              <a:t>level of </a:t>
            </a:r>
            <a:r>
              <a:rPr lang="en-US" sz="2000" b="0" kern="0" dirty="0" smtClean="0"/>
              <a:t>flexibility </a:t>
            </a:r>
            <a:r>
              <a:rPr lang="en-US" sz="2000" b="0" kern="0" dirty="0"/>
              <a:t>and </a:t>
            </a:r>
            <a:r>
              <a:rPr lang="en-US" sz="2000" b="0" kern="0" dirty="0" smtClean="0"/>
              <a:t>higher efficiency</a:t>
            </a:r>
            <a:endParaRPr lang="en-US" sz="2000" b="0" kern="0" dirty="0"/>
          </a:p>
          <a:p>
            <a:pPr>
              <a:lnSpc>
                <a:spcPct val="110000"/>
              </a:lnSpc>
              <a:spcBef>
                <a:spcPts val="400"/>
              </a:spcBef>
              <a:spcAft>
                <a:spcPts val="600"/>
              </a:spcAft>
            </a:pPr>
            <a:r>
              <a:rPr lang="en-US" sz="2000" b="0" kern="0" dirty="0" smtClean="0"/>
              <a:t>Hence </a:t>
            </a:r>
            <a:r>
              <a:rPr lang="en-US" sz="2000" b="0" kern="0" dirty="0"/>
              <a:t>we believe that Coordinated UL MU-MIMO should be considered and discussed as part of </a:t>
            </a:r>
            <a:r>
              <a:rPr lang="en-US" sz="2000" b="0" dirty="0"/>
              <a:t>Multi-AP </a:t>
            </a:r>
            <a:r>
              <a:rPr lang="en-US" sz="2200" b="0" kern="0" dirty="0"/>
              <a:t>operation topic</a:t>
            </a:r>
          </a:p>
        </p:txBody>
      </p:sp>
    </p:spTree>
    <p:extLst>
      <p:ext uri="{BB962C8B-B14F-4D97-AF65-F5344CB8AC3E}">
        <p14:creationId xmlns:p14="http://schemas.microsoft.com/office/powerpoint/2010/main" val="2850343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Procedure</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
        <p:nvSpPr>
          <p:cNvPr id="10" name="Rectangle 3"/>
          <p:cNvSpPr txBox="1">
            <a:spLocks noChangeArrowheads="1"/>
          </p:cNvSpPr>
          <p:nvPr/>
        </p:nvSpPr>
        <p:spPr>
          <a:xfrm>
            <a:off x="408777" y="1371600"/>
            <a:ext cx="8458200" cy="2970564"/>
          </a:xfrm>
          <a:prstGeom prst="rect">
            <a:avLst/>
          </a:prstGeom>
          <a:noFill/>
          <a:ln/>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a:t>We assume that APs </a:t>
            </a:r>
            <a:r>
              <a:rPr lang="en-US" sz="2000" b="0" kern="0" dirty="0" smtClean="0"/>
              <a:t>(Sharing </a:t>
            </a:r>
            <a:r>
              <a:rPr lang="en-US" sz="2000" b="0" kern="0" dirty="0"/>
              <a:t>and </a:t>
            </a:r>
            <a:r>
              <a:rPr lang="en-US" sz="2000" b="0" kern="0" dirty="0" smtClean="0"/>
              <a:t>Shared) have already </a:t>
            </a:r>
            <a:r>
              <a:rPr lang="en-US" sz="2000" b="0" kern="0" dirty="0"/>
              <a:t>exchanged their </a:t>
            </a:r>
            <a:r>
              <a:rPr lang="en-US" sz="2000" b="0" kern="0" dirty="0" smtClean="0"/>
              <a:t>status/capabilities; the </a:t>
            </a:r>
            <a:r>
              <a:rPr lang="en-US" sz="2000" b="0" kern="0" dirty="0"/>
              <a:t>coordinated UL MU-MIMO procedure will </a:t>
            </a:r>
            <a:r>
              <a:rPr lang="en-US" sz="2000" b="0" kern="0" dirty="0" smtClean="0"/>
              <a:t>be made up of:</a:t>
            </a:r>
            <a:endParaRPr lang="en-US" sz="2000" b="0" kern="0" dirty="0"/>
          </a:p>
          <a:p>
            <a:pPr lvl="1">
              <a:lnSpc>
                <a:spcPct val="110000"/>
              </a:lnSpc>
              <a:spcBef>
                <a:spcPts val="600"/>
              </a:spcBef>
              <a:spcAft>
                <a:spcPts val="0"/>
              </a:spcAft>
            </a:pPr>
            <a:r>
              <a:rPr lang="en-US" sz="1600" b="0" kern="0" dirty="0"/>
              <a:t>M-AP TF </a:t>
            </a:r>
            <a:r>
              <a:rPr lang="en-US" sz="1600" kern="0" dirty="0"/>
              <a:t>transmitted by </a:t>
            </a:r>
            <a:r>
              <a:rPr lang="en-US" sz="1600" kern="0" dirty="0" smtClean="0"/>
              <a:t>Sharing </a:t>
            </a:r>
            <a:r>
              <a:rPr lang="en-US" sz="1600" b="0" kern="0" dirty="0"/>
              <a:t>AP </a:t>
            </a:r>
            <a:r>
              <a:rPr lang="en-US" sz="1600" b="0" kern="0" dirty="0" smtClean="0"/>
              <a:t>(may </a:t>
            </a:r>
            <a:r>
              <a:rPr lang="en-US" sz="1600" b="0" kern="0" dirty="0"/>
              <a:t>also </a:t>
            </a:r>
            <a:r>
              <a:rPr lang="en-US" sz="1600" b="0" kern="0" dirty="0" smtClean="0"/>
              <a:t>participate, not necessarily) </a:t>
            </a:r>
            <a:r>
              <a:rPr lang="en-US" sz="1600" b="0" kern="0" dirty="0"/>
              <a:t>with all the relevant </a:t>
            </a:r>
            <a:r>
              <a:rPr lang="en-US" sz="1600" kern="0" dirty="0" smtClean="0"/>
              <a:t>coordination</a:t>
            </a:r>
            <a:r>
              <a:rPr lang="en-US" sz="1600" b="0" kern="0" dirty="0" smtClean="0"/>
              <a:t> </a:t>
            </a:r>
            <a:r>
              <a:rPr lang="en-US" sz="1600" b="0" kern="0" dirty="0"/>
              <a:t>parameters for all the BSSs</a:t>
            </a:r>
          </a:p>
          <a:p>
            <a:pPr lvl="1">
              <a:lnSpc>
                <a:spcPct val="110000"/>
              </a:lnSpc>
              <a:spcBef>
                <a:spcPts val="600"/>
              </a:spcBef>
              <a:spcAft>
                <a:spcPts val="0"/>
              </a:spcAft>
            </a:pPr>
            <a:r>
              <a:rPr lang="en-US" sz="1600" b="0" kern="0" dirty="0"/>
              <a:t>Each </a:t>
            </a:r>
            <a:r>
              <a:rPr lang="en-US" sz="1600" b="0" kern="0" dirty="0" smtClean="0"/>
              <a:t>Shared AP </a:t>
            </a:r>
            <a:r>
              <a:rPr lang="en-US" sz="1600" b="0" kern="0" dirty="0"/>
              <a:t>will then transmit a TF to its </a:t>
            </a:r>
            <a:r>
              <a:rPr lang="en-US" sz="1600" kern="0" dirty="0"/>
              <a:t>associated </a:t>
            </a:r>
            <a:r>
              <a:rPr lang="en-US" sz="1600" b="0" kern="0" dirty="0"/>
              <a:t>STAs</a:t>
            </a:r>
          </a:p>
          <a:p>
            <a:pPr lvl="2">
              <a:lnSpc>
                <a:spcPct val="110000"/>
              </a:lnSpc>
              <a:spcBef>
                <a:spcPts val="600"/>
              </a:spcBef>
              <a:spcAft>
                <a:spcPts val="0"/>
              </a:spcAft>
            </a:pPr>
            <a:r>
              <a:rPr lang="en-US" sz="1100" kern="0" dirty="0"/>
              <a:t>All TFs should be transmitted simultaneously</a:t>
            </a:r>
            <a:r>
              <a:rPr lang="en-US" sz="1100" b="0" kern="0" dirty="0"/>
              <a:t> (can </a:t>
            </a:r>
            <a:r>
              <a:rPr lang="en-US" sz="1100" b="0" kern="0" dirty="0" smtClean="0"/>
              <a:t>be done by </a:t>
            </a:r>
            <a:r>
              <a:rPr lang="en-US" sz="1100" kern="0" dirty="0" smtClean="0"/>
              <a:t>any solution developed in scope of Multi-AP</a:t>
            </a:r>
            <a:r>
              <a:rPr lang="en-US" sz="1100" b="0" kern="0" dirty="0" smtClean="0"/>
              <a:t>)</a:t>
            </a:r>
            <a:endParaRPr lang="en-US" sz="1100" b="0" kern="0" dirty="0"/>
          </a:p>
          <a:p>
            <a:pPr lvl="1">
              <a:lnSpc>
                <a:spcPct val="110000"/>
              </a:lnSpc>
              <a:spcBef>
                <a:spcPts val="600"/>
              </a:spcBef>
              <a:spcAft>
                <a:spcPts val="0"/>
              </a:spcAft>
            </a:pPr>
            <a:r>
              <a:rPr lang="en-US" sz="1600" b="0" kern="0" dirty="0"/>
              <a:t>STAs transmit a </a:t>
            </a:r>
            <a:r>
              <a:rPr lang="en-US" sz="1600" kern="0" dirty="0" smtClean="0"/>
              <a:t>TB </a:t>
            </a:r>
            <a:r>
              <a:rPr lang="en-US" sz="1600" kern="0" dirty="0"/>
              <a:t>PPDUs (each STA using its allocated </a:t>
            </a:r>
            <a:r>
              <a:rPr lang="en-US" sz="1600" kern="0" dirty="0" smtClean="0"/>
              <a:t>N_</a:t>
            </a:r>
            <a:r>
              <a:rPr lang="en-US" sz="1600" b="0" kern="0" dirty="0" smtClean="0"/>
              <a:t>SS)</a:t>
            </a:r>
            <a:endParaRPr lang="en-US" sz="1600" b="0" kern="0" dirty="0"/>
          </a:p>
          <a:p>
            <a:pPr lvl="1">
              <a:lnSpc>
                <a:spcPct val="110000"/>
              </a:lnSpc>
              <a:spcBef>
                <a:spcPts val="600"/>
              </a:spcBef>
              <a:spcAft>
                <a:spcPts val="0"/>
              </a:spcAft>
            </a:pPr>
            <a:r>
              <a:rPr lang="en-US" sz="1600" b="0" kern="0" dirty="0"/>
              <a:t>Procedure is completed by </a:t>
            </a:r>
            <a:r>
              <a:rPr lang="en-US" sz="1600" b="0" kern="0" dirty="0" smtClean="0"/>
              <a:t>a </a:t>
            </a:r>
            <a:r>
              <a:rPr lang="en-US" sz="1600" kern="0" dirty="0" smtClean="0"/>
              <a:t>simultaneous </a:t>
            </a:r>
            <a:r>
              <a:rPr lang="en-US" sz="1600" kern="0" dirty="0"/>
              <a:t>Block </a:t>
            </a:r>
            <a:r>
              <a:rPr lang="en-US" sz="1600" b="0" kern="0" dirty="0"/>
              <a:t>Ack transmission </a:t>
            </a:r>
            <a:r>
              <a:rPr lang="en-US" sz="1600" b="0" kern="0" dirty="0" smtClean="0"/>
              <a:t>from </a:t>
            </a:r>
            <a:r>
              <a:rPr lang="en-US" sz="1600" kern="0" dirty="0" smtClean="0"/>
              <a:t>each </a:t>
            </a:r>
            <a:r>
              <a:rPr lang="en-US" sz="1600" kern="0" dirty="0"/>
              <a:t>of the APs </a:t>
            </a:r>
            <a:r>
              <a:rPr lang="en-US" sz="1600" b="0" kern="0" dirty="0"/>
              <a:t>(can also </a:t>
            </a:r>
            <a:r>
              <a:rPr lang="en-US" sz="1600" b="0" kern="0" dirty="0" smtClean="0"/>
              <a:t>use one of several solutions</a:t>
            </a:r>
            <a:r>
              <a:rPr lang="en-US" sz="1600" b="0" kern="0" dirty="0"/>
              <a:t>) </a:t>
            </a:r>
          </a:p>
        </p:txBody>
      </p:sp>
      <p:sp>
        <p:nvSpPr>
          <p:cNvPr id="27" name="Rectangle 26"/>
          <p:cNvSpPr/>
          <p:nvPr/>
        </p:nvSpPr>
        <p:spPr bwMode="auto">
          <a:xfrm>
            <a:off x="1590260" y="4427671"/>
            <a:ext cx="695740" cy="320576"/>
          </a:xfrm>
          <a:prstGeom prst="rect">
            <a:avLst/>
          </a:prstGeom>
          <a:solidFill>
            <a:srgbClr val="FFFF00"/>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900" dirty="0">
                <a:latin typeface="Arial" charset="0"/>
              </a:rPr>
              <a:t>M-AP TF</a:t>
            </a:r>
            <a:endParaRPr kumimoji="0" lang="en-US" sz="900" b="0" i="0" u="none" strike="noStrike" cap="none" normalizeH="0" baseline="0" dirty="0">
              <a:ln>
                <a:noFill/>
              </a:ln>
              <a:solidFill>
                <a:schemeClr val="tx1"/>
              </a:solidFill>
              <a:effectLst/>
              <a:latin typeface="Arial" charset="0"/>
            </a:endParaRPr>
          </a:p>
        </p:txBody>
      </p:sp>
      <p:sp>
        <p:nvSpPr>
          <p:cNvPr id="28" name="Rectangle 27"/>
          <p:cNvSpPr/>
          <p:nvPr/>
        </p:nvSpPr>
        <p:spPr bwMode="auto">
          <a:xfrm>
            <a:off x="2438400" y="4824465"/>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Coordinated UL Trigger</a:t>
            </a:r>
          </a:p>
        </p:txBody>
      </p:sp>
      <p:sp>
        <p:nvSpPr>
          <p:cNvPr id="29" name="Rectangle 28"/>
          <p:cNvSpPr/>
          <p:nvPr/>
        </p:nvSpPr>
        <p:spPr bwMode="auto">
          <a:xfrm>
            <a:off x="3505200" y="5472714"/>
            <a:ext cx="3960440" cy="238043"/>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400" dirty="0">
                <a:latin typeface="Arial" charset="0"/>
              </a:rPr>
              <a:t>Data Frame</a:t>
            </a:r>
            <a:endParaRPr kumimoji="0" lang="en-US" sz="1400" b="0" i="0" u="none" strike="noStrike" cap="none" normalizeH="0" baseline="0" dirty="0">
              <a:ln>
                <a:noFill/>
              </a:ln>
              <a:solidFill>
                <a:schemeClr val="tx1"/>
              </a:solidFill>
              <a:effectLst/>
              <a:latin typeface="Arial" charset="0"/>
            </a:endParaRPr>
          </a:p>
        </p:txBody>
      </p:sp>
      <p:sp>
        <p:nvSpPr>
          <p:cNvPr id="30" name="TextBox 29"/>
          <p:cNvSpPr txBox="1"/>
          <p:nvPr/>
        </p:nvSpPr>
        <p:spPr>
          <a:xfrm>
            <a:off x="810879" y="4438322"/>
            <a:ext cx="838691" cy="261610"/>
          </a:xfrm>
          <a:prstGeom prst="rect">
            <a:avLst/>
          </a:prstGeom>
          <a:noFill/>
        </p:spPr>
        <p:txBody>
          <a:bodyPr wrap="none" rtlCol="0">
            <a:spAutoFit/>
          </a:bodyPr>
          <a:lstStyle/>
          <a:p>
            <a:r>
              <a:rPr lang="en-US" sz="1100" dirty="0" smtClean="0"/>
              <a:t>Sharing </a:t>
            </a:r>
            <a:r>
              <a:rPr lang="en-US" sz="1100" dirty="0"/>
              <a:t>AP</a:t>
            </a:r>
          </a:p>
        </p:txBody>
      </p:sp>
      <p:sp>
        <p:nvSpPr>
          <p:cNvPr id="31" name="TextBox 30"/>
          <p:cNvSpPr txBox="1"/>
          <p:nvPr/>
        </p:nvSpPr>
        <p:spPr>
          <a:xfrm>
            <a:off x="810879" y="5183114"/>
            <a:ext cx="862737" cy="261610"/>
          </a:xfrm>
          <a:prstGeom prst="rect">
            <a:avLst/>
          </a:prstGeom>
          <a:noFill/>
        </p:spPr>
        <p:txBody>
          <a:bodyPr wrap="none" rtlCol="0">
            <a:spAutoFit/>
          </a:bodyPr>
          <a:lstStyle/>
          <a:p>
            <a:r>
              <a:rPr lang="en-US" sz="1100" dirty="0" smtClean="0"/>
              <a:t>Shared </a:t>
            </a:r>
            <a:r>
              <a:rPr lang="en-US" sz="1100" dirty="0"/>
              <a:t>AP2</a:t>
            </a:r>
          </a:p>
        </p:txBody>
      </p:sp>
      <p:sp>
        <p:nvSpPr>
          <p:cNvPr id="32" name="TextBox 31"/>
          <p:cNvSpPr txBox="1"/>
          <p:nvPr/>
        </p:nvSpPr>
        <p:spPr>
          <a:xfrm>
            <a:off x="883507" y="5472714"/>
            <a:ext cx="1800493" cy="261610"/>
          </a:xfrm>
          <a:prstGeom prst="rect">
            <a:avLst/>
          </a:prstGeom>
          <a:noFill/>
        </p:spPr>
        <p:txBody>
          <a:bodyPr wrap="none" rtlCol="0">
            <a:spAutoFit/>
          </a:bodyPr>
          <a:lstStyle/>
          <a:p>
            <a:r>
              <a:rPr lang="en-US" sz="1100" dirty="0"/>
              <a:t>STA1 (associated with AP1)</a:t>
            </a:r>
          </a:p>
        </p:txBody>
      </p:sp>
      <p:sp>
        <p:nvSpPr>
          <p:cNvPr id="33" name="TextBox 32"/>
          <p:cNvSpPr txBox="1"/>
          <p:nvPr/>
        </p:nvSpPr>
        <p:spPr>
          <a:xfrm>
            <a:off x="873118" y="5816035"/>
            <a:ext cx="1800493" cy="261610"/>
          </a:xfrm>
          <a:prstGeom prst="rect">
            <a:avLst/>
          </a:prstGeom>
          <a:noFill/>
        </p:spPr>
        <p:txBody>
          <a:bodyPr wrap="none" rtlCol="0">
            <a:spAutoFit/>
          </a:bodyPr>
          <a:lstStyle/>
          <a:p>
            <a:r>
              <a:rPr lang="en-US" sz="1100" dirty="0"/>
              <a:t>STA2 (associated with AP2)</a:t>
            </a:r>
          </a:p>
        </p:txBody>
      </p:sp>
      <p:sp>
        <p:nvSpPr>
          <p:cNvPr id="34" name="Rectangle 33"/>
          <p:cNvSpPr/>
          <p:nvPr/>
        </p:nvSpPr>
        <p:spPr bwMode="auto">
          <a:xfrm>
            <a:off x="3505200" y="5788673"/>
            <a:ext cx="3960440" cy="238043"/>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400" dirty="0">
                <a:latin typeface="Arial" charset="0"/>
              </a:rPr>
              <a:t>Data Frame</a:t>
            </a:r>
            <a:endParaRPr kumimoji="0" lang="en-US" sz="1400" b="0" i="0" u="none" strike="noStrike" cap="none" normalizeH="0" baseline="0" dirty="0">
              <a:ln>
                <a:noFill/>
              </a:ln>
              <a:solidFill>
                <a:schemeClr val="tx1"/>
              </a:solidFill>
              <a:effectLst/>
              <a:latin typeface="Arial" charset="0"/>
            </a:endParaRPr>
          </a:p>
        </p:txBody>
      </p:sp>
      <p:sp>
        <p:nvSpPr>
          <p:cNvPr id="35" name="Rectangle 34"/>
          <p:cNvSpPr/>
          <p:nvPr/>
        </p:nvSpPr>
        <p:spPr bwMode="auto">
          <a:xfrm>
            <a:off x="3793232" y="5472714"/>
            <a:ext cx="648072" cy="238043"/>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MU-MIMO HE-LTF</a:t>
            </a:r>
          </a:p>
        </p:txBody>
      </p:sp>
      <p:sp>
        <p:nvSpPr>
          <p:cNvPr id="36" name="Rectangle 35"/>
          <p:cNvSpPr/>
          <p:nvPr/>
        </p:nvSpPr>
        <p:spPr bwMode="auto">
          <a:xfrm>
            <a:off x="3794471" y="5792682"/>
            <a:ext cx="648072" cy="238043"/>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MU-MIMO HE-LTF</a:t>
            </a:r>
          </a:p>
        </p:txBody>
      </p:sp>
      <p:cxnSp>
        <p:nvCxnSpPr>
          <p:cNvPr id="37" name="Straight Connector 36"/>
          <p:cNvCxnSpPr/>
          <p:nvPr/>
        </p:nvCxnSpPr>
        <p:spPr bwMode="auto">
          <a:xfrm>
            <a:off x="4801344" y="5472714"/>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p:cNvCxnSpPr/>
          <p:nvPr/>
        </p:nvCxnSpPr>
        <p:spPr bwMode="auto">
          <a:xfrm>
            <a:off x="4801344" y="5788672"/>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p:cNvCxnSpPr/>
          <p:nvPr/>
        </p:nvCxnSpPr>
        <p:spPr bwMode="auto">
          <a:xfrm>
            <a:off x="7105600" y="5472714"/>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a:off x="7112625" y="5788672"/>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4981916" y="5204107"/>
            <a:ext cx="1007007" cy="261610"/>
          </a:xfrm>
          <a:prstGeom prst="rect">
            <a:avLst/>
          </a:prstGeom>
          <a:noFill/>
        </p:spPr>
        <p:txBody>
          <a:bodyPr wrap="none" rtlCol="0">
            <a:spAutoFit/>
          </a:bodyPr>
          <a:lstStyle/>
          <a:p>
            <a:r>
              <a:rPr lang="en-US" sz="1100" dirty="0">
                <a:solidFill>
                  <a:srgbClr val="00B050"/>
                </a:solidFill>
              </a:rPr>
              <a:t>Full Alignment</a:t>
            </a:r>
          </a:p>
        </p:txBody>
      </p:sp>
      <p:cxnSp>
        <p:nvCxnSpPr>
          <p:cNvPr id="42" name="Straight Arrow Connector 41"/>
          <p:cNvCxnSpPr/>
          <p:nvPr/>
        </p:nvCxnSpPr>
        <p:spPr bwMode="auto">
          <a:xfrm>
            <a:off x="889531" y="6077645"/>
            <a:ext cx="7977446"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p:cNvSpPr txBox="1"/>
          <p:nvPr/>
        </p:nvSpPr>
        <p:spPr>
          <a:xfrm>
            <a:off x="8689599" y="6139190"/>
            <a:ext cx="468398" cy="261610"/>
          </a:xfrm>
          <a:prstGeom prst="rect">
            <a:avLst/>
          </a:prstGeom>
          <a:noFill/>
        </p:spPr>
        <p:txBody>
          <a:bodyPr wrap="none" rtlCol="0">
            <a:spAutoFit/>
          </a:bodyPr>
          <a:lstStyle/>
          <a:p>
            <a:r>
              <a:rPr lang="en-US" sz="1100" dirty="0"/>
              <a:t>Time</a:t>
            </a:r>
          </a:p>
        </p:txBody>
      </p:sp>
      <p:cxnSp>
        <p:nvCxnSpPr>
          <p:cNvPr id="44" name="Straight Connector 43"/>
          <p:cNvCxnSpPr/>
          <p:nvPr/>
        </p:nvCxnSpPr>
        <p:spPr bwMode="auto">
          <a:xfrm>
            <a:off x="900895" y="5132840"/>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867109" y="5455995"/>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a:off x="876653" y="5737047"/>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p:cNvSpPr/>
          <p:nvPr/>
        </p:nvSpPr>
        <p:spPr bwMode="auto">
          <a:xfrm>
            <a:off x="2444073" y="5152190"/>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Coordinated UL Trigger</a:t>
            </a:r>
          </a:p>
        </p:txBody>
      </p:sp>
      <p:sp>
        <p:nvSpPr>
          <p:cNvPr id="26" name="TextBox 25"/>
          <p:cNvSpPr txBox="1"/>
          <p:nvPr/>
        </p:nvSpPr>
        <p:spPr>
          <a:xfrm>
            <a:off x="810879" y="4765322"/>
            <a:ext cx="862737" cy="261610"/>
          </a:xfrm>
          <a:prstGeom prst="rect">
            <a:avLst/>
          </a:prstGeom>
          <a:noFill/>
        </p:spPr>
        <p:txBody>
          <a:bodyPr wrap="none" rtlCol="0">
            <a:spAutoFit/>
          </a:bodyPr>
          <a:lstStyle/>
          <a:p>
            <a:r>
              <a:rPr lang="en-US" sz="1100" dirty="0" smtClean="0"/>
              <a:t>Shared </a:t>
            </a:r>
            <a:r>
              <a:rPr lang="en-US" sz="1100" dirty="0"/>
              <a:t>AP1</a:t>
            </a:r>
          </a:p>
        </p:txBody>
      </p:sp>
      <p:sp>
        <p:nvSpPr>
          <p:cNvPr id="48" name="Rectangle 47"/>
          <p:cNvSpPr/>
          <p:nvPr/>
        </p:nvSpPr>
        <p:spPr bwMode="auto">
          <a:xfrm>
            <a:off x="7620000" y="5141107"/>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B-ACK</a:t>
            </a:r>
          </a:p>
        </p:txBody>
      </p:sp>
      <p:sp>
        <p:nvSpPr>
          <p:cNvPr id="49" name="Rectangle 48"/>
          <p:cNvSpPr/>
          <p:nvPr/>
        </p:nvSpPr>
        <p:spPr bwMode="auto">
          <a:xfrm>
            <a:off x="7620000" y="4821724"/>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B-ACK</a:t>
            </a:r>
          </a:p>
        </p:txBody>
      </p:sp>
    </p:spTree>
    <p:extLst>
      <p:ext uri="{BB962C8B-B14F-4D97-AF65-F5344CB8AC3E}">
        <p14:creationId xmlns:p14="http://schemas.microsoft.com/office/powerpoint/2010/main" val="2196853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When to apply Co-UL MU-MIMO</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smtClean="0"/>
              <a:t>We compared the </a:t>
            </a:r>
            <a:r>
              <a:rPr lang="en-US" sz="2000" b="0" kern="0" dirty="0" err="1" smtClean="0"/>
              <a:t>goodput</a:t>
            </a:r>
            <a:r>
              <a:rPr lang="en-US" sz="2000" b="0" kern="0" dirty="0" smtClean="0"/>
              <a:t> of Co-OFDMA and Co-UL MU-MIMO, by simulating the following scenarios:</a:t>
            </a:r>
          </a:p>
          <a:p>
            <a:pPr lvl="1">
              <a:lnSpc>
                <a:spcPct val="110000"/>
              </a:lnSpc>
              <a:spcBef>
                <a:spcPts val="600"/>
              </a:spcBef>
              <a:spcAft>
                <a:spcPts val="0"/>
              </a:spcAft>
            </a:pPr>
            <a:r>
              <a:rPr lang="en-US" sz="1600" kern="0" dirty="0" smtClean="0"/>
              <a:t>2 APs, equipped with 8 Rx antennas</a:t>
            </a:r>
          </a:p>
          <a:p>
            <a:pPr lvl="1">
              <a:lnSpc>
                <a:spcPct val="110000"/>
              </a:lnSpc>
              <a:spcBef>
                <a:spcPts val="600"/>
              </a:spcBef>
              <a:spcAft>
                <a:spcPts val="0"/>
              </a:spcAft>
            </a:pPr>
            <a:r>
              <a:rPr lang="en-US" sz="1600" kern="0" dirty="0" smtClean="0"/>
              <a:t>2 STAs, transmitting 2 spatial streams </a:t>
            </a:r>
            <a:br>
              <a:rPr lang="en-US" sz="1600" kern="0" dirty="0" smtClean="0"/>
            </a:br>
            <a:r>
              <a:rPr lang="en-US" sz="1600" kern="0" dirty="0" smtClean="0"/>
              <a:t>each (total </a:t>
            </a:r>
            <a:r>
              <a:rPr lang="en-US" sz="1600" kern="0" dirty="0" err="1" smtClean="0"/>
              <a:t>Nss</a:t>
            </a:r>
            <a:r>
              <a:rPr lang="en-US" sz="1600" kern="0" dirty="0" smtClean="0"/>
              <a:t> = 4)</a:t>
            </a:r>
          </a:p>
          <a:p>
            <a:pPr lvl="1">
              <a:lnSpc>
                <a:spcPct val="110000"/>
              </a:lnSpc>
              <a:spcBef>
                <a:spcPts val="600"/>
              </a:spcBef>
              <a:spcAft>
                <a:spcPts val="0"/>
              </a:spcAft>
            </a:pPr>
            <a:r>
              <a:rPr lang="en-US" sz="1600" kern="0" dirty="0" smtClean="0"/>
              <a:t>Co-OFDMA – every AP operates on its </a:t>
            </a:r>
            <a:br>
              <a:rPr lang="en-US" sz="1600" kern="0" dirty="0" smtClean="0"/>
            </a:br>
            <a:r>
              <a:rPr lang="en-US" sz="1600" kern="0" dirty="0" smtClean="0"/>
              <a:t>own 20MHz channel</a:t>
            </a:r>
          </a:p>
          <a:p>
            <a:pPr lvl="1">
              <a:lnSpc>
                <a:spcPct val="110000"/>
              </a:lnSpc>
              <a:spcBef>
                <a:spcPts val="600"/>
              </a:spcBef>
              <a:spcAft>
                <a:spcPts val="0"/>
              </a:spcAft>
            </a:pPr>
            <a:r>
              <a:rPr lang="en-US" sz="1600" kern="0" dirty="0" smtClean="0"/>
              <a:t>Co UL MU-MIMO – two APs operate on</a:t>
            </a:r>
            <a:br>
              <a:rPr lang="en-US" sz="1600" kern="0" dirty="0" smtClean="0"/>
            </a:br>
            <a:r>
              <a:rPr lang="en-US" sz="1600" kern="0" dirty="0" smtClean="0"/>
              <a:t>same 40MHz (with UL MU-MIMO) </a:t>
            </a:r>
          </a:p>
          <a:p>
            <a:pPr lvl="1">
              <a:lnSpc>
                <a:spcPct val="110000"/>
              </a:lnSpc>
              <a:spcBef>
                <a:spcPts val="600"/>
              </a:spcBef>
              <a:spcAft>
                <a:spcPts val="0"/>
              </a:spcAft>
            </a:pPr>
            <a:r>
              <a:rPr lang="en-US" sz="1600" b="0" kern="0" dirty="0" smtClean="0"/>
              <a:t>MCS 0-7, MMSE detector</a:t>
            </a:r>
            <a:endParaRPr lang="en-US" sz="1600" b="0" kern="0" dirty="0"/>
          </a:p>
          <a:p>
            <a:pPr>
              <a:lnSpc>
                <a:spcPct val="110000"/>
              </a:lnSpc>
              <a:spcBef>
                <a:spcPts val="600"/>
              </a:spcBef>
              <a:spcAft>
                <a:spcPts val="0"/>
              </a:spcAft>
            </a:pPr>
            <a:r>
              <a:rPr lang="en-US" sz="2000" b="0" kern="0" dirty="0" smtClean="0"/>
              <a:t>In </a:t>
            </a:r>
            <a:r>
              <a:rPr lang="en-US" sz="2000" b="0" kern="0" dirty="0"/>
              <a:t>the figure we can see </a:t>
            </a:r>
            <a:r>
              <a:rPr lang="en-US" sz="2000" b="0" kern="0" dirty="0" smtClean="0"/>
              <a:t>the performance</a:t>
            </a:r>
            <a:br>
              <a:rPr lang="en-US" sz="2000" b="0" kern="0" dirty="0" smtClean="0"/>
            </a:br>
            <a:r>
              <a:rPr lang="en-US" sz="2000" b="0" kern="0" dirty="0" smtClean="0"/>
              <a:t>for a single AP where we </a:t>
            </a:r>
            <a:r>
              <a:rPr lang="en-US" sz="2000" b="0" kern="0" dirty="0"/>
              <a:t>ignore </a:t>
            </a:r>
            <a:r>
              <a:rPr lang="en-US" sz="2000" b="0" kern="0" dirty="0" smtClean="0"/>
              <a:t>the</a:t>
            </a:r>
            <a:br>
              <a:rPr lang="en-US" sz="2000" b="0" kern="0" dirty="0" smtClean="0"/>
            </a:br>
            <a:r>
              <a:rPr lang="en-US" sz="2000" b="0" kern="0" dirty="0" smtClean="0"/>
              <a:t>overhead of </a:t>
            </a:r>
            <a:r>
              <a:rPr lang="en-US" sz="2000" b="0" kern="0" dirty="0"/>
              <a:t>preamble and </a:t>
            </a:r>
            <a:r>
              <a:rPr lang="en-US" sz="2000" b="0" kern="0" dirty="0" smtClean="0"/>
              <a:t>control </a:t>
            </a:r>
            <a:r>
              <a:rPr lang="en-US" sz="2000" b="0" kern="0" dirty="0"/>
              <a:t>frames</a:t>
            </a:r>
          </a:p>
          <a:p>
            <a:pPr>
              <a:lnSpc>
                <a:spcPct val="110000"/>
              </a:lnSpc>
              <a:spcBef>
                <a:spcPts val="600"/>
              </a:spcBef>
              <a:spcAft>
                <a:spcPts val="0"/>
              </a:spcAft>
            </a:pPr>
            <a:r>
              <a:rPr lang="en-US" sz="2000" b="0" kern="0" dirty="0" smtClean="0"/>
              <a:t>It is </a:t>
            </a:r>
            <a:r>
              <a:rPr lang="en-US" sz="2000" b="0" kern="0" dirty="0"/>
              <a:t>clear that at higher SNRs UL MU-MIMO </a:t>
            </a:r>
            <a:r>
              <a:rPr lang="en-US" sz="2000" b="0" kern="0" dirty="0" smtClean="0"/>
              <a:t>outperforms </a:t>
            </a:r>
            <a:r>
              <a:rPr lang="en-US" sz="2000" b="0" kern="0" dirty="0"/>
              <a:t>Co-OFDMA and achieves </a:t>
            </a:r>
            <a:r>
              <a:rPr lang="en-US" sz="2000" b="0" kern="0" dirty="0" smtClean="0"/>
              <a:t>higher </a:t>
            </a:r>
            <a:r>
              <a:rPr lang="en-US" sz="2000" b="0" kern="0" dirty="0" err="1" smtClean="0"/>
              <a:t>goodput</a:t>
            </a:r>
            <a:r>
              <a:rPr lang="en-US" sz="2000" b="0" kern="0" dirty="0" smtClean="0"/>
              <a:t> (which makes sense because it is similar to operating with higher-order spatial multiplexing at high SNR)</a:t>
            </a:r>
            <a:endParaRPr lang="en-US" b="0" kern="0" dirty="0"/>
          </a:p>
          <a:p>
            <a:pPr marL="457200" lvl="1" indent="0">
              <a:lnSpc>
                <a:spcPct val="110000"/>
              </a:lnSpc>
              <a:spcBef>
                <a:spcPts val="600"/>
              </a:spcBef>
              <a:spcAft>
                <a:spcPts val="0"/>
              </a:spcAft>
              <a:buNone/>
            </a:pPr>
            <a:endParaRPr lang="en-US" sz="1600" kern="0" dirty="0"/>
          </a:p>
          <a:p>
            <a:pPr marL="457200" lvl="1" indent="0">
              <a:lnSpc>
                <a:spcPct val="110000"/>
              </a:lnSpc>
              <a:spcBef>
                <a:spcPts val="600"/>
              </a:spcBef>
              <a:spcAft>
                <a:spcPts val="0"/>
              </a:spcAft>
              <a:buNone/>
            </a:pPr>
            <a:endParaRPr lang="en-US" sz="1600" kern="0" dirty="0"/>
          </a:p>
          <a:p>
            <a:pPr marL="457200" lvl="1" indent="0">
              <a:lnSpc>
                <a:spcPct val="110000"/>
              </a:lnSpc>
              <a:spcBef>
                <a:spcPts val="600"/>
              </a:spcBef>
              <a:spcAft>
                <a:spcPts val="0"/>
              </a:spcAft>
              <a:buNone/>
            </a:pPr>
            <a:endParaRPr lang="en-US" sz="1600" kern="0" dirty="0"/>
          </a:p>
          <a:p>
            <a:pPr lvl="1">
              <a:lnSpc>
                <a:spcPct val="110000"/>
              </a:lnSpc>
              <a:spcBef>
                <a:spcPts val="600"/>
              </a:spcBef>
              <a:spcAft>
                <a:spcPts val="0"/>
              </a:spcAft>
            </a:pPr>
            <a:endParaRPr lang="en-US" sz="1600" b="0" kern="0" dirty="0"/>
          </a:p>
          <a:p>
            <a:pPr marL="457200" lvl="1" indent="0">
              <a:lnSpc>
                <a:spcPct val="110000"/>
              </a:lnSpc>
              <a:spcBef>
                <a:spcPts val="600"/>
              </a:spcBef>
              <a:spcAft>
                <a:spcPts val="0"/>
              </a:spcAft>
              <a:buNone/>
            </a:pPr>
            <a:endParaRPr lang="en-US" sz="1600" b="0" kern="0" dirty="0"/>
          </a:p>
        </p:txBody>
      </p:sp>
      <p:pic>
        <p:nvPicPr>
          <p:cNvPr id="3" name="Picture 2"/>
          <p:cNvPicPr>
            <a:picLocks noChangeAspect="1"/>
          </p:cNvPicPr>
          <p:nvPr/>
        </p:nvPicPr>
        <p:blipFill>
          <a:blip r:embed="rId2">
            <a:clrChange>
              <a:clrFrom>
                <a:srgbClr val="FFFFFF"/>
              </a:clrFrom>
              <a:clrTo>
                <a:srgbClr val="FFFFFF">
                  <a:alpha val="0"/>
                </a:srgbClr>
              </a:clrTo>
            </a:clrChange>
          </a:blip>
          <a:stretch>
            <a:fillRect/>
          </a:stretch>
        </p:blipFill>
        <p:spPr>
          <a:xfrm>
            <a:off x="4720018" y="1752600"/>
            <a:ext cx="4558602" cy="3422639"/>
          </a:xfrm>
          <a:prstGeom prst="rect">
            <a:avLst/>
          </a:prstGeom>
        </p:spPr>
      </p:pic>
    </p:spTree>
    <p:extLst>
      <p:ext uri="{BB962C8B-B14F-4D97-AF65-F5344CB8AC3E}">
        <p14:creationId xmlns:p14="http://schemas.microsoft.com/office/powerpoint/2010/main" val="305104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Receiver Operation Options</a:t>
            </a:r>
            <a:endParaRPr lang="en-US" dirty="0"/>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sp>
        <p:nvSpPr>
          <p:cNvPr id="10" name="Rectangle 3"/>
          <p:cNvSpPr txBox="1">
            <a:spLocks noChangeArrowheads="1"/>
          </p:cNvSpPr>
          <p:nvPr/>
        </p:nvSpPr>
        <p:spPr>
          <a:xfrm>
            <a:off x="405204" y="1341224"/>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400"/>
              </a:spcBef>
              <a:spcAft>
                <a:spcPts val="300"/>
              </a:spcAft>
            </a:pPr>
            <a:r>
              <a:rPr lang="en-US" sz="2000" b="0" kern="0" dirty="0" smtClean="0"/>
              <a:t>In Co-UL MU-MIMO each AP should decode only data transmitted by its own STAs, and no Rx cooperation between the APs is required (e.g. no LLR combining or any data exchange is implied or assumed here)</a:t>
            </a:r>
          </a:p>
          <a:p>
            <a:pPr>
              <a:lnSpc>
                <a:spcPct val="110000"/>
              </a:lnSpc>
              <a:spcBef>
                <a:spcPts val="400"/>
              </a:spcBef>
              <a:spcAft>
                <a:spcPts val="300"/>
              </a:spcAft>
            </a:pPr>
            <a:r>
              <a:rPr lang="en-US" sz="2000" b="0" kern="0" dirty="0" smtClean="0"/>
              <a:t>Thus each AP can </a:t>
            </a:r>
          </a:p>
          <a:p>
            <a:pPr lvl="1">
              <a:lnSpc>
                <a:spcPct val="110000"/>
              </a:lnSpc>
              <a:spcBef>
                <a:spcPts val="400"/>
              </a:spcBef>
              <a:spcAft>
                <a:spcPts val="300"/>
              </a:spcAft>
            </a:pPr>
            <a:r>
              <a:rPr lang="en-US" sz="1600" b="0" kern="0" dirty="0" smtClean="0"/>
              <a:t>Either detect all the streams and discard of those belonging to OBSS STAs</a:t>
            </a:r>
          </a:p>
          <a:p>
            <a:pPr lvl="1">
              <a:lnSpc>
                <a:spcPct val="110000"/>
              </a:lnSpc>
              <a:spcBef>
                <a:spcPts val="400"/>
              </a:spcBef>
              <a:spcAft>
                <a:spcPts val="300"/>
              </a:spcAft>
            </a:pPr>
            <a:r>
              <a:rPr lang="en-US" sz="1600" kern="0" dirty="0" smtClean="0"/>
              <a:t>Or </a:t>
            </a:r>
            <a:r>
              <a:rPr lang="en-US" sz="1600" b="0" kern="0" dirty="0" smtClean="0"/>
              <a:t>mitigate streams belon</a:t>
            </a:r>
            <a:r>
              <a:rPr lang="en-US" sz="1600" kern="0" dirty="0" smtClean="0"/>
              <a:t>ging to </a:t>
            </a:r>
            <a:r>
              <a:rPr lang="en-US" sz="1600" b="0" kern="0" dirty="0" smtClean="0"/>
              <a:t>OBSS signals (treat as interference)</a:t>
            </a:r>
          </a:p>
        </p:txBody>
      </p:sp>
      <p:grpSp>
        <p:nvGrpSpPr>
          <p:cNvPr id="112" name="Group 111"/>
          <p:cNvGrpSpPr/>
          <p:nvPr/>
        </p:nvGrpSpPr>
        <p:grpSpPr>
          <a:xfrm>
            <a:off x="2008632" y="3505200"/>
            <a:ext cx="5562600" cy="1371600"/>
            <a:chOff x="1981200" y="3550920"/>
            <a:chExt cx="5562600" cy="1371600"/>
          </a:xfrm>
        </p:grpSpPr>
        <p:sp>
          <p:nvSpPr>
            <p:cNvPr id="6" name="Rectangle 5"/>
            <p:cNvSpPr/>
            <p:nvPr/>
          </p:nvSpPr>
          <p:spPr bwMode="auto">
            <a:xfrm>
              <a:off x="2320498" y="3794136"/>
              <a:ext cx="149795" cy="274799"/>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7" name="Group 6"/>
            <p:cNvGrpSpPr/>
            <p:nvPr/>
          </p:nvGrpSpPr>
          <p:grpSpPr>
            <a:xfrm>
              <a:off x="2286463" y="3657600"/>
              <a:ext cx="72500" cy="134112"/>
              <a:chOff x="3581400" y="4800600"/>
              <a:chExt cx="304800" cy="381000"/>
            </a:xfrm>
          </p:grpSpPr>
          <p:cxnSp>
            <p:nvCxnSpPr>
              <p:cNvPr id="8" name="Straight Connector 7"/>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9" name="Straight Connector 8"/>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11" name="Straight Connector 10"/>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12" name="Group 11"/>
            <p:cNvGrpSpPr/>
            <p:nvPr/>
          </p:nvGrpSpPr>
          <p:grpSpPr>
            <a:xfrm>
              <a:off x="2434444" y="3657600"/>
              <a:ext cx="72500" cy="134112"/>
              <a:chOff x="3581400" y="4800600"/>
              <a:chExt cx="304800" cy="381000"/>
            </a:xfrm>
          </p:grpSpPr>
          <p:cxnSp>
            <p:nvCxnSpPr>
              <p:cNvPr id="13" name="Straight Connector 12"/>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14" name="Straight Connector 13"/>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15" name="Straight Connector 14"/>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16" name="Straight Connector 15"/>
            <p:cNvCxnSpPr/>
            <p:nvPr/>
          </p:nvCxnSpPr>
          <p:spPr bwMode="auto">
            <a:xfrm>
              <a:off x="2359452" y="3738709"/>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sp>
          <p:nvSpPr>
            <p:cNvPr id="17" name="Rectangle 16"/>
            <p:cNvSpPr/>
            <p:nvPr/>
          </p:nvSpPr>
          <p:spPr bwMode="auto">
            <a:xfrm>
              <a:off x="2320035" y="4454185"/>
              <a:ext cx="149795" cy="2747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18" name="Group 17"/>
            <p:cNvGrpSpPr/>
            <p:nvPr/>
          </p:nvGrpSpPr>
          <p:grpSpPr>
            <a:xfrm>
              <a:off x="2286000" y="4317649"/>
              <a:ext cx="72500" cy="134112"/>
              <a:chOff x="3581400" y="4800600"/>
              <a:chExt cx="304800" cy="381000"/>
            </a:xfrm>
          </p:grpSpPr>
          <p:cxnSp>
            <p:nvCxnSpPr>
              <p:cNvPr id="19" name="Straight Connector 18"/>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20" name="Straight Connector 19"/>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21" name="Straight Connector 20"/>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22" name="Group 21"/>
            <p:cNvGrpSpPr/>
            <p:nvPr/>
          </p:nvGrpSpPr>
          <p:grpSpPr>
            <a:xfrm>
              <a:off x="2433981" y="4317649"/>
              <a:ext cx="72500" cy="134112"/>
              <a:chOff x="3581400" y="4800600"/>
              <a:chExt cx="304800" cy="381000"/>
            </a:xfrm>
          </p:grpSpPr>
          <p:cxnSp>
            <p:nvCxnSpPr>
              <p:cNvPr id="23" name="Straight Connector 22"/>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24" name="Straight Connector 23"/>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25" name="Straight Connector 24"/>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26" name="Straight Connector 25"/>
            <p:cNvCxnSpPr/>
            <p:nvPr/>
          </p:nvCxnSpPr>
          <p:spPr bwMode="auto">
            <a:xfrm>
              <a:off x="2358989" y="4398758"/>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sp>
          <p:nvSpPr>
            <p:cNvPr id="27" name="Rectangle 26"/>
            <p:cNvSpPr/>
            <p:nvPr/>
          </p:nvSpPr>
          <p:spPr bwMode="auto">
            <a:xfrm>
              <a:off x="2952398" y="4114142"/>
              <a:ext cx="149795" cy="2747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28" name="Group 27"/>
            <p:cNvGrpSpPr/>
            <p:nvPr/>
          </p:nvGrpSpPr>
          <p:grpSpPr>
            <a:xfrm>
              <a:off x="2916148" y="3964195"/>
              <a:ext cx="72500" cy="134112"/>
              <a:chOff x="3581400" y="4800600"/>
              <a:chExt cx="304800" cy="381000"/>
            </a:xfrm>
          </p:grpSpPr>
          <p:cxnSp>
            <p:nvCxnSpPr>
              <p:cNvPr id="29" name="Straight Connector 28"/>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30" name="Straight Connector 29"/>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31" name="Straight Connector 30"/>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32" name="Group 31"/>
            <p:cNvGrpSpPr/>
            <p:nvPr/>
          </p:nvGrpSpPr>
          <p:grpSpPr>
            <a:xfrm>
              <a:off x="3066344" y="3977606"/>
              <a:ext cx="72500" cy="134112"/>
              <a:chOff x="3581400" y="4800600"/>
              <a:chExt cx="304800" cy="381000"/>
            </a:xfrm>
          </p:grpSpPr>
          <p:cxnSp>
            <p:nvCxnSpPr>
              <p:cNvPr id="33" name="Straight Connector 32"/>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34" name="Straight Connector 33"/>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35" name="Straight Connector 34"/>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36" name="Straight Connector 35"/>
            <p:cNvCxnSpPr/>
            <p:nvPr/>
          </p:nvCxnSpPr>
          <p:spPr bwMode="auto">
            <a:xfrm>
              <a:off x="2977392" y="4058715"/>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cxnSp>
          <p:nvCxnSpPr>
            <p:cNvPr id="37" name="Straight Arrow Connector 36"/>
            <p:cNvCxnSpPr/>
            <p:nvPr/>
          </p:nvCxnSpPr>
          <p:spPr bwMode="auto">
            <a:xfrm>
              <a:off x="2574495" y="3901544"/>
              <a:ext cx="285759" cy="17983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flipV="1">
              <a:off x="2558367" y="4411527"/>
              <a:ext cx="314840" cy="138089"/>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p:cNvSpPr txBox="1"/>
            <p:nvPr/>
          </p:nvSpPr>
          <p:spPr>
            <a:xfrm>
              <a:off x="2866993" y="4324040"/>
              <a:ext cx="322524" cy="261610"/>
            </a:xfrm>
            <a:prstGeom prst="rect">
              <a:avLst/>
            </a:prstGeom>
            <a:noFill/>
          </p:spPr>
          <p:txBody>
            <a:bodyPr wrap="none" rtlCol="0">
              <a:spAutoFit/>
            </a:bodyPr>
            <a:lstStyle/>
            <a:p>
              <a:r>
                <a:rPr lang="en-US" sz="1100" dirty="0" smtClean="0"/>
                <a:t>Rx</a:t>
              </a:r>
              <a:endParaRPr lang="en-US" sz="1100" dirty="0"/>
            </a:p>
          </p:txBody>
        </p:sp>
        <p:sp>
          <p:nvSpPr>
            <p:cNvPr id="40" name="Rectangle 39"/>
            <p:cNvSpPr/>
            <p:nvPr/>
          </p:nvSpPr>
          <p:spPr bwMode="auto">
            <a:xfrm>
              <a:off x="3460340" y="4093186"/>
              <a:ext cx="633670" cy="309715"/>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600" dirty="0" smtClean="0">
                  <a:latin typeface="Arial" charset="0"/>
                </a:rPr>
                <a:t>MU-MIMO Channel Estimation</a:t>
              </a:r>
              <a:endParaRPr kumimoji="0" lang="en-US" sz="600" b="0" i="0" u="none" strike="noStrike" cap="none" normalizeH="0" baseline="0" dirty="0" smtClean="0">
                <a:ln>
                  <a:noFill/>
                </a:ln>
                <a:solidFill>
                  <a:schemeClr val="tx1"/>
                </a:solidFill>
                <a:effectLst/>
                <a:latin typeface="Arial" charset="0"/>
              </a:endParaRPr>
            </a:p>
          </p:txBody>
        </p:sp>
        <p:sp>
          <p:nvSpPr>
            <p:cNvPr id="41" name="Rectangle 40"/>
            <p:cNvSpPr/>
            <p:nvPr/>
          </p:nvSpPr>
          <p:spPr bwMode="auto">
            <a:xfrm>
              <a:off x="4807408" y="4046585"/>
              <a:ext cx="697037" cy="398137"/>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800" dirty="0" smtClean="0">
                  <a:latin typeface="Arial" charset="0"/>
                </a:rPr>
                <a:t>MIMO Decoder</a:t>
              </a:r>
              <a:endParaRPr kumimoji="0" lang="en-US" sz="800" b="0" i="0" u="none" strike="noStrike" cap="none" normalizeH="0" baseline="0" dirty="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42" name="TextBox 41"/>
                <p:cNvSpPr txBox="1"/>
                <p:nvPr/>
              </p:nvSpPr>
              <p:spPr>
                <a:xfrm>
                  <a:off x="3247693" y="4019385"/>
                  <a:ext cx="112210"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en-US" sz="1200" i="0" smtClean="0">
                            <a:latin typeface="Cambria Math" panose="02040503050406030204" pitchFamily="18" charset="0"/>
                          </a:rPr>
                          <m:t>y</m:t>
                        </m:r>
                      </m:oMath>
                    </m:oMathPara>
                  </a14:m>
                  <a:endParaRPr lang="en-US" sz="1200" dirty="0"/>
                </a:p>
              </p:txBody>
            </p:sp>
          </mc:Choice>
          <mc:Fallback xmlns="">
            <p:sp>
              <p:nvSpPr>
                <p:cNvPr id="42" name="TextBox 41"/>
                <p:cNvSpPr txBox="1">
                  <a:spLocks noRot="1" noChangeAspect="1" noMove="1" noResize="1" noEditPoints="1" noAdjustHandles="1" noChangeArrowheads="1" noChangeShapeType="1" noTextEdit="1"/>
                </p:cNvSpPr>
                <p:nvPr/>
              </p:nvSpPr>
              <p:spPr>
                <a:xfrm>
                  <a:off x="3247693" y="4019385"/>
                  <a:ext cx="112210" cy="184666"/>
                </a:xfrm>
                <a:prstGeom prst="rect">
                  <a:avLst/>
                </a:prstGeom>
                <a:blipFill rotWithShape="0">
                  <a:blip r:embed="rId2"/>
                  <a:stretch>
                    <a:fillRect l="-31579" r="-31579"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2580803" y="4551872"/>
                  <a:ext cx="198196"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r>
                              <m:rPr>
                                <m:nor/>
                              </m:rPr>
                              <a:rPr lang="en-US" sz="1100" i="0" smtClean="0">
                                <a:latin typeface="Cambria Math" panose="02040503050406030204" pitchFamily="18" charset="0"/>
                              </a:rPr>
                              <m:t>h</m:t>
                            </m:r>
                          </m:e>
                          <m:sub>
                            <m:r>
                              <m:rPr>
                                <m:nor/>
                              </m:rPr>
                              <a:rPr lang="en-US" sz="1100" b="0" i="0" smtClean="0">
                                <a:latin typeface="Cambria Math" panose="02040503050406030204" pitchFamily="18" charset="0"/>
                              </a:rPr>
                              <m:t>2</m:t>
                            </m:r>
                          </m:sub>
                        </m:sSub>
                      </m:oMath>
                    </m:oMathPara>
                  </a14:m>
                  <a:endParaRPr lang="en-US" sz="1100" dirty="0"/>
                </a:p>
              </p:txBody>
            </p:sp>
          </mc:Choice>
          <mc:Fallback xmlns="">
            <p:sp>
              <p:nvSpPr>
                <p:cNvPr id="43" name="TextBox 42"/>
                <p:cNvSpPr txBox="1">
                  <a:spLocks noRot="1" noChangeAspect="1" noMove="1" noResize="1" noEditPoints="1" noAdjustHandles="1" noChangeArrowheads="1" noChangeShapeType="1" noTextEdit="1"/>
                </p:cNvSpPr>
                <p:nvPr/>
              </p:nvSpPr>
              <p:spPr>
                <a:xfrm>
                  <a:off x="2580803" y="4551872"/>
                  <a:ext cx="198196" cy="176780"/>
                </a:xfrm>
                <a:prstGeom prst="rect">
                  <a:avLst/>
                </a:prstGeom>
                <a:blipFill rotWithShape="0">
                  <a:blip r:embed="rId3"/>
                  <a:stretch>
                    <a:fillRect l="-18750" r="-15625" b="-241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2552477" y="3711245"/>
                  <a:ext cx="198195"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r>
                              <m:rPr>
                                <m:nor/>
                              </m:rPr>
                              <a:rPr lang="en-US" sz="1100" i="0" smtClean="0">
                                <a:latin typeface="Cambria Math" panose="02040503050406030204" pitchFamily="18" charset="0"/>
                              </a:rPr>
                              <m:t>h</m:t>
                            </m:r>
                          </m:e>
                          <m:sub>
                            <m:r>
                              <m:rPr>
                                <m:nor/>
                              </m:rPr>
                              <a:rPr lang="en-US" sz="1100" b="0" i="0" smtClean="0">
                                <a:latin typeface="Cambria Math" panose="02040503050406030204" pitchFamily="18" charset="0"/>
                              </a:rPr>
                              <m:t>1</m:t>
                            </m:r>
                          </m:sub>
                        </m:sSub>
                      </m:oMath>
                    </m:oMathPara>
                  </a14:m>
                  <a:endParaRPr lang="en-US" sz="1100" dirty="0"/>
                </a:p>
              </p:txBody>
            </p:sp>
          </mc:Choice>
          <mc:Fallback xmlns="">
            <p:sp>
              <p:nvSpPr>
                <p:cNvPr id="44" name="TextBox 43"/>
                <p:cNvSpPr txBox="1">
                  <a:spLocks noRot="1" noChangeAspect="1" noMove="1" noResize="1" noEditPoints="1" noAdjustHandles="1" noChangeArrowheads="1" noChangeShapeType="1" noTextEdit="1"/>
                </p:cNvSpPr>
                <p:nvPr/>
              </p:nvSpPr>
              <p:spPr>
                <a:xfrm>
                  <a:off x="2552477" y="3711245"/>
                  <a:ext cx="198195" cy="176780"/>
                </a:xfrm>
                <a:prstGeom prst="rect">
                  <a:avLst/>
                </a:prstGeom>
                <a:blipFill rotWithShape="0">
                  <a:blip r:embed="rId4"/>
                  <a:stretch>
                    <a:fillRect l="-15152" r="-12121" b="-241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278655" y="3863052"/>
                  <a:ext cx="198196" cy="1897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acc>
                              <m:accPr>
                                <m:chr m:val="̂"/>
                                <m:ctrlPr>
                                  <a:rPr lang="en-US" sz="1100" i="1">
                                    <a:latin typeface="Cambria Math" panose="02040503050406030204" pitchFamily="18" charset="0"/>
                                  </a:rPr>
                                </m:ctrlPr>
                              </m:accPr>
                              <m:e>
                                <m:r>
                                  <m:rPr>
                                    <m:nor/>
                                  </m:rPr>
                                  <a:rPr lang="en-US" sz="1100" i="0">
                                    <a:latin typeface="Cambria Math" panose="02040503050406030204" pitchFamily="18" charset="0"/>
                                  </a:rPr>
                                  <m:t>h</m:t>
                                </m:r>
                              </m:e>
                            </m:acc>
                          </m:e>
                          <m:sub>
                            <m:r>
                              <m:rPr>
                                <m:nor/>
                              </m:rPr>
                              <a:rPr lang="en-US" sz="1100" b="0" i="0" smtClean="0">
                                <a:latin typeface="Cambria Math" panose="02040503050406030204" pitchFamily="18" charset="0"/>
                              </a:rPr>
                              <m:t>1</m:t>
                            </m:r>
                          </m:sub>
                        </m:sSub>
                      </m:oMath>
                    </m:oMathPara>
                  </a14:m>
                  <a:endParaRPr lang="en-US" sz="11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278655" y="3863052"/>
                  <a:ext cx="198196" cy="189796"/>
                </a:xfrm>
                <a:prstGeom prst="rect">
                  <a:avLst/>
                </a:prstGeom>
                <a:blipFill rotWithShape="0">
                  <a:blip r:embed="rId5"/>
                  <a:stretch>
                    <a:fillRect l="-15152" t="-9677" r="-33333" b="-22581"/>
                  </a:stretch>
                </a:blipFill>
              </p:spPr>
              <p:txBody>
                <a:bodyPr/>
                <a:lstStyle/>
                <a:p>
                  <a:r>
                    <a:rPr lang="en-US">
                      <a:noFill/>
                    </a:rPr>
                    <a:t> </a:t>
                  </a:r>
                </a:p>
              </p:txBody>
            </p:sp>
          </mc:Fallback>
        </mc:AlternateContent>
        <p:cxnSp>
          <p:nvCxnSpPr>
            <p:cNvPr id="46" name="Straight Arrow Connector 45"/>
            <p:cNvCxnSpPr/>
            <p:nvPr/>
          </p:nvCxnSpPr>
          <p:spPr bwMode="auto">
            <a:xfrm>
              <a:off x="5503847" y="4162642"/>
              <a:ext cx="636312"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p:cNvSpPr/>
            <p:nvPr/>
          </p:nvSpPr>
          <p:spPr bwMode="auto">
            <a:xfrm>
              <a:off x="6147946" y="4039878"/>
              <a:ext cx="476086" cy="390854"/>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900" dirty="0" smtClean="0">
                  <a:latin typeface="Arial" charset="0"/>
                </a:rPr>
                <a:t>FEC</a:t>
              </a:r>
              <a:endParaRPr kumimoji="0" lang="en-US" sz="900" b="0" i="0" u="none" strike="noStrike" cap="none" normalizeH="0" baseline="0" dirty="0" smtClean="0">
                <a:ln>
                  <a:noFill/>
                </a:ln>
                <a:solidFill>
                  <a:schemeClr val="tx1"/>
                </a:solidFill>
                <a:effectLst/>
                <a:latin typeface="Arial" charset="0"/>
              </a:endParaRPr>
            </a:p>
          </p:txBody>
        </p:sp>
        <p:cxnSp>
          <p:nvCxnSpPr>
            <p:cNvPr id="48" name="Straight Arrow Connector 47"/>
            <p:cNvCxnSpPr>
              <a:stCxn id="27" idx="3"/>
              <a:endCxn id="40" idx="1"/>
            </p:cNvCxnSpPr>
            <p:nvPr/>
          </p:nvCxnSpPr>
          <p:spPr bwMode="auto">
            <a:xfrm flipV="1">
              <a:off x="3102193" y="4248044"/>
              <a:ext cx="358147" cy="349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V="1">
              <a:off x="4094010" y="4160811"/>
              <a:ext cx="713398" cy="239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0" name="TextBox 49"/>
                <p:cNvSpPr txBox="1"/>
                <p:nvPr/>
              </p:nvSpPr>
              <p:spPr>
                <a:xfrm>
                  <a:off x="4312538" y="4367558"/>
                  <a:ext cx="198196" cy="1897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acc>
                              <m:accPr>
                                <m:chr m:val="̂"/>
                                <m:ctrlPr>
                                  <a:rPr lang="en-US" sz="1100" i="1">
                                    <a:latin typeface="Cambria Math" panose="02040503050406030204" pitchFamily="18" charset="0"/>
                                  </a:rPr>
                                </m:ctrlPr>
                              </m:accPr>
                              <m:e>
                                <m:r>
                                  <m:rPr>
                                    <m:nor/>
                                  </m:rPr>
                                  <a:rPr lang="en-US" sz="1100" i="0">
                                    <a:latin typeface="Cambria Math" panose="02040503050406030204" pitchFamily="18" charset="0"/>
                                  </a:rPr>
                                  <m:t>h</m:t>
                                </m:r>
                              </m:e>
                            </m:acc>
                          </m:e>
                          <m:sub>
                            <m:r>
                              <m:rPr>
                                <m:nor/>
                              </m:rPr>
                              <a:rPr lang="en-US" sz="1100" b="0" i="0" smtClean="0">
                                <a:latin typeface="Cambria Math" panose="02040503050406030204" pitchFamily="18" charset="0"/>
                              </a:rPr>
                              <m:t>2</m:t>
                            </m:r>
                          </m:sub>
                        </m:sSub>
                      </m:oMath>
                    </m:oMathPara>
                  </a14:m>
                  <a:endParaRPr lang="en-US" sz="11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312538" y="4367558"/>
                  <a:ext cx="198196" cy="189796"/>
                </a:xfrm>
                <a:prstGeom prst="rect">
                  <a:avLst/>
                </a:prstGeom>
                <a:blipFill rotWithShape="0">
                  <a:blip r:embed="rId6"/>
                  <a:stretch>
                    <a:fillRect l="-18750" t="-12903" r="-34375" b="-22581"/>
                  </a:stretch>
                </a:blipFill>
              </p:spPr>
              <p:txBody>
                <a:bodyPr/>
                <a:lstStyle/>
                <a:p>
                  <a:r>
                    <a:rPr lang="en-US">
                      <a:noFill/>
                    </a:rPr>
                    <a:t> </a:t>
                  </a:r>
                </a:p>
              </p:txBody>
            </p:sp>
          </mc:Fallback>
        </mc:AlternateContent>
        <p:cxnSp>
          <p:nvCxnSpPr>
            <p:cNvPr id="51" name="Straight Arrow Connector 50"/>
            <p:cNvCxnSpPr/>
            <p:nvPr/>
          </p:nvCxnSpPr>
          <p:spPr bwMode="auto">
            <a:xfrm flipV="1">
              <a:off x="4091402" y="4311345"/>
              <a:ext cx="713398" cy="239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2" name="TextBox 51"/>
                <p:cNvSpPr txBox="1"/>
                <p:nvPr/>
              </p:nvSpPr>
              <p:spPr>
                <a:xfrm>
                  <a:off x="5587926" y="3891980"/>
                  <a:ext cx="364009"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r>
                              <m:rPr>
                                <m:nor/>
                              </m:rPr>
                              <a:rPr lang="en-US" sz="1100" b="0" i="0" smtClean="0">
                                <a:latin typeface="Cambria Math" panose="02040503050406030204" pitchFamily="18" charset="0"/>
                              </a:rPr>
                              <m:t>LLR</m:t>
                            </m:r>
                          </m:e>
                          <m:sub>
                            <m:r>
                              <m:rPr>
                                <m:nor/>
                              </m:rPr>
                              <a:rPr lang="en-US" sz="1100" b="0" i="0" smtClean="0">
                                <a:latin typeface="Cambria Math" panose="02040503050406030204" pitchFamily="18" charset="0"/>
                              </a:rPr>
                              <m:t>1</m:t>
                            </m:r>
                          </m:sub>
                        </m:sSub>
                      </m:oMath>
                    </m:oMathPara>
                  </a14:m>
                  <a:endParaRPr lang="en-US" sz="1100" dirty="0"/>
                </a:p>
              </p:txBody>
            </p:sp>
          </mc:Choice>
          <mc:Fallback xmlns="">
            <p:sp>
              <p:nvSpPr>
                <p:cNvPr id="52" name="TextBox 51"/>
                <p:cNvSpPr txBox="1">
                  <a:spLocks noRot="1" noChangeAspect="1" noMove="1" noResize="1" noEditPoints="1" noAdjustHandles="1" noChangeArrowheads="1" noChangeShapeType="1" noTextEdit="1"/>
                </p:cNvSpPr>
                <p:nvPr/>
              </p:nvSpPr>
              <p:spPr>
                <a:xfrm>
                  <a:off x="5587926" y="3891980"/>
                  <a:ext cx="364009" cy="176780"/>
                </a:xfrm>
                <a:prstGeom prst="rect">
                  <a:avLst/>
                </a:prstGeom>
                <a:blipFill rotWithShape="0">
                  <a:blip r:embed="rId7"/>
                  <a:stretch>
                    <a:fillRect l="-8333" r="-5000" b="-24138"/>
                  </a:stretch>
                </a:blipFill>
              </p:spPr>
              <p:txBody>
                <a:bodyPr/>
                <a:lstStyle/>
                <a:p>
                  <a:r>
                    <a:rPr lang="en-US">
                      <a:noFill/>
                    </a:rPr>
                    <a:t> </a:t>
                  </a:r>
                </a:p>
              </p:txBody>
            </p:sp>
          </mc:Fallback>
        </mc:AlternateContent>
        <p:cxnSp>
          <p:nvCxnSpPr>
            <p:cNvPr id="53" name="Straight Arrow Connector 52"/>
            <p:cNvCxnSpPr/>
            <p:nvPr/>
          </p:nvCxnSpPr>
          <p:spPr bwMode="auto">
            <a:xfrm>
              <a:off x="5514875" y="4344471"/>
              <a:ext cx="359181" cy="0"/>
            </a:xfrm>
            <a:prstGeom prst="straightConnector1">
              <a:avLst/>
            </a:prstGeom>
            <a:noFill/>
            <a:ln w="9525" cap="flat" cmpd="sng" algn="ctr">
              <a:solidFill>
                <a:schemeClr val="tx1"/>
              </a:solidFill>
              <a:prstDash val="solid"/>
              <a:round/>
              <a:headEnd type="none" w="med" len="med"/>
              <a:tailEnd type="ova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4" name="TextBox 53"/>
                <p:cNvSpPr txBox="1"/>
                <p:nvPr/>
              </p:nvSpPr>
              <p:spPr>
                <a:xfrm>
                  <a:off x="5607258" y="4380337"/>
                  <a:ext cx="364010"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r>
                              <m:rPr>
                                <m:nor/>
                              </m:rPr>
                              <a:rPr lang="en-US" sz="1100" b="0" i="0" smtClean="0">
                                <a:latin typeface="Cambria Math" panose="02040503050406030204" pitchFamily="18" charset="0"/>
                              </a:rPr>
                              <m:t>LLR</m:t>
                            </m:r>
                          </m:e>
                          <m:sub>
                            <m:r>
                              <m:rPr>
                                <m:nor/>
                              </m:rPr>
                              <a:rPr lang="en-US" sz="1100" b="0" i="0" smtClean="0">
                                <a:latin typeface="Cambria Math" panose="02040503050406030204" pitchFamily="18" charset="0"/>
                              </a:rPr>
                              <m:t>2</m:t>
                            </m:r>
                          </m:sub>
                        </m:sSub>
                      </m:oMath>
                    </m:oMathPara>
                  </a14:m>
                  <a:endParaRPr lang="en-US" sz="1100" dirty="0"/>
                </a:p>
              </p:txBody>
            </p:sp>
          </mc:Choice>
          <mc:Fallback xmlns="">
            <p:sp>
              <p:nvSpPr>
                <p:cNvPr id="54" name="TextBox 53"/>
                <p:cNvSpPr txBox="1">
                  <a:spLocks noRot="1" noChangeAspect="1" noMove="1" noResize="1" noEditPoints="1" noAdjustHandles="1" noChangeArrowheads="1" noChangeShapeType="1" noTextEdit="1"/>
                </p:cNvSpPr>
                <p:nvPr/>
              </p:nvSpPr>
              <p:spPr>
                <a:xfrm>
                  <a:off x="5607258" y="4380337"/>
                  <a:ext cx="364010" cy="176780"/>
                </a:xfrm>
                <a:prstGeom prst="rect">
                  <a:avLst/>
                </a:prstGeom>
                <a:blipFill rotWithShape="0">
                  <a:blip r:embed="rId8"/>
                  <a:stretch>
                    <a:fillRect l="-8333" r="-5000" b="-24138"/>
                  </a:stretch>
                </a:blipFill>
              </p:spPr>
              <p:txBody>
                <a:bodyPr/>
                <a:lstStyle/>
                <a:p>
                  <a:r>
                    <a:rPr lang="en-US">
                      <a:noFill/>
                    </a:rPr>
                    <a:t> </a:t>
                  </a:r>
                </a:p>
              </p:txBody>
            </p:sp>
          </mc:Fallback>
        </mc:AlternateContent>
        <p:cxnSp>
          <p:nvCxnSpPr>
            <p:cNvPr id="55" name="Straight Arrow Connector 54"/>
            <p:cNvCxnSpPr/>
            <p:nvPr/>
          </p:nvCxnSpPr>
          <p:spPr bwMode="auto">
            <a:xfrm>
              <a:off x="6624032" y="4250921"/>
              <a:ext cx="636312"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Rectangle 2"/>
            <p:cNvSpPr/>
            <p:nvPr/>
          </p:nvSpPr>
          <p:spPr bwMode="auto">
            <a:xfrm>
              <a:off x="1981200" y="3550920"/>
              <a:ext cx="5562600" cy="1371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4" name="Group 3"/>
          <p:cNvGrpSpPr/>
          <p:nvPr/>
        </p:nvGrpSpPr>
        <p:grpSpPr>
          <a:xfrm>
            <a:off x="2005404" y="4991416"/>
            <a:ext cx="5562600" cy="1371600"/>
            <a:chOff x="2005404" y="5037136"/>
            <a:chExt cx="5562600" cy="1371600"/>
          </a:xfrm>
        </p:grpSpPr>
        <p:sp>
          <p:nvSpPr>
            <p:cNvPr id="56" name="Rectangle 55"/>
            <p:cNvSpPr/>
            <p:nvPr/>
          </p:nvSpPr>
          <p:spPr bwMode="auto">
            <a:xfrm>
              <a:off x="2320498" y="5350191"/>
              <a:ext cx="149795" cy="274799"/>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57" name="Group 56"/>
            <p:cNvGrpSpPr/>
            <p:nvPr/>
          </p:nvGrpSpPr>
          <p:grpSpPr>
            <a:xfrm>
              <a:off x="2286463" y="5213655"/>
              <a:ext cx="72500" cy="134112"/>
              <a:chOff x="3581400" y="4800600"/>
              <a:chExt cx="304800" cy="381000"/>
            </a:xfrm>
          </p:grpSpPr>
          <p:cxnSp>
            <p:nvCxnSpPr>
              <p:cNvPr id="58" name="Straight Connector 57"/>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59" name="Straight Connector 58"/>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60" name="Straight Connector 59"/>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61" name="Group 60"/>
            <p:cNvGrpSpPr/>
            <p:nvPr/>
          </p:nvGrpSpPr>
          <p:grpSpPr>
            <a:xfrm>
              <a:off x="2434444" y="5213655"/>
              <a:ext cx="72500" cy="134112"/>
              <a:chOff x="3581400" y="4800600"/>
              <a:chExt cx="304800" cy="381000"/>
            </a:xfrm>
          </p:grpSpPr>
          <p:cxnSp>
            <p:nvCxnSpPr>
              <p:cNvPr id="62" name="Straight Connector 61"/>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63" name="Straight Connector 62"/>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64" name="Straight Connector 63"/>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65" name="Straight Connector 64"/>
            <p:cNvCxnSpPr/>
            <p:nvPr/>
          </p:nvCxnSpPr>
          <p:spPr bwMode="auto">
            <a:xfrm>
              <a:off x="2359452" y="5294764"/>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sp>
          <p:nvSpPr>
            <p:cNvPr id="66" name="Rectangle 65"/>
            <p:cNvSpPr/>
            <p:nvPr/>
          </p:nvSpPr>
          <p:spPr bwMode="auto">
            <a:xfrm>
              <a:off x="2320035" y="6010240"/>
              <a:ext cx="149795" cy="2747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67" name="Group 66"/>
            <p:cNvGrpSpPr/>
            <p:nvPr/>
          </p:nvGrpSpPr>
          <p:grpSpPr>
            <a:xfrm>
              <a:off x="2286000" y="5873704"/>
              <a:ext cx="72500" cy="134112"/>
              <a:chOff x="3581400" y="4800600"/>
              <a:chExt cx="304800" cy="381000"/>
            </a:xfrm>
          </p:grpSpPr>
          <p:cxnSp>
            <p:nvCxnSpPr>
              <p:cNvPr id="68" name="Straight Connector 67"/>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69" name="Straight Connector 68"/>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70" name="Straight Connector 69"/>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71" name="Group 70"/>
            <p:cNvGrpSpPr/>
            <p:nvPr/>
          </p:nvGrpSpPr>
          <p:grpSpPr>
            <a:xfrm>
              <a:off x="2433981" y="5873704"/>
              <a:ext cx="72500" cy="134112"/>
              <a:chOff x="3581400" y="4800600"/>
              <a:chExt cx="304800" cy="381000"/>
            </a:xfrm>
          </p:grpSpPr>
          <p:cxnSp>
            <p:nvCxnSpPr>
              <p:cNvPr id="72" name="Straight Connector 71"/>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73" name="Straight Connector 72"/>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74" name="Straight Connector 73"/>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75" name="Straight Connector 74"/>
            <p:cNvCxnSpPr/>
            <p:nvPr/>
          </p:nvCxnSpPr>
          <p:spPr bwMode="auto">
            <a:xfrm>
              <a:off x="2358989" y="5954813"/>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sp>
          <p:nvSpPr>
            <p:cNvPr id="76" name="Rectangle 75"/>
            <p:cNvSpPr/>
            <p:nvPr/>
          </p:nvSpPr>
          <p:spPr bwMode="auto">
            <a:xfrm>
              <a:off x="2952398" y="5670197"/>
              <a:ext cx="149795" cy="2747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1200">
                <a:solidFill>
                  <a:srgbClr val="000000"/>
                </a:solidFill>
                <a:latin typeface="Times New Roman" charset="0"/>
                <a:ea typeface="+mn-ea"/>
              </a:endParaRPr>
            </a:p>
          </p:txBody>
        </p:sp>
        <p:grpSp>
          <p:nvGrpSpPr>
            <p:cNvPr id="77" name="Group 76"/>
            <p:cNvGrpSpPr/>
            <p:nvPr/>
          </p:nvGrpSpPr>
          <p:grpSpPr>
            <a:xfrm>
              <a:off x="2916148" y="5520250"/>
              <a:ext cx="72500" cy="134112"/>
              <a:chOff x="3581400" y="4800600"/>
              <a:chExt cx="304800" cy="381000"/>
            </a:xfrm>
          </p:grpSpPr>
          <p:cxnSp>
            <p:nvCxnSpPr>
              <p:cNvPr id="78" name="Straight Connector 77"/>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79" name="Straight Connector 78"/>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80" name="Straight Connector 79"/>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grpSp>
          <p:nvGrpSpPr>
            <p:cNvPr id="81" name="Group 80"/>
            <p:cNvGrpSpPr/>
            <p:nvPr/>
          </p:nvGrpSpPr>
          <p:grpSpPr>
            <a:xfrm>
              <a:off x="3066344" y="5533661"/>
              <a:ext cx="72500" cy="134112"/>
              <a:chOff x="3581400" y="4800600"/>
              <a:chExt cx="304800" cy="381000"/>
            </a:xfrm>
          </p:grpSpPr>
          <p:cxnSp>
            <p:nvCxnSpPr>
              <p:cNvPr id="82" name="Straight Connector 81"/>
              <p:cNvCxnSpPr/>
              <p:nvPr/>
            </p:nvCxnSpPr>
            <p:spPr bwMode="auto">
              <a:xfrm flipV="1">
                <a:off x="3733800" y="4953000"/>
                <a:ext cx="0" cy="2286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83" name="Straight Connector 82"/>
              <p:cNvCxnSpPr/>
              <p:nvPr/>
            </p:nvCxnSpPr>
            <p:spPr bwMode="auto">
              <a:xfrm flipH="1" flipV="1">
                <a:off x="35814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cxnSp>
            <p:nvCxnSpPr>
              <p:cNvPr id="84" name="Straight Connector 83"/>
              <p:cNvCxnSpPr/>
              <p:nvPr/>
            </p:nvCxnSpPr>
            <p:spPr bwMode="auto">
              <a:xfrm flipV="1">
                <a:off x="3733800" y="4800600"/>
                <a:ext cx="152400" cy="152400"/>
              </a:xfrm>
              <a:prstGeom prst="line">
                <a:avLst/>
              </a:prstGeom>
              <a:solidFill>
                <a:srgbClr val="00CC99"/>
              </a:solidFill>
              <a:ln w="12700" cap="flat" cmpd="sng" algn="ctr">
                <a:solidFill>
                  <a:srgbClr val="000000"/>
                </a:solidFill>
                <a:prstDash val="solid"/>
                <a:round/>
                <a:headEnd type="none" w="sm" len="sm"/>
                <a:tailEnd type="none" w="sm" len="sm"/>
              </a:ln>
              <a:effectLst/>
            </p:spPr>
          </p:cxnSp>
        </p:grpSp>
        <p:cxnSp>
          <p:nvCxnSpPr>
            <p:cNvPr id="85" name="Straight Connector 84"/>
            <p:cNvCxnSpPr/>
            <p:nvPr/>
          </p:nvCxnSpPr>
          <p:spPr bwMode="auto">
            <a:xfrm>
              <a:off x="2977392" y="5614770"/>
              <a:ext cx="84555" cy="0"/>
            </a:xfrm>
            <a:prstGeom prst="line">
              <a:avLst/>
            </a:prstGeom>
            <a:solidFill>
              <a:srgbClr val="00CC99"/>
            </a:solidFill>
            <a:ln w="12700" cap="flat" cmpd="sng" algn="ctr">
              <a:solidFill>
                <a:srgbClr val="000000"/>
              </a:solidFill>
              <a:prstDash val="dash"/>
              <a:round/>
              <a:headEnd type="none" w="sm" len="sm"/>
              <a:tailEnd type="none" w="sm" len="sm"/>
            </a:ln>
            <a:effectLst/>
          </p:spPr>
        </p:cxnSp>
        <p:cxnSp>
          <p:nvCxnSpPr>
            <p:cNvPr id="86" name="Straight Arrow Connector 85"/>
            <p:cNvCxnSpPr/>
            <p:nvPr/>
          </p:nvCxnSpPr>
          <p:spPr bwMode="auto">
            <a:xfrm>
              <a:off x="2574495" y="5457599"/>
              <a:ext cx="285759" cy="17983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flipV="1">
              <a:off x="2558367" y="5967582"/>
              <a:ext cx="314840" cy="138089"/>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Box 87"/>
            <p:cNvSpPr txBox="1"/>
            <p:nvPr/>
          </p:nvSpPr>
          <p:spPr>
            <a:xfrm>
              <a:off x="2866993" y="5880095"/>
              <a:ext cx="322524" cy="261610"/>
            </a:xfrm>
            <a:prstGeom prst="rect">
              <a:avLst/>
            </a:prstGeom>
            <a:noFill/>
          </p:spPr>
          <p:txBody>
            <a:bodyPr wrap="none" rtlCol="0">
              <a:spAutoFit/>
            </a:bodyPr>
            <a:lstStyle/>
            <a:p>
              <a:r>
                <a:rPr lang="en-US" sz="1100" dirty="0" smtClean="0"/>
                <a:t>Rx</a:t>
              </a:r>
              <a:endParaRPr lang="en-US" sz="1100" dirty="0"/>
            </a:p>
          </p:txBody>
        </p:sp>
        <p:sp>
          <p:nvSpPr>
            <p:cNvPr id="89" name="Rectangle 88"/>
            <p:cNvSpPr/>
            <p:nvPr/>
          </p:nvSpPr>
          <p:spPr bwMode="auto">
            <a:xfrm>
              <a:off x="3460340" y="5649241"/>
              <a:ext cx="633670" cy="309715"/>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600" dirty="0" smtClean="0">
                  <a:latin typeface="Arial" charset="0"/>
                </a:rPr>
                <a:t>MU-MIMO Channel Estimation</a:t>
              </a:r>
              <a:endParaRPr kumimoji="0" lang="en-US" sz="600" b="0" i="0" u="none" strike="noStrike" cap="none" normalizeH="0" baseline="0" dirty="0" smtClean="0">
                <a:ln>
                  <a:noFill/>
                </a:ln>
                <a:solidFill>
                  <a:schemeClr val="tx1"/>
                </a:solidFill>
                <a:effectLst/>
                <a:latin typeface="Arial" charset="0"/>
              </a:endParaRPr>
            </a:p>
          </p:txBody>
        </p:sp>
        <p:sp>
          <p:nvSpPr>
            <p:cNvPr id="90" name="Rectangle 89"/>
            <p:cNvSpPr/>
            <p:nvPr/>
          </p:nvSpPr>
          <p:spPr bwMode="auto">
            <a:xfrm>
              <a:off x="4634304" y="5481106"/>
              <a:ext cx="843415" cy="641204"/>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600" dirty="0" smtClean="0">
                  <a:latin typeface="Arial" charset="0"/>
                </a:rPr>
                <a:t>Interference</a:t>
              </a:r>
            </a:p>
            <a:p>
              <a:pPr marL="0" marR="0" indent="0" algn="ctr" defTabSz="914400" rtl="0" eaLnBrk="1" fontAlgn="base" latinLnBrk="0" hangingPunct="1">
                <a:lnSpc>
                  <a:spcPct val="100000"/>
                </a:lnSpc>
                <a:spcBef>
                  <a:spcPct val="0"/>
                </a:spcBef>
                <a:spcAft>
                  <a:spcPct val="0"/>
                </a:spcAft>
                <a:buClr>
                  <a:srgbClr val="CC9900"/>
                </a:buClr>
                <a:buSzTx/>
                <a:tabLst/>
              </a:pPr>
              <a:r>
                <a:rPr lang="en-US" sz="600" dirty="0" smtClean="0">
                  <a:latin typeface="Arial" charset="0"/>
                </a:rPr>
                <a:t>Covariance Estimation</a:t>
              </a:r>
              <a:endParaRPr kumimoji="0" lang="en-US" sz="600" b="0" i="0" u="none" strike="noStrike" cap="none" normalizeH="0" baseline="0" dirty="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91" name="TextBox 90"/>
                <p:cNvSpPr txBox="1"/>
                <p:nvPr/>
              </p:nvSpPr>
              <p:spPr>
                <a:xfrm>
                  <a:off x="3247693" y="5575440"/>
                  <a:ext cx="112210"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en-US" sz="1200" i="0" smtClean="0">
                            <a:latin typeface="Cambria Math" panose="02040503050406030204" pitchFamily="18" charset="0"/>
                          </a:rPr>
                          <m:t>y</m:t>
                        </m:r>
                      </m:oMath>
                    </m:oMathPara>
                  </a14:m>
                  <a:endParaRPr lang="en-US" sz="1200" dirty="0"/>
                </a:p>
              </p:txBody>
            </p:sp>
          </mc:Choice>
          <mc:Fallback xmlns="">
            <p:sp>
              <p:nvSpPr>
                <p:cNvPr id="91" name="TextBox 90"/>
                <p:cNvSpPr txBox="1">
                  <a:spLocks noRot="1" noChangeAspect="1" noMove="1" noResize="1" noEditPoints="1" noAdjustHandles="1" noChangeArrowheads="1" noChangeShapeType="1" noTextEdit="1"/>
                </p:cNvSpPr>
                <p:nvPr/>
              </p:nvSpPr>
              <p:spPr>
                <a:xfrm>
                  <a:off x="3247693" y="5575440"/>
                  <a:ext cx="112210" cy="184666"/>
                </a:xfrm>
                <a:prstGeom prst="rect">
                  <a:avLst/>
                </a:prstGeom>
                <a:blipFill rotWithShape="0">
                  <a:blip r:embed="rId2"/>
                  <a:stretch>
                    <a:fillRect l="-33333" r="-38889"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2580803" y="6107927"/>
                  <a:ext cx="198195"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panose="02040503050406030204" pitchFamily="18" charset="0"/>
                              </a:rPr>
                            </m:ctrlPr>
                          </m:sSubPr>
                          <m:e>
                            <m:r>
                              <m:rPr>
                                <m:nor/>
                              </m:rPr>
                              <a:rPr lang="en-US" sz="1100">
                                <a:latin typeface="Cambria Math" panose="02040503050406030204" pitchFamily="18" charset="0"/>
                              </a:rPr>
                              <m:t>h</m:t>
                            </m:r>
                          </m:e>
                          <m:sub>
                            <m:r>
                              <m:rPr>
                                <m:nor/>
                              </m:rPr>
                              <a:rPr lang="en-US" sz="1100">
                                <a:latin typeface="Cambria Math" panose="02040503050406030204" pitchFamily="18" charset="0"/>
                              </a:rPr>
                              <m:t>2</m:t>
                            </m:r>
                          </m:sub>
                        </m:sSub>
                      </m:oMath>
                    </m:oMathPara>
                  </a14:m>
                  <a:endParaRPr lang="en-US" sz="1100" dirty="0"/>
                </a:p>
              </p:txBody>
            </p:sp>
          </mc:Choice>
          <mc:Fallback xmlns="">
            <p:sp>
              <p:nvSpPr>
                <p:cNvPr id="92" name="TextBox 91"/>
                <p:cNvSpPr txBox="1">
                  <a:spLocks noRot="1" noChangeAspect="1" noMove="1" noResize="1" noEditPoints="1" noAdjustHandles="1" noChangeArrowheads="1" noChangeShapeType="1" noTextEdit="1"/>
                </p:cNvSpPr>
                <p:nvPr/>
              </p:nvSpPr>
              <p:spPr>
                <a:xfrm>
                  <a:off x="2580803" y="6107927"/>
                  <a:ext cx="198195" cy="176780"/>
                </a:xfrm>
                <a:prstGeom prst="rect">
                  <a:avLst/>
                </a:prstGeom>
                <a:blipFill rotWithShape="0">
                  <a:blip r:embed="rId9"/>
                  <a:stretch>
                    <a:fillRect l="-15152" r="-12121" b="-241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2552477" y="5267300"/>
                  <a:ext cx="198196" cy="1767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r>
                              <m:rPr>
                                <m:nor/>
                              </m:rPr>
                              <a:rPr lang="en-US" sz="1100" i="0" smtClean="0">
                                <a:latin typeface="Cambria Math" panose="02040503050406030204" pitchFamily="18" charset="0"/>
                              </a:rPr>
                              <m:t>h</m:t>
                            </m:r>
                          </m:e>
                          <m:sub>
                            <m:r>
                              <m:rPr>
                                <m:nor/>
                              </m:rPr>
                              <a:rPr lang="en-US" sz="1100" b="0" i="0" smtClean="0">
                                <a:latin typeface="Cambria Math" panose="02040503050406030204" pitchFamily="18" charset="0"/>
                              </a:rPr>
                              <m:t>1</m:t>
                            </m:r>
                          </m:sub>
                        </m:sSub>
                      </m:oMath>
                    </m:oMathPara>
                  </a14:m>
                  <a:endParaRPr lang="en-US" sz="1100" dirty="0"/>
                </a:p>
              </p:txBody>
            </p:sp>
          </mc:Choice>
          <mc:Fallback xmlns="">
            <p:sp>
              <p:nvSpPr>
                <p:cNvPr id="93" name="TextBox 92"/>
                <p:cNvSpPr txBox="1">
                  <a:spLocks noRot="1" noChangeAspect="1" noMove="1" noResize="1" noEditPoints="1" noAdjustHandles="1" noChangeArrowheads="1" noChangeShapeType="1" noTextEdit="1"/>
                </p:cNvSpPr>
                <p:nvPr/>
              </p:nvSpPr>
              <p:spPr>
                <a:xfrm>
                  <a:off x="2552477" y="5267300"/>
                  <a:ext cx="198196" cy="176780"/>
                </a:xfrm>
                <a:prstGeom prst="rect">
                  <a:avLst/>
                </a:prstGeom>
                <a:blipFill rotWithShape="0">
                  <a:blip r:embed="rId10"/>
                  <a:stretch>
                    <a:fillRect l="-18750" r="-15625" b="-241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4359180" y="5138769"/>
                  <a:ext cx="198195" cy="1897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panose="02040503050406030204" pitchFamily="18" charset="0"/>
                              </a:rPr>
                            </m:ctrlPr>
                          </m:sSubPr>
                          <m:e>
                            <m:acc>
                              <m:accPr>
                                <m:chr m:val="̂"/>
                                <m:ctrlPr>
                                  <a:rPr lang="en-US" sz="1100" i="1">
                                    <a:latin typeface="Cambria Math" panose="02040503050406030204" pitchFamily="18" charset="0"/>
                                  </a:rPr>
                                </m:ctrlPr>
                              </m:accPr>
                              <m:e>
                                <m:r>
                                  <m:rPr>
                                    <m:nor/>
                                  </m:rPr>
                                  <a:rPr lang="en-US" sz="1100" i="0">
                                    <a:latin typeface="Cambria Math" panose="02040503050406030204" pitchFamily="18" charset="0"/>
                                  </a:rPr>
                                  <m:t>h</m:t>
                                </m:r>
                              </m:e>
                            </m:acc>
                          </m:e>
                          <m:sub>
                            <m:r>
                              <m:rPr>
                                <m:nor/>
                              </m:rPr>
                              <a:rPr lang="en-US" sz="1100" b="0" i="0" smtClean="0">
                                <a:latin typeface="Cambria Math" panose="02040503050406030204" pitchFamily="18" charset="0"/>
                              </a:rPr>
                              <m:t>1</m:t>
                            </m:r>
                          </m:sub>
                        </m:sSub>
                      </m:oMath>
                    </m:oMathPara>
                  </a14:m>
                  <a:endParaRPr lang="en-US" sz="1100" dirty="0"/>
                </a:p>
              </p:txBody>
            </p:sp>
          </mc:Choice>
          <mc:Fallback xmlns="">
            <p:sp>
              <p:nvSpPr>
                <p:cNvPr id="94" name="TextBox 93"/>
                <p:cNvSpPr txBox="1">
                  <a:spLocks noRot="1" noChangeAspect="1" noMove="1" noResize="1" noEditPoints="1" noAdjustHandles="1" noChangeArrowheads="1" noChangeShapeType="1" noTextEdit="1"/>
                </p:cNvSpPr>
                <p:nvPr/>
              </p:nvSpPr>
              <p:spPr>
                <a:xfrm>
                  <a:off x="4359180" y="5138769"/>
                  <a:ext cx="198195" cy="189796"/>
                </a:xfrm>
                <a:prstGeom prst="rect">
                  <a:avLst/>
                </a:prstGeom>
                <a:blipFill rotWithShape="0">
                  <a:blip r:embed="rId11"/>
                  <a:stretch>
                    <a:fillRect l="-15152" t="-9375" r="-33333" b="-18750"/>
                  </a:stretch>
                </a:blipFill>
              </p:spPr>
              <p:txBody>
                <a:bodyPr/>
                <a:lstStyle/>
                <a:p>
                  <a:r>
                    <a:rPr lang="en-US">
                      <a:noFill/>
                    </a:rPr>
                    <a:t> </a:t>
                  </a:r>
                </a:p>
              </p:txBody>
            </p:sp>
          </mc:Fallback>
        </mc:AlternateContent>
        <p:sp>
          <p:nvSpPr>
            <p:cNvPr id="95" name="Rectangle 94"/>
            <p:cNvSpPr/>
            <p:nvPr/>
          </p:nvSpPr>
          <p:spPr bwMode="auto">
            <a:xfrm>
              <a:off x="5776712" y="5660095"/>
              <a:ext cx="543905" cy="247212"/>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600" dirty="0" err="1" smtClean="0">
                  <a:latin typeface="Arial" charset="0"/>
                </a:rPr>
                <a:t>Cholesky</a:t>
              </a:r>
              <a:endParaRPr kumimoji="0" lang="en-US" sz="600" b="0" i="0" u="none" strike="noStrike" cap="none" normalizeH="0" baseline="0" dirty="0" smtClean="0">
                <a:ln>
                  <a:noFill/>
                </a:ln>
                <a:solidFill>
                  <a:schemeClr val="tx1"/>
                </a:solidFill>
                <a:effectLst/>
                <a:latin typeface="Arial" charset="0"/>
              </a:endParaRPr>
            </a:p>
          </p:txBody>
        </p:sp>
        <p:cxnSp>
          <p:nvCxnSpPr>
            <p:cNvPr id="96" name="Straight Arrow Connector 95"/>
            <p:cNvCxnSpPr/>
            <p:nvPr/>
          </p:nvCxnSpPr>
          <p:spPr bwMode="auto">
            <a:xfrm>
              <a:off x="5504445" y="5784686"/>
              <a:ext cx="269858"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Flowchart: Summing Junction 96"/>
            <p:cNvSpPr/>
            <p:nvPr/>
          </p:nvSpPr>
          <p:spPr bwMode="auto">
            <a:xfrm>
              <a:off x="5908549" y="5299755"/>
              <a:ext cx="175533" cy="152269"/>
            </a:xfrm>
            <a:prstGeom prst="flowChartSummingJunction">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98" name="Straight Arrow Connector 97"/>
            <p:cNvCxnSpPr/>
            <p:nvPr/>
          </p:nvCxnSpPr>
          <p:spPr bwMode="auto">
            <a:xfrm flipV="1">
              <a:off x="6001355" y="5436550"/>
              <a:ext cx="0" cy="23194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Flowchart: Summing Junction 98"/>
            <p:cNvSpPr/>
            <p:nvPr/>
          </p:nvSpPr>
          <p:spPr bwMode="auto">
            <a:xfrm>
              <a:off x="5920467" y="6248531"/>
              <a:ext cx="175533" cy="152269"/>
            </a:xfrm>
            <a:prstGeom prst="flowChartSummingJunction">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100" name="Straight Arrow Connector 99"/>
            <p:cNvCxnSpPr/>
            <p:nvPr/>
          </p:nvCxnSpPr>
          <p:spPr bwMode="auto">
            <a:xfrm>
              <a:off x="6001355" y="5919357"/>
              <a:ext cx="1" cy="329174"/>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Rectangle 100"/>
            <p:cNvSpPr/>
            <p:nvPr/>
          </p:nvSpPr>
          <p:spPr bwMode="auto">
            <a:xfrm>
              <a:off x="6428987" y="5558519"/>
              <a:ext cx="476086" cy="390854"/>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600" dirty="0" smtClean="0">
                  <a:latin typeface="Arial" charset="0"/>
                </a:rPr>
                <a:t>Data Detector</a:t>
              </a:r>
              <a:endParaRPr kumimoji="0" lang="en-US" sz="600" b="0" i="0" u="none" strike="noStrike" cap="none" normalizeH="0" baseline="0" dirty="0" smtClean="0">
                <a:ln>
                  <a:noFill/>
                </a:ln>
                <a:solidFill>
                  <a:schemeClr val="tx1"/>
                </a:solidFill>
                <a:effectLst/>
                <a:latin typeface="Arial" charset="0"/>
              </a:endParaRPr>
            </a:p>
          </p:txBody>
        </p:sp>
        <p:cxnSp>
          <p:nvCxnSpPr>
            <p:cNvPr id="102" name="Elbow Connector 101"/>
            <p:cNvCxnSpPr>
              <a:stCxn id="97" idx="6"/>
              <a:endCxn id="101" idx="0"/>
            </p:cNvCxnSpPr>
            <p:nvPr/>
          </p:nvCxnSpPr>
          <p:spPr bwMode="auto">
            <a:xfrm>
              <a:off x="6084082" y="5375890"/>
              <a:ext cx="582948" cy="182629"/>
            </a:xfrm>
            <a:prstGeom prst="bentConnector2">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Elbow Connector 102"/>
            <p:cNvCxnSpPr/>
            <p:nvPr/>
          </p:nvCxnSpPr>
          <p:spPr bwMode="auto">
            <a:xfrm flipV="1">
              <a:off x="6096000" y="5949373"/>
              <a:ext cx="577908" cy="375293"/>
            </a:xfrm>
            <a:prstGeom prst="bentConnector2">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97853" y="5791360"/>
              <a:ext cx="0" cy="534076"/>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Arrow Connector 104"/>
            <p:cNvCxnSpPr/>
            <p:nvPr/>
          </p:nvCxnSpPr>
          <p:spPr bwMode="auto">
            <a:xfrm>
              <a:off x="3297853" y="6321061"/>
              <a:ext cx="2629018" cy="360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Arrow Connector 105"/>
            <p:cNvCxnSpPr>
              <a:stCxn id="76" idx="3"/>
              <a:endCxn id="89" idx="1"/>
            </p:cNvCxnSpPr>
            <p:nvPr/>
          </p:nvCxnSpPr>
          <p:spPr bwMode="auto">
            <a:xfrm flipV="1">
              <a:off x="3102193" y="5804099"/>
              <a:ext cx="358147" cy="349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Arrow Connector 106"/>
            <p:cNvCxnSpPr>
              <a:stCxn id="89" idx="3"/>
              <a:endCxn id="90" idx="1"/>
            </p:cNvCxnSpPr>
            <p:nvPr/>
          </p:nvCxnSpPr>
          <p:spPr bwMode="auto">
            <a:xfrm flipV="1">
              <a:off x="4094010" y="5801708"/>
              <a:ext cx="540294" cy="239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08" name="TextBox 107"/>
                <p:cNvSpPr txBox="1"/>
                <p:nvPr/>
              </p:nvSpPr>
              <p:spPr>
                <a:xfrm>
                  <a:off x="4374481" y="5554782"/>
                  <a:ext cx="198196" cy="1897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panose="02040503050406030204" pitchFamily="18" charset="0"/>
                              </a:rPr>
                            </m:ctrlPr>
                          </m:sSubPr>
                          <m:e>
                            <m:acc>
                              <m:accPr>
                                <m:chr m:val="̂"/>
                                <m:ctrlPr>
                                  <a:rPr lang="en-US" sz="1100" i="1">
                                    <a:latin typeface="Cambria Math" panose="02040503050406030204" pitchFamily="18" charset="0"/>
                                  </a:rPr>
                                </m:ctrlPr>
                              </m:accPr>
                              <m:e>
                                <m:r>
                                  <m:rPr>
                                    <m:nor/>
                                  </m:rPr>
                                  <a:rPr lang="en-US" sz="1100">
                                    <a:latin typeface="Cambria Math" panose="02040503050406030204" pitchFamily="18" charset="0"/>
                                  </a:rPr>
                                  <m:t>h</m:t>
                                </m:r>
                              </m:e>
                            </m:acc>
                          </m:e>
                          <m:sub>
                            <m:r>
                              <m:rPr>
                                <m:nor/>
                              </m:rPr>
                              <a:rPr lang="en-US" sz="1100">
                                <a:latin typeface="Cambria Math" panose="02040503050406030204" pitchFamily="18" charset="0"/>
                              </a:rPr>
                              <m:t>2</m:t>
                            </m:r>
                          </m:sub>
                        </m:sSub>
                      </m:oMath>
                    </m:oMathPara>
                  </a14:m>
                  <a:endParaRPr lang="en-US" sz="1100" dirty="0"/>
                </a:p>
              </p:txBody>
            </p:sp>
          </mc:Choice>
          <mc:Fallback xmlns="">
            <p:sp>
              <p:nvSpPr>
                <p:cNvPr id="108" name="TextBox 107"/>
                <p:cNvSpPr txBox="1">
                  <a:spLocks noRot="1" noChangeAspect="1" noMove="1" noResize="1" noEditPoints="1" noAdjustHandles="1" noChangeArrowheads="1" noChangeShapeType="1" noTextEdit="1"/>
                </p:cNvSpPr>
                <p:nvPr/>
              </p:nvSpPr>
              <p:spPr>
                <a:xfrm>
                  <a:off x="4374481" y="5554782"/>
                  <a:ext cx="198196" cy="189796"/>
                </a:xfrm>
                <a:prstGeom prst="rect">
                  <a:avLst/>
                </a:prstGeom>
                <a:blipFill rotWithShape="0">
                  <a:blip r:embed="rId6"/>
                  <a:stretch>
                    <a:fillRect l="-18750" t="-12903" r="-34375" b="-22581"/>
                  </a:stretch>
                </a:blipFill>
              </p:spPr>
              <p:txBody>
                <a:bodyPr/>
                <a:lstStyle/>
                <a:p>
                  <a:r>
                    <a:rPr lang="en-US">
                      <a:noFill/>
                    </a:rPr>
                    <a:t> </a:t>
                  </a:r>
                </a:p>
              </p:txBody>
            </p:sp>
          </mc:Fallback>
        </mc:AlternateContent>
        <p:cxnSp>
          <p:nvCxnSpPr>
            <p:cNvPr id="109" name="Elbow Connector 108"/>
            <p:cNvCxnSpPr>
              <a:stCxn id="89" idx="0"/>
              <a:endCxn id="97" idx="2"/>
            </p:cNvCxnSpPr>
            <p:nvPr/>
          </p:nvCxnSpPr>
          <p:spPr bwMode="auto">
            <a:xfrm rot="5400000" flipH="1" flipV="1">
              <a:off x="4706187" y="4446879"/>
              <a:ext cx="273351" cy="2131374"/>
            </a:xfrm>
            <a:prstGeom prst="bentConnector2">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a:off x="6905073" y="5745478"/>
              <a:ext cx="636312"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Rectangle 110"/>
            <p:cNvSpPr/>
            <p:nvPr/>
          </p:nvSpPr>
          <p:spPr bwMode="auto">
            <a:xfrm>
              <a:off x="2005404" y="5037136"/>
              <a:ext cx="5562600" cy="1371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
        <p:nvSpPr>
          <p:cNvPr id="113" name="TextBox 112"/>
          <p:cNvSpPr txBox="1"/>
          <p:nvPr/>
        </p:nvSpPr>
        <p:spPr>
          <a:xfrm>
            <a:off x="429549" y="3825074"/>
            <a:ext cx="1545616" cy="461665"/>
          </a:xfrm>
          <a:prstGeom prst="rect">
            <a:avLst/>
          </a:prstGeom>
          <a:noFill/>
        </p:spPr>
        <p:txBody>
          <a:bodyPr wrap="none" rtlCol="0">
            <a:spAutoFit/>
          </a:bodyPr>
          <a:lstStyle/>
          <a:p>
            <a:pPr algn="ctr"/>
            <a:r>
              <a:rPr lang="en-US" dirty="0" smtClean="0"/>
              <a:t>Detect all the Streams</a:t>
            </a:r>
          </a:p>
          <a:p>
            <a:pPr algn="ctr"/>
            <a:r>
              <a:rPr lang="en-US" dirty="0" smtClean="0"/>
              <a:t> and discard OBSSs</a:t>
            </a:r>
            <a:endParaRPr lang="en-US" dirty="0"/>
          </a:p>
        </p:txBody>
      </p:sp>
      <p:sp>
        <p:nvSpPr>
          <p:cNvPr id="114" name="TextBox 113"/>
          <p:cNvSpPr txBox="1"/>
          <p:nvPr/>
        </p:nvSpPr>
        <p:spPr>
          <a:xfrm>
            <a:off x="641524" y="5477393"/>
            <a:ext cx="1324616" cy="646331"/>
          </a:xfrm>
          <a:prstGeom prst="rect">
            <a:avLst/>
          </a:prstGeom>
          <a:noFill/>
        </p:spPr>
        <p:txBody>
          <a:bodyPr wrap="square" rtlCol="0">
            <a:spAutoFit/>
          </a:bodyPr>
          <a:lstStyle/>
          <a:p>
            <a:pPr algn="ctr"/>
            <a:r>
              <a:rPr lang="en-US" dirty="0" smtClean="0"/>
              <a:t>Mitigate OBSS streams </a:t>
            </a:r>
          </a:p>
          <a:p>
            <a:pPr algn="ctr"/>
            <a:r>
              <a:rPr lang="en-US" dirty="0" smtClean="0"/>
              <a:t>as Interference</a:t>
            </a:r>
            <a:endParaRPr lang="en-US" dirty="0"/>
          </a:p>
        </p:txBody>
      </p:sp>
    </p:spTree>
    <p:extLst>
      <p:ext uri="{BB962C8B-B14F-4D97-AF65-F5344CB8AC3E}">
        <p14:creationId xmlns:p14="http://schemas.microsoft.com/office/powerpoint/2010/main" val="1982154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Synchronization Requirements</a:t>
            </a:r>
            <a:endParaRPr lang="en-US" dirty="0"/>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400"/>
              </a:spcBef>
              <a:spcAft>
                <a:spcPts val="600"/>
              </a:spcAft>
            </a:pPr>
            <a:r>
              <a:rPr lang="en-US" sz="2000" b="0" kern="0" dirty="0" smtClean="0"/>
              <a:t>In terms of synchronization requirements, we need to ensure time and frequency alignment between STAs received by each shared AP (similar to UL MU-MIMO in 11ax)</a:t>
            </a:r>
          </a:p>
          <a:p>
            <a:pPr>
              <a:lnSpc>
                <a:spcPct val="110000"/>
              </a:lnSpc>
              <a:spcBef>
                <a:spcPts val="400"/>
              </a:spcBef>
              <a:spcAft>
                <a:spcPts val="600"/>
              </a:spcAft>
            </a:pPr>
            <a:r>
              <a:rPr lang="en-US" sz="2000" b="0" kern="0" dirty="0" smtClean="0"/>
              <a:t>This can be achieved by the Shared APs synchronizing to an M-AP, and then triggering (simultaneously) their STAs</a:t>
            </a:r>
            <a:endParaRPr lang="en-US" sz="2000" b="0" kern="0" dirty="0"/>
          </a:p>
          <a:p>
            <a:pPr lvl="1">
              <a:lnSpc>
                <a:spcPct val="110000"/>
              </a:lnSpc>
              <a:spcBef>
                <a:spcPts val="400"/>
              </a:spcBef>
              <a:spcAft>
                <a:spcPts val="600"/>
              </a:spcAft>
            </a:pPr>
            <a:r>
              <a:rPr lang="en-US" sz="1500" kern="0" dirty="0" smtClean="0"/>
              <a:t>Therefore STAs transmitting in the UL will be in sync as well</a:t>
            </a:r>
            <a:endParaRPr lang="en-US" sz="1500" kern="0" dirty="0"/>
          </a:p>
        </p:txBody>
      </p:sp>
      <p:sp>
        <p:nvSpPr>
          <p:cNvPr id="6" name="Rectangle 5"/>
          <p:cNvSpPr/>
          <p:nvPr/>
        </p:nvSpPr>
        <p:spPr bwMode="auto">
          <a:xfrm>
            <a:off x="1590260" y="4065026"/>
            <a:ext cx="695740" cy="320576"/>
          </a:xfrm>
          <a:prstGeom prst="rect">
            <a:avLst/>
          </a:prstGeom>
          <a:solidFill>
            <a:srgbClr val="FFFF00"/>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900" dirty="0">
                <a:latin typeface="Arial" charset="0"/>
              </a:rPr>
              <a:t>M-AP TF</a:t>
            </a:r>
            <a:endParaRPr kumimoji="0" lang="en-US" sz="9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2438400" y="4461820"/>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Coordinated UL Trigger</a:t>
            </a:r>
          </a:p>
        </p:txBody>
      </p:sp>
      <p:sp>
        <p:nvSpPr>
          <p:cNvPr id="8" name="Rectangle 7"/>
          <p:cNvSpPr/>
          <p:nvPr/>
        </p:nvSpPr>
        <p:spPr bwMode="auto">
          <a:xfrm>
            <a:off x="3505200" y="5110069"/>
            <a:ext cx="3960440" cy="238043"/>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400" dirty="0">
                <a:latin typeface="Arial" charset="0"/>
              </a:rPr>
              <a:t>Data Frame</a:t>
            </a:r>
            <a:endParaRPr kumimoji="0" lang="en-US" sz="1400" b="0" i="0" u="none" strike="noStrike" cap="none" normalizeH="0" baseline="0" dirty="0">
              <a:ln>
                <a:noFill/>
              </a:ln>
              <a:solidFill>
                <a:schemeClr val="tx1"/>
              </a:solidFill>
              <a:effectLst/>
              <a:latin typeface="Arial" charset="0"/>
            </a:endParaRPr>
          </a:p>
        </p:txBody>
      </p:sp>
      <p:sp>
        <p:nvSpPr>
          <p:cNvPr id="9" name="TextBox 8"/>
          <p:cNvSpPr txBox="1"/>
          <p:nvPr/>
        </p:nvSpPr>
        <p:spPr>
          <a:xfrm>
            <a:off x="810879" y="4075677"/>
            <a:ext cx="838691" cy="261610"/>
          </a:xfrm>
          <a:prstGeom prst="rect">
            <a:avLst/>
          </a:prstGeom>
          <a:noFill/>
        </p:spPr>
        <p:txBody>
          <a:bodyPr wrap="none" rtlCol="0">
            <a:spAutoFit/>
          </a:bodyPr>
          <a:lstStyle/>
          <a:p>
            <a:r>
              <a:rPr lang="en-US" sz="1100" dirty="0" smtClean="0"/>
              <a:t>Sharing </a:t>
            </a:r>
            <a:r>
              <a:rPr lang="en-US" sz="1100" dirty="0"/>
              <a:t>AP</a:t>
            </a:r>
          </a:p>
        </p:txBody>
      </p:sp>
      <p:sp>
        <p:nvSpPr>
          <p:cNvPr id="11" name="TextBox 10"/>
          <p:cNvSpPr txBox="1"/>
          <p:nvPr/>
        </p:nvSpPr>
        <p:spPr>
          <a:xfrm>
            <a:off x="810879" y="4820469"/>
            <a:ext cx="862737" cy="261610"/>
          </a:xfrm>
          <a:prstGeom prst="rect">
            <a:avLst/>
          </a:prstGeom>
          <a:noFill/>
        </p:spPr>
        <p:txBody>
          <a:bodyPr wrap="none" rtlCol="0">
            <a:spAutoFit/>
          </a:bodyPr>
          <a:lstStyle/>
          <a:p>
            <a:r>
              <a:rPr lang="en-US" sz="1100" dirty="0" smtClean="0"/>
              <a:t>Shared </a:t>
            </a:r>
            <a:r>
              <a:rPr lang="en-US" sz="1100" dirty="0"/>
              <a:t>AP2</a:t>
            </a:r>
          </a:p>
        </p:txBody>
      </p:sp>
      <p:sp>
        <p:nvSpPr>
          <p:cNvPr id="12" name="TextBox 11"/>
          <p:cNvSpPr txBox="1"/>
          <p:nvPr/>
        </p:nvSpPr>
        <p:spPr>
          <a:xfrm>
            <a:off x="883507" y="5110069"/>
            <a:ext cx="1800493" cy="261610"/>
          </a:xfrm>
          <a:prstGeom prst="rect">
            <a:avLst/>
          </a:prstGeom>
          <a:noFill/>
        </p:spPr>
        <p:txBody>
          <a:bodyPr wrap="none" rtlCol="0">
            <a:spAutoFit/>
          </a:bodyPr>
          <a:lstStyle/>
          <a:p>
            <a:r>
              <a:rPr lang="en-US" sz="1100" dirty="0"/>
              <a:t>STA1 (associated with AP1)</a:t>
            </a:r>
          </a:p>
        </p:txBody>
      </p:sp>
      <p:sp>
        <p:nvSpPr>
          <p:cNvPr id="13" name="TextBox 12"/>
          <p:cNvSpPr txBox="1"/>
          <p:nvPr/>
        </p:nvSpPr>
        <p:spPr>
          <a:xfrm>
            <a:off x="873118" y="5453390"/>
            <a:ext cx="1800493" cy="261610"/>
          </a:xfrm>
          <a:prstGeom prst="rect">
            <a:avLst/>
          </a:prstGeom>
          <a:noFill/>
        </p:spPr>
        <p:txBody>
          <a:bodyPr wrap="none" rtlCol="0">
            <a:spAutoFit/>
          </a:bodyPr>
          <a:lstStyle/>
          <a:p>
            <a:r>
              <a:rPr lang="en-US" sz="1100" dirty="0"/>
              <a:t>STA2 (associated with AP2)</a:t>
            </a:r>
          </a:p>
        </p:txBody>
      </p:sp>
      <p:sp>
        <p:nvSpPr>
          <p:cNvPr id="14" name="Rectangle 13"/>
          <p:cNvSpPr/>
          <p:nvPr/>
        </p:nvSpPr>
        <p:spPr bwMode="auto">
          <a:xfrm>
            <a:off x="3505200" y="5426028"/>
            <a:ext cx="3960440" cy="238043"/>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400" dirty="0">
                <a:latin typeface="Arial" charset="0"/>
              </a:rPr>
              <a:t>Data Frame</a:t>
            </a:r>
            <a:endParaRPr kumimoji="0" lang="en-US" sz="1400" b="0" i="0" u="none" strike="noStrike" cap="none" normalizeH="0" baseline="0" dirty="0">
              <a:ln>
                <a:noFill/>
              </a:ln>
              <a:solidFill>
                <a:schemeClr val="tx1"/>
              </a:solidFill>
              <a:effectLst/>
              <a:latin typeface="Arial" charset="0"/>
            </a:endParaRPr>
          </a:p>
        </p:txBody>
      </p:sp>
      <p:sp>
        <p:nvSpPr>
          <p:cNvPr id="15" name="Rectangle 14"/>
          <p:cNvSpPr/>
          <p:nvPr/>
        </p:nvSpPr>
        <p:spPr bwMode="auto">
          <a:xfrm>
            <a:off x="3793232" y="5110069"/>
            <a:ext cx="648072" cy="238043"/>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MU-MIMO HE-LTF</a:t>
            </a:r>
          </a:p>
        </p:txBody>
      </p:sp>
      <p:sp>
        <p:nvSpPr>
          <p:cNvPr id="16" name="Rectangle 15"/>
          <p:cNvSpPr/>
          <p:nvPr/>
        </p:nvSpPr>
        <p:spPr bwMode="auto">
          <a:xfrm>
            <a:off x="3794471" y="5430037"/>
            <a:ext cx="648072" cy="238043"/>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MU-MIMO HE-LTF</a:t>
            </a:r>
          </a:p>
        </p:txBody>
      </p:sp>
      <p:cxnSp>
        <p:nvCxnSpPr>
          <p:cNvPr id="17" name="Straight Connector 16"/>
          <p:cNvCxnSpPr/>
          <p:nvPr/>
        </p:nvCxnSpPr>
        <p:spPr bwMode="auto">
          <a:xfrm>
            <a:off x="4801344" y="5110069"/>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4801344" y="5426027"/>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7105600" y="5110069"/>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7112625" y="5426027"/>
            <a:ext cx="0" cy="23804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981916" y="4841462"/>
            <a:ext cx="1007007" cy="261610"/>
          </a:xfrm>
          <a:prstGeom prst="rect">
            <a:avLst/>
          </a:prstGeom>
          <a:noFill/>
        </p:spPr>
        <p:txBody>
          <a:bodyPr wrap="none" rtlCol="0">
            <a:spAutoFit/>
          </a:bodyPr>
          <a:lstStyle/>
          <a:p>
            <a:r>
              <a:rPr lang="en-US" sz="1100" dirty="0">
                <a:solidFill>
                  <a:srgbClr val="00B050"/>
                </a:solidFill>
              </a:rPr>
              <a:t>Full Alignment</a:t>
            </a:r>
          </a:p>
        </p:txBody>
      </p:sp>
      <p:cxnSp>
        <p:nvCxnSpPr>
          <p:cNvPr id="22" name="Straight Arrow Connector 21"/>
          <p:cNvCxnSpPr/>
          <p:nvPr/>
        </p:nvCxnSpPr>
        <p:spPr bwMode="auto">
          <a:xfrm>
            <a:off x="889531" y="5715000"/>
            <a:ext cx="7977446"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8690842" y="5421323"/>
            <a:ext cx="468398" cy="261610"/>
          </a:xfrm>
          <a:prstGeom prst="rect">
            <a:avLst/>
          </a:prstGeom>
          <a:noFill/>
        </p:spPr>
        <p:txBody>
          <a:bodyPr wrap="none" rtlCol="0">
            <a:spAutoFit/>
          </a:bodyPr>
          <a:lstStyle/>
          <a:p>
            <a:r>
              <a:rPr lang="en-US" sz="1100" dirty="0"/>
              <a:t>Time</a:t>
            </a:r>
          </a:p>
        </p:txBody>
      </p:sp>
      <p:cxnSp>
        <p:nvCxnSpPr>
          <p:cNvPr id="24" name="Straight Connector 23"/>
          <p:cNvCxnSpPr/>
          <p:nvPr/>
        </p:nvCxnSpPr>
        <p:spPr bwMode="auto">
          <a:xfrm>
            <a:off x="900895" y="4770195"/>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867109" y="5093350"/>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a:off x="876653" y="5374402"/>
            <a:ext cx="7849843" cy="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ectangle 26"/>
          <p:cNvSpPr/>
          <p:nvPr/>
        </p:nvSpPr>
        <p:spPr bwMode="auto">
          <a:xfrm>
            <a:off x="2444073" y="4789545"/>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Coordinated UL Trigger</a:t>
            </a:r>
          </a:p>
        </p:txBody>
      </p:sp>
      <p:sp>
        <p:nvSpPr>
          <p:cNvPr id="28" name="TextBox 27"/>
          <p:cNvSpPr txBox="1"/>
          <p:nvPr/>
        </p:nvSpPr>
        <p:spPr>
          <a:xfrm>
            <a:off x="810879" y="4402677"/>
            <a:ext cx="862737" cy="261610"/>
          </a:xfrm>
          <a:prstGeom prst="rect">
            <a:avLst/>
          </a:prstGeom>
          <a:noFill/>
        </p:spPr>
        <p:txBody>
          <a:bodyPr wrap="none" rtlCol="0">
            <a:spAutoFit/>
          </a:bodyPr>
          <a:lstStyle/>
          <a:p>
            <a:r>
              <a:rPr lang="en-US" sz="1100" dirty="0" smtClean="0"/>
              <a:t>Shared </a:t>
            </a:r>
            <a:r>
              <a:rPr lang="en-US" sz="1100" dirty="0"/>
              <a:t>AP1</a:t>
            </a:r>
          </a:p>
        </p:txBody>
      </p:sp>
      <p:sp>
        <p:nvSpPr>
          <p:cNvPr id="29" name="Rectangle 28"/>
          <p:cNvSpPr/>
          <p:nvPr/>
        </p:nvSpPr>
        <p:spPr bwMode="auto">
          <a:xfrm>
            <a:off x="7620000" y="4778462"/>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B-ACK</a:t>
            </a:r>
          </a:p>
        </p:txBody>
      </p:sp>
      <p:sp>
        <p:nvSpPr>
          <p:cNvPr id="30" name="Rectangle 29"/>
          <p:cNvSpPr/>
          <p:nvPr/>
        </p:nvSpPr>
        <p:spPr bwMode="auto">
          <a:xfrm>
            <a:off x="7620000" y="4459079"/>
            <a:ext cx="792088" cy="298170"/>
          </a:xfrm>
          <a:prstGeom prst="rect">
            <a:avLst/>
          </a:prstGeom>
          <a:solidFill>
            <a:schemeClr val="accent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800" dirty="0">
                <a:latin typeface="Arial" charset="0"/>
              </a:rPr>
              <a:t>B-ACK</a:t>
            </a:r>
          </a:p>
        </p:txBody>
      </p:sp>
      <p:sp>
        <p:nvSpPr>
          <p:cNvPr id="31" name="TextBox 30"/>
          <p:cNvSpPr txBox="1"/>
          <p:nvPr/>
        </p:nvSpPr>
        <p:spPr>
          <a:xfrm>
            <a:off x="2362200" y="3795429"/>
            <a:ext cx="3312125" cy="261610"/>
          </a:xfrm>
          <a:prstGeom prst="rect">
            <a:avLst/>
          </a:prstGeom>
          <a:noFill/>
        </p:spPr>
        <p:txBody>
          <a:bodyPr wrap="none" rtlCol="0">
            <a:spAutoFit/>
          </a:bodyPr>
          <a:lstStyle/>
          <a:p>
            <a:r>
              <a:rPr lang="en-US" sz="1100" b="1" dirty="0" smtClean="0">
                <a:solidFill>
                  <a:srgbClr val="FF0000"/>
                </a:solidFill>
              </a:rPr>
              <a:t>Shared APs are synchronized in time and frequency</a:t>
            </a:r>
            <a:endParaRPr lang="en-US" sz="1100" b="1" dirty="0">
              <a:solidFill>
                <a:srgbClr val="FF0000"/>
              </a:solidFill>
            </a:endParaRPr>
          </a:p>
        </p:txBody>
      </p:sp>
      <p:sp>
        <p:nvSpPr>
          <p:cNvPr id="33" name="TextBox 32"/>
          <p:cNvSpPr txBox="1"/>
          <p:nvPr/>
        </p:nvSpPr>
        <p:spPr>
          <a:xfrm>
            <a:off x="3304032" y="4156843"/>
            <a:ext cx="2932213" cy="261610"/>
          </a:xfrm>
          <a:prstGeom prst="rect">
            <a:avLst/>
          </a:prstGeom>
          <a:noFill/>
        </p:spPr>
        <p:txBody>
          <a:bodyPr wrap="none" rtlCol="0">
            <a:spAutoFit/>
          </a:bodyPr>
          <a:lstStyle/>
          <a:p>
            <a:r>
              <a:rPr lang="en-US" sz="1100" b="1" dirty="0" smtClean="0">
                <a:solidFill>
                  <a:srgbClr val="FF0000"/>
                </a:solidFill>
              </a:rPr>
              <a:t>STAs are synchronized in time and frequency</a:t>
            </a:r>
            <a:endParaRPr lang="en-US" sz="1100" b="1" dirty="0">
              <a:solidFill>
                <a:srgbClr val="FF0000"/>
              </a:solidFill>
            </a:endParaRPr>
          </a:p>
        </p:txBody>
      </p:sp>
      <p:cxnSp>
        <p:nvCxnSpPr>
          <p:cNvPr id="34" name="Elbow Connector 33"/>
          <p:cNvCxnSpPr>
            <a:stCxn id="6" idx="0"/>
          </p:cNvCxnSpPr>
          <p:nvPr/>
        </p:nvCxnSpPr>
        <p:spPr bwMode="auto">
          <a:xfrm rot="5400000" flipH="1" flipV="1">
            <a:off x="2115951" y="3742577"/>
            <a:ext cx="144629" cy="500270"/>
          </a:xfrm>
          <a:prstGeom prst="bentConnector2">
            <a:avLst/>
          </a:prstGeom>
          <a:solidFill>
            <a:schemeClr val="accent1"/>
          </a:solidFill>
          <a:ln w="28575" cap="flat" cmpd="sng" algn="ctr">
            <a:solidFill>
              <a:srgbClr val="FF0000"/>
            </a:solidFill>
            <a:prstDash val="solid"/>
            <a:round/>
            <a:headEnd type="none" w="sm" len="sm"/>
            <a:tailEnd type="triangle"/>
          </a:ln>
          <a:effectLst/>
        </p:spPr>
      </p:cxnSp>
      <p:cxnSp>
        <p:nvCxnSpPr>
          <p:cNvPr id="35" name="Elbow Connector 34"/>
          <p:cNvCxnSpPr>
            <a:stCxn id="7" idx="0"/>
          </p:cNvCxnSpPr>
          <p:nvPr/>
        </p:nvCxnSpPr>
        <p:spPr bwMode="auto">
          <a:xfrm rot="5400000" flipH="1" flipV="1">
            <a:off x="3002725" y="4132877"/>
            <a:ext cx="160663" cy="497225"/>
          </a:xfrm>
          <a:prstGeom prst="bentConnector2">
            <a:avLst/>
          </a:prstGeom>
          <a:solidFill>
            <a:schemeClr val="accent1"/>
          </a:solidFill>
          <a:ln w="28575"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363068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Standardization Aspects</a:t>
            </a:r>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1200"/>
              </a:spcAft>
            </a:pPr>
            <a:r>
              <a:rPr lang="en-US" sz="2000" b="0" kern="0" dirty="0"/>
              <a:t>802.11be agreed on two </a:t>
            </a:r>
            <a:r>
              <a:rPr lang="en-US" sz="2000" b="0" kern="0" dirty="0" smtClean="0"/>
              <a:t>releases, </a:t>
            </a:r>
            <a:r>
              <a:rPr lang="en-US" sz="2000" b="0" kern="0" dirty="0"/>
              <a:t>where only l</a:t>
            </a:r>
            <a:r>
              <a:rPr lang="en-US" sz="2000" b="0" kern="0" dirty="0" smtClean="0"/>
              <a:t>ow-complexity </a:t>
            </a:r>
            <a:r>
              <a:rPr lang="en-US" sz="2000" b="0" kern="0" dirty="0"/>
              <a:t>AP Coordination schemes will be developed for </a:t>
            </a:r>
            <a:r>
              <a:rPr lang="en-US" sz="2000" b="0" kern="0" dirty="0" smtClean="0"/>
              <a:t>Rel. 1</a:t>
            </a:r>
            <a:endParaRPr lang="en-US" sz="2000" b="0" kern="0" dirty="0"/>
          </a:p>
          <a:p>
            <a:pPr>
              <a:lnSpc>
                <a:spcPct val="110000"/>
              </a:lnSpc>
              <a:spcBef>
                <a:spcPts val="600"/>
              </a:spcBef>
              <a:spcAft>
                <a:spcPts val="1200"/>
              </a:spcAft>
            </a:pPr>
            <a:r>
              <a:rPr lang="en-US" sz="2000" b="0" kern="0" dirty="0"/>
              <a:t>The main </a:t>
            </a:r>
            <a:r>
              <a:rPr lang="en-US" sz="2000" b="0" kern="0" dirty="0" smtClean="0"/>
              <a:t>aspect to be addressed for Coordinated </a:t>
            </a:r>
            <a:r>
              <a:rPr lang="en-US" sz="2000" b="0" kern="0" dirty="0"/>
              <a:t>UL MU-MIMO is triggering STAs from different BSSs</a:t>
            </a:r>
          </a:p>
          <a:p>
            <a:pPr>
              <a:lnSpc>
                <a:spcPct val="110000"/>
              </a:lnSpc>
              <a:spcBef>
                <a:spcPts val="600"/>
              </a:spcBef>
              <a:spcAft>
                <a:spcPts val="1200"/>
              </a:spcAft>
            </a:pPr>
            <a:r>
              <a:rPr lang="en-US" sz="2000" b="0" kern="0" dirty="0" smtClean="0"/>
              <a:t>As this issue is not unique to our scheme, Co-UL MU-MIMO </a:t>
            </a:r>
            <a:r>
              <a:rPr lang="en-US" sz="2000" b="0" dirty="0"/>
              <a:t>will reuse any solution </a:t>
            </a:r>
            <a:r>
              <a:rPr lang="en-US" sz="2000" b="0" dirty="0" smtClean="0"/>
              <a:t>that will </a:t>
            </a:r>
            <a:r>
              <a:rPr lang="en-US" sz="2000" b="0" dirty="0"/>
              <a:t>be developed within the scope</a:t>
            </a:r>
            <a:r>
              <a:rPr lang="en-US" sz="2000" b="0" kern="0" dirty="0" smtClean="0"/>
              <a:t> of Multi-AP in R1  </a:t>
            </a:r>
            <a:endParaRPr lang="en-US" sz="1600" kern="0" dirty="0"/>
          </a:p>
          <a:p>
            <a:pPr>
              <a:lnSpc>
                <a:spcPct val="110000"/>
              </a:lnSpc>
              <a:spcBef>
                <a:spcPts val="600"/>
              </a:spcBef>
              <a:spcAft>
                <a:spcPts val="1200"/>
              </a:spcAft>
            </a:pPr>
            <a:r>
              <a:rPr lang="en-US" sz="2000" b="0" kern="0" dirty="0"/>
              <a:t>Thus we </a:t>
            </a:r>
            <a:r>
              <a:rPr lang="en-US" sz="2000" b="0" kern="0" dirty="0" smtClean="0"/>
              <a:t>suggest </a:t>
            </a:r>
            <a:r>
              <a:rPr lang="en-US" sz="2000" b="0" kern="0" dirty="0"/>
              <a:t>the following:</a:t>
            </a:r>
          </a:p>
          <a:p>
            <a:pPr lvl="1">
              <a:lnSpc>
                <a:spcPct val="110000"/>
              </a:lnSpc>
              <a:spcBef>
                <a:spcPts val="600"/>
              </a:spcBef>
              <a:spcAft>
                <a:spcPts val="1200"/>
              </a:spcAft>
            </a:pPr>
            <a:r>
              <a:rPr lang="en-US" sz="1600" kern="0" dirty="0" smtClean="0"/>
              <a:t>Consider </a:t>
            </a:r>
            <a:r>
              <a:rPr lang="en-US" sz="1600" kern="0" dirty="0"/>
              <a:t>Coordinated UL MU-MIMO with </a:t>
            </a:r>
            <a:r>
              <a:rPr lang="en-US" sz="1600" kern="0" dirty="0" smtClean="0"/>
              <a:t>a trigger </a:t>
            </a:r>
            <a:r>
              <a:rPr lang="en-US" sz="1600" kern="0" dirty="0"/>
              <a:t>frame based on </a:t>
            </a:r>
            <a:r>
              <a:rPr lang="en-US" sz="1600" kern="0" dirty="0" smtClean="0"/>
              <a:t>R1-compatible coordination </a:t>
            </a:r>
            <a:r>
              <a:rPr lang="en-US" sz="1600" kern="0" dirty="0"/>
              <a:t>schemes </a:t>
            </a:r>
            <a:endParaRPr lang="en-US" sz="1600" kern="0" dirty="0" smtClean="0"/>
          </a:p>
        </p:txBody>
      </p:sp>
    </p:spTree>
    <p:extLst>
      <p:ext uri="{BB962C8B-B14F-4D97-AF65-F5344CB8AC3E}">
        <p14:creationId xmlns:p14="http://schemas.microsoft.com/office/powerpoint/2010/main" val="1998199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157828</TotalTime>
  <Words>1058</Words>
  <Application>Microsoft Office PowerPoint</Application>
  <PresentationFormat>On-screen Show (4:3)</PresentationFormat>
  <Paragraphs>178</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宋体</vt:lpstr>
      <vt:lpstr>Arial</vt:lpstr>
      <vt:lpstr>Cambria Math</vt:lpstr>
      <vt:lpstr>굴림</vt:lpstr>
      <vt:lpstr>Times New Roman</vt:lpstr>
      <vt:lpstr>Wingdings</vt:lpstr>
      <vt:lpstr>802-11-Submission</vt:lpstr>
      <vt:lpstr>Discussion On Coordinated UL MU-MIMO</vt:lpstr>
      <vt:lpstr>Introduction</vt:lpstr>
      <vt:lpstr>Short Recap</vt:lpstr>
      <vt:lpstr>Main Motivation of UL Coordination</vt:lpstr>
      <vt:lpstr>Procedure</vt:lpstr>
      <vt:lpstr>When to apply Co-UL MU-MIMO</vt:lpstr>
      <vt:lpstr>Receiver Operation Options</vt:lpstr>
      <vt:lpstr>Synchronization Requirements</vt:lpstr>
      <vt:lpstr>Standardization Aspects</vt:lpstr>
      <vt:lpstr>Conclusion</vt:lpstr>
      <vt:lpstr>References</vt:lpstr>
      <vt:lpstr>SP1</vt:lpstr>
      <vt:lpstr>Appendix</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Genadiy Tsodik (TRC)</cp:lastModifiedBy>
  <cp:revision>700</cp:revision>
  <cp:lastPrinted>1998-02-10T13:28:06Z</cp:lastPrinted>
  <dcterms:created xsi:type="dcterms:W3CDTF">2013-11-12T18:41:50Z</dcterms:created>
  <dcterms:modified xsi:type="dcterms:W3CDTF">2020-07-16T09:47:43Z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(3)ULDcxNyZZXukp5iCJfjJzyA3baviANuiyeHwKLjxCS55j0knJXcHUzm7RJPCLHxJE4yek0P0
v+jKxJOj1rTLdsAUaYkpu1tjIlzozwVvJqzW/czBYsW0PyWSx6zYC2jt9zI/TZINAFoVs2vI
MzsRiBkLyKJdjpmsyODy8ZjnLQTfE7G3wDjSMpTtHjTdIiMv6PSy/wAxS0zrqPbhRiVFHndN
o8GOYIgDgqoUB4XPVr</vt:lpwstr>
  </property>
  <property fmtid="{D5CDD505-2E9C-101B-9397-08002B2CF9AE}" pid="4" name="_2015_ms_pID_7253431">
    <vt:lpwstr>vWhB6P8D/+YQmE9G8MjLdv9N/eU5OgIpPAscu2GJZ80LQEuvtlX1fO
o94isA9qoYJ9rXRbc08LKvrnMpn7ql691QokvreNKypSwF0QxRftLcdkLinkbPf+Kb9svJ5k
M1db4h1Ni9T3iO9LHGsB4rhkK1FBrZjDlqx6Wf+rEDZFCy9xogyLDoXVX35uTioLwYUhw9dC
cdaozCRPtLlWoWPBdSqfl1QwPzg2RQ61fBbV</vt:lpwstr>
  </property>
  <property fmtid="{D5CDD505-2E9C-101B-9397-08002B2CF9AE}" pid="5" name="_2015_ms_pID_7253432">
    <vt:lpwstr>lg==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