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21"/>
  </p:handoutMasterIdLst>
  <p:sldIdLst>
    <p:sldId id="720" r:id="rId3"/>
    <p:sldId id="735" r:id="rId4"/>
    <p:sldId id="814" r:id="rId5"/>
    <p:sldId id="736" r:id="rId6"/>
    <p:sldId id="737" r:id="rId7"/>
    <p:sldId id="738" r:id="rId8"/>
    <p:sldId id="739" r:id="rId9"/>
    <p:sldId id="740" r:id="rId10"/>
    <p:sldId id="741" r:id="rId11"/>
    <p:sldId id="742" r:id="rId12"/>
    <p:sldId id="793" r:id="rId13"/>
    <p:sldId id="761" r:id="rId14"/>
    <p:sldId id="827" r:id="rId15"/>
    <p:sldId id="744" r:id="rId16"/>
    <p:sldId id="826" r:id="rId17"/>
    <p:sldId id="828" r:id="rId18"/>
    <p:sldId id="753" r:id="rId1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47r1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www.google.com/url?q=https://ieee802.my.webex.com/ieee802.my/j.php?MTID%3Dm2cc059bdfe81a8360b365bc1532c4f65&amp;sa=D&amp;usd=2&amp;usg=AOvVaw1WqcYbOrlK-S999MBuA0fd"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Mar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Mar 31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2020-03-26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1440180" y="609600"/>
            <a:ext cx="9366885"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after Jan f2f Meeting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2778760" y="1437005"/>
            <a:ext cx="6929120" cy="1268095"/>
          </a:xfrm>
          <a:prstGeom prst="rect">
            <a:avLst/>
          </a:prstGeom>
          <a:noFill/>
        </p:spPr>
        <p:txBody>
          <a:bodyPr>
            <a:normAutofit fontScale="9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017270" y="2916555"/>
          <a:ext cx="10256520" cy="2369820"/>
        </p:xfrm>
        <a:graphic>
          <a:graphicData uri="http://schemas.openxmlformats.org/drawingml/2006/table">
            <a:tbl>
              <a:tblPr firstRow="1" bandRow="1">
                <a:tableStyleId>{5C22544A-7EE6-4342-B048-85BDC9FD1C3A}</a:tableStyleId>
              </a:tblPr>
              <a:tblGrid>
                <a:gridCol w="969010"/>
                <a:gridCol w="2051050"/>
                <a:gridCol w="6036945"/>
                <a:gridCol w="1199515"/>
              </a:tblGrid>
              <a:tr h="483870">
                <a:tc>
                  <a:txBody>
                    <a:bodyPr/>
                    <a:lstStyle/>
                    <a:p>
                      <a:r>
                        <a:rPr lang="en-US" altLang="zh-CN" sz="1400" dirty="0" smtClean="0"/>
                        <a:t>DCN</a:t>
                      </a:r>
                      <a:endParaRPr lang="en-US" altLang="zh-CN" sz="1400" dirty="0" smtClean="0"/>
                    </a:p>
                  </a:txBody>
                  <a:tcPr marL="36000" marR="36000" marT="17972" marB="17972"/>
                </a:tc>
                <a:tc>
                  <a:txBody>
                    <a:bodyPr/>
                    <a:lstStyle/>
                    <a:p>
                      <a:r>
                        <a:rPr lang="en-US" altLang="zh-CN" sz="1400" dirty="0" smtClean="0"/>
                        <a:t>Author</a:t>
                      </a:r>
                      <a:endParaRPr lang="en-US" altLang="zh-CN" sz="1400" dirty="0" smtClean="0"/>
                    </a:p>
                  </a:txBody>
                  <a:tcPr marL="36000" marR="36000" marT="17972" marB="17972"/>
                </a:tc>
                <a:tc>
                  <a:txBody>
                    <a:bodyPr/>
                    <a:lstStyle/>
                    <a:p>
                      <a:r>
                        <a:rPr lang="en-US" altLang="zh-CN" sz="1400" dirty="0" smtClean="0"/>
                        <a:t>Title</a:t>
                      </a:r>
                      <a:endParaRPr lang="en-US" altLang="zh-CN" sz="1400" dirty="0" smtClean="0"/>
                    </a:p>
                  </a:txBody>
                  <a:tcPr marL="36000" marR="36000" marT="17972" marB="17972"/>
                </a:tc>
                <a:tc>
                  <a:txBody>
                    <a:bodyPr/>
                    <a:lstStyle/>
                    <a:p>
                      <a:r>
                        <a:rPr lang="en-US" altLang="zh-CN" sz="1400" dirty="0" err="1" smtClean="0"/>
                        <a:t>Adhoc</a:t>
                      </a:r>
                      <a:r>
                        <a:rPr lang="en-US" altLang="zh-CN" sz="1400" dirty="0" smtClean="0"/>
                        <a:t> Group</a:t>
                      </a:r>
                      <a:endParaRPr lang="en-US" altLang="zh-CN" sz="1400" dirty="0" smtClean="0"/>
                    </a:p>
                  </a:txBody>
                  <a:tcPr marL="36000" marR="36000" marT="17972" marB="17972"/>
                </a:tc>
              </a:tr>
              <a:tr h="273050">
                <a:tc>
                  <a:txBody>
                    <a:bodyPr/>
                    <a:lstStyle/>
                    <a:p>
                      <a:r>
                        <a:rPr lang="en-US" altLang="zh-CN" sz="1400" u="sng" dirty="0" smtClean="0"/>
                        <a:t>11-19/1299</a:t>
                      </a:r>
                      <a:endParaRPr lang="en-US" altLang="zh-CN" sz="1400" u="sng" dirty="0" smtClean="0"/>
                    </a:p>
                  </a:txBody>
                  <a:tcPr marL="36000" marR="36000" marT="17972" marB="17972"/>
                </a:tc>
                <a:tc>
                  <a:txBody>
                    <a:bodyPr/>
                    <a:lstStyle/>
                    <a:p>
                      <a:r>
                        <a:rPr lang="en-US" altLang="zh-CN" sz="1400" u="sng" dirty="0" smtClean="0"/>
                        <a:t>Sean</a:t>
                      </a:r>
                      <a:r>
                        <a:rPr lang="en-US" altLang="zh-CN" sz="1400" u="sng" baseline="0" dirty="0" smtClean="0"/>
                        <a:t> Coffey (</a:t>
                      </a:r>
                      <a:r>
                        <a:rPr lang="en-US" altLang="zh-CN" sz="1400" u="sng" baseline="0" dirty="0" err="1" smtClean="0"/>
                        <a:t>Realtek</a:t>
                      </a:r>
                      <a:r>
                        <a:rPr lang="en-US" altLang="zh-CN" sz="1400" u="sng" baseline="0" dirty="0" smtClean="0"/>
                        <a:t>)</a:t>
                      </a:r>
                      <a:endParaRPr lang="en-US" altLang="zh-CN" sz="1400" u="sng" dirty="0" smtClean="0"/>
                    </a:p>
                  </a:txBody>
                  <a:tcPr marL="36000" marR="36000" marT="17972" marB="17972"/>
                </a:tc>
                <a:tc>
                  <a:txBody>
                    <a:bodyPr/>
                    <a:lstStyle/>
                    <a:p>
                      <a:r>
                        <a:rPr lang="en-US" altLang="zh-CN" sz="1400" u="sng" dirty="0" smtClean="0"/>
                        <a:t>Extended</a:t>
                      </a:r>
                      <a:r>
                        <a:rPr lang="en-US" altLang="zh-CN" sz="1400" u="sng" baseline="0" dirty="0" smtClean="0"/>
                        <a:t> rate modes in 11bd</a:t>
                      </a:r>
                      <a:endParaRPr lang="en-US" altLang="zh-CN" sz="1400" u="sng" dirty="0" smtClean="0"/>
                    </a:p>
                  </a:txBody>
                  <a:tcPr marL="36000" marR="36000" marT="17972" marB="17972"/>
                </a:tc>
                <a:tc>
                  <a:txBody>
                    <a:bodyPr/>
                    <a:lstStyle/>
                    <a:p>
                      <a:r>
                        <a:rPr lang="en-US" altLang="zh-CN" sz="1400" u="sng" dirty="0" smtClean="0"/>
                        <a:t>PHY</a:t>
                      </a:r>
                      <a:endParaRPr lang="en-US" altLang="zh-CN" sz="1400" u="sng" dirty="0" smtClean="0"/>
                    </a:p>
                  </a:txBody>
                  <a:tcPr marL="36000" marR="36000" marT="17972" marB="17972"/>
                </a:tc>
              </a:tr>
              <a:tr h="0">
                <a:tc>
                  <a:txBody>
                    <a:bodyPr/>
                    <a:p>
                      <a:r>
                        <a:rPr lang="en-US" altLang="zh-CN" sz="1400" dirty="0" smtClean="0">
                          <a:solidFill>
                            <a:srgbClr val="00B050"/>
                          </a:solidFill>
                        </a:rPr>
                        <a:t>11-19/1847</a:t>
                      </a:r>
                      <a:endParaRPr lang="en-US" altLang="zh-CN" sz="1400" dirty="0" smtClean="0">
                        <a:solidFill>
                          <a:srgbClr val="00B050"/>
                        </a:solidFill>
                      </a:endParaRPr>
                    </a:p>
                  </a:txBody>
                  <a:tcPr marL="36000" marR="36000" marT="17972" marB="17972"/>
                </a:tc>
                <a:tc>
                  <a:txBody>
                    <a:bodyPr/>
                    <a:p>
                      <a:r>
                        <a:rPr lang="en-US" altLang="zh-CN" sz="1400" dirty="0" err="1" smtClean="0">
                          <a:solidFill>
                            <a:srgbClr val="00B050"/>
                          </a:solidFill>
                        </a:rPr>
                        <a:t>Insun</a:t>
                      </a:r>
                      <a:r>
                        <a:rPr lang="en-US" altLang="zh-CN" sz="1400" dirty="0" smtClean="0">
                          <a:solidFill>
                            <a:srgbClr val="00B050"/>
                          </a:solidFill>
                        </a:rPr>
                        <a:t> (LGE)</a:t>
                      </a:r>
                      <a:endParaRPr lang="en-US" altLang="zh-CN" sz="1400" dirty="0" smtClean="0">
                        <a:solidFill>
                          <a:srgbClr val="00B050"/>
                        </a:solidFill>
                      </a:endParaRPr>
                    </a:p>
                  </a:txBody>
                  <a:tcPr marL="36000" marR="36000" marT="17972" marB="17972"/>
                </a:tc>
                <a:tc>
                  <a:txBody>
                    <a:bodyPr/>
                    <a:p>
                      <a:r>
                        <a:rPr lang="en-US" altLang="zh-CN" sz="1400" kern="1200" dirty="0" smtClean="0">
                          <a:solidFill>
                            <a:srgbClr val="00B050"/>
                          </a:solidFill>
                          <a:latin typeface="+mn-lt"/>
                          <a:ea typeface="+mn-ea"/>
                          <a:cs typeface="+mn-cs"/>
                        </a:rPr>
                        <a:t>Discussion on PHY/MAC Signaling for Adaptive Repetition of 11p PPDU in 11bd</a:t>
                      </a:r>
                      <a:endParaRPr lang="en-US" altLang="zh-CN" sz="1400" kern="1200" dirty="0" smtClean="0">
                        <a:solidFill>
                          <a:srgbClr val="00B050"/>
                        </a:solidFill>
                        <a:latin typeface="+mn-lt"/>
                        <a:ea typeface="+mn-ea"/>
                        <a:cs typeface="+mn-cs"/>
                      </a:endParaRPr>
                    </a:p>
                  </a:txBody>
                  <a:tcPr marL="36000" marR="36000" marT="17972" marB="17972"/>
                </a:tc>
                <a:tc>
                  <a:txBody>
                    <a:bodyPr/>
                    <a:p>
                      <a:r>
                        <a:rPr lang="en-US" altLang="zh-CN" sz="1400" dirty="0" smtClean="0">
                          <a:solidFill>
                            <a:srgbClr val="00B050"/>
                          </a:solidFill>
                        </a:rPr>
                        <a:t>TG</a:t>
                      </a:r>
                      <a:endParaRPr lang="en-US" altLang="zh-CN" sz="1400" dirty="0" smtClean="0">
                        <a:solidFill>
                          <a:srgbClr val="00B050"/>
                        </a:solidFill>
                      </a:endParaRPr>
                    </a:p>
                  </a:txBody>
                  <a:tcPr marL="36000" marR="36000" marT="17972" marB="17972"/>
                </a:tc>
              </a:tr>
              <a:tr h="273050">
                <a:tc>
                  <a:txBody>
                    <a:bodyPr/>
                    <a:p>
                      <a:r>
                        <a:rPr lang="en-US" altLang="zh-CN" sz="1400" dirty="0" smtClean="0">
                          <a:solidFill>
                            <a:srgbClr val="00B050"/>
                          </a:solidFill>
                        </a:rPr>
                        <a:t>11-19/1946</a:t>
                      </a:r>
                      <a:endParaRPr lang="en-US" altLang="zh-CN" sz="1400" dirty="0" smtClean="0">
                        <a:solidFill>
                          <a:srgbClr val="00B050"/>
                        </a:solidFill>
                      </a:endParaRPr>
                    </a:p>
                  </a:txBody>
                  <a:tcPr marL="35994" marR="35994" marT="17984" marB="17984"/>
                </a:tc>
                <a:tc>
                  <a:txBody>
                    <a:bodyPr/>
                    <a:p>
                      <a:r>
                        <a:rPr lang="en-US" altLang="zh-CN" sz="1400" dirty="0" err="1" smtClean="0">
                          <a:solidFill>
                            <a:srgbClr val="00B050"/>
                          </a:solidFill>
                        </a:rPr>
                        <a:t>Alessio</a:t>
                      </a:r>
                      <a:r>
                        <a:rPr lang="en-US" altLang="zh-CN" sz="1400" dirty="0" smtClean="0">
                          <a:solidFill>
                            <a:srgbClr val="00B050"/>
                          </a:solidFill>
                        </a:rPr>
                        <a:t> </a:t>
                      </a:r>
                      <a:r>
                        <a:rPr lang="en-US" altLang="zh-CN" sz="1400" dirty="0" err="1" smtClean="0">
                          <a:solidFill>
                            <a:srgbClr val="00B050"/>
                          </a:solidFill>
                        </a:rPr>
                        <a:t>Filippi</a:t>
                      </a:r>
                      <a:r>
                        <a:rPr lang="en-US" altLang="zh-CN" sz="1400" baseline="0" dirty="0" smtClean="0">
                          <a:solidFill>
                            <a:srgbClr val="00B050"/>
                          </a:solidFill>
                        </a:rPr>
                        <a:t> (NXP)</a:t>
                      </a:r>
                      <a:endParaRPr lang="en-US" altLang="zh-CN" sz="1400" baseline="0" dirty="0" smtClean="0">
                        <a:solidFill>
                          <a:srgbClr val="00B050"/>
                        </a:solidFill>
                      </a:endParaRPr>
                    </a:p>
                  </a:txBody>
                  <a:tcPr marL="35994" marR="35994" marT="17984" marB="17984"/>
                </a:tc>
                <a:tc>
                  <a:txBody>
                    <a:bodyPr/>
                    <a:p>
                      <a:pPr marL="0" algn="l" defTabSz="914400" rtl="0" eaLnBrk="1" latinLnBrk="0" hangingPunct="1"/>
                      <a:r>
                        <a:rPr lang="en-US" altLang="zh-CN" sz="1400" kern="1200" dirty="0" smtClean="0">
                          <a:solidFill>
                            <a:srgbClr val="00B050"/>
                          </a:solidFill>
                          <a:latin typeface="+mn-lt"/>
                          <a:ea typeface="+mn-ea"/>
                          <a:cs typeface="+mn-cs"/>
                        </a:rPr>
                        <a:t>Detection of adaptive repetitions</a:t>
                      </a:r>
                      <a:endParaRPr lang="en-US" altLang="zh-CN" sz="1400" kern="1200" dirty="0" smtClean="0">
                        <a:solidFill>
                          <a:srgbClr val="00B050"/>
                        </a:solidFill>
                        <a:latin typeface="+mn-lt"/>
                        <a:ea typeface="+mn-ea"/>
                        <a:cs typeface="+mn-cs"/>
                      </a:endParaRPr>
                    </a:p>
                  </a:txBody>
                  <a:tcPr marL="35994" marR="35994" marT="17984" marB="17984"/>
                </a:tc>
                <a:tc>
                  <a:txBody>
                    <a:bodyPr/>
                    <a:p>
                      <a:r>
                        <a:rPr lang="en-US" altLang="zh-CN" sz="1400" dirty="0" smtClean="0">
                          <a:solidFill>
                            <a:srgbClr val="00B050"/>
                          </a:solidFill>
                        </a:rPr>
                        <a:t>TG</a:t>
                      </a:r>
                      <a:endParaRPr lang="en-US" altLang="zh-CN" sz="1400" dirty="0" smtClean="0">
                        <a:solidFill>
                          <a:srgbClr val="00B050"/>
                        </a:solidFill>
                      </a:endParaRPr>
                    </a:p>
                  </a:txBody>
                  <a:tcPr marL="35994" marR="35994" marT="17984" marB="17984"/>
                </a:tc>
              </a:tr>
              <a:tr h="272415">
                <a:tc>
                  <a:txBody>
                    <a:bodyPr/>
                    <a:lstStyle/>
                    <a:p>
                      <a:pPr>
                        <a:buNone/>
                      </a:pPr>
                      <a:r>
                        <a:rPr lang="en-US" altLang="zh-CN" sz="1400" dirty="0">
                          <a:solidFill>
                            <a:srgbClr val="00B050"/>
                          </a:solidFill>
                        </a:rPr>
                        <a:t>11-20/0100</a:t>
                      </a:r>
                      <a:endParaRPr lang="en-US" altLang="zh-CN" sz="1400" dirty="0">
                        <a:solidFill>
                          <a:srgbClr val="00B050"/>
                        </a:solidFill>
                      </a:endParaRPr>
                    </a:p>
                  </a:txBody>
                  <a:tcPr marL="36000" marR="36000" marT="17972" marB="17972"/>
                </a:tc>
                <a:tc>
                  <a:txBody>
                    <a:bodyPr/>
                    <a:lstStyle/>
                    <a:p>
                      <a:pPr>
                        <a:buNone/>
                      </a:pPr>
                      <a:r>
                        <a:rPr lang="en-US" altLang="zh-CN" sz="1400" dirty="0">
                          <a:solidFill>
                            <a:srgbClr val="00B050"/>
                          </a:solidFill>
                        </a:rPr>
                        <a:t>Rui Yang (InterDigital)</a:t>
                      </a:r>
                      <a:endParaRPr lang="en-US" altLang="zh-CN" sz="1400" dirty="0">
                        <a:solidFill>
                          <a:srgbClr val="00B050"/>
                        </a:solidFill>
                      </a:endParaRPr>
                    </a:p>
                  </a:txBody>
                  <a:tcPr marL="36000" marR="36000" marT="17972" marB="17972"/>
                </a:tc>
                <a:tc>
                  <a:txBody>
                    <a:bodyPr/>
                    <a:lstStyle/>
                    <a:p>
                      <a:pPr>
                        <a:buNone/>
                      </a:pPr>
                      <a:r>
                        <a:rPr lang="zh-CN" altLang="en-US" sz="1400" kern="1200" dirty="0">
                          <a:solidFill>
                            <a:srgbClr val="00B050"/>
                          </a:solidFill>
                          <a:latin typeface="+mn-lt"/>
                          <a:ea typeface="+mn-ea"/>
                          <a:cs typeface="+mn-cs"/>
                        </a:rPr>
                        <a:t>Follow-Up on PHY Signaling for Adaptive Repetition of 11p PPDU</a:t>
                      </a:r>
                      <a:endParaRPr lang="zh-CN" altLang="en-US" sz="1400" kern="1200" dirty="0">
                        <a:solidFill>
                          <a:srgbClr val="00B050"/>
                        </a:solidFill>
                        <a:latin typeface="+mn-lt"/>
                        <a:ea typeface="+mn-ea"/>
                        <a:cs typeface="+mn-cs"/>
                      </a:endParaRPr>
                    </a:p>
                  </a:txBody>
                  <a:tcPr marL="36000" marR="36000" marT="17972" marB="17972"/>
                </a:tc>
                <a:tc>
                  <a:txBody>
                    <a:bodyPr/>
                    <a:lstStyle/>
                    <a:p>
                      <a:pPr>
                        <a:buNone/>
                      </a:pPr>
                      <a:r>
                        <a:rPr lang="en-US" altLang="zh-CN" sz="1400" dirty="0">
                          <a:solidFill>
                            <a:srgbClr val="00B050"/>
                          </a:solidFill>
                        </a:rPr>
                        <a:t>TG</a:t>
                      </a:r>
                      <a:endParaRPr lang="en-US" altLang="zh-CN" sz="1400" dirty="0">
                        <a:solidFill>
                          <a:srgbClr val="00B050"/>
                        </a:solidFill>
                      </a:endParaRPr>
                    </a:p>
                  </a:txBody>
                  <a:tcPr marL="36000" marR="36000" marT="17972" marB="17972"/>
                </a:tc>
              </a:tr>
              <a:tr h="273050">
                <a:tc>
                  <a:txBody>
                    <a:bodyPr/>
                    <a:p>
                      <a:pPr>
                        <a:buNone/>
                      </a:pPr>
                      <a:r>
                        <a:rPr lang="en-US" altLang="zh-CN" sz="1400" dirty="0">
                          <a:solidFill>
                            <a:srgbClr val="00B050"/>
                          </a:solidFill>
                        </a:rPr>
                        <a:t>11-20/0451</a:t>
                      </a:r>
                      <a:endParaRPr lang="en-US" altLang="zh-CN" sz="1400" dirty="0">
                        <a:solidFill>
                          <a:srgbClr val="00B050"/>
                        </a:solidFill>
                      </a:endParaRPr>
                    </a:p>
                  </a:txBody>
                  <a:tcPr marL="36000" marR="36000" marT="17972" marB="17972"/>
                </a:tc>
                <a:tc>
                  <a:txBody>
                    <a:bodyPr/>
                    <a:p>
                      <a:pPr>
                        <a:buNone/>
                      </a:pPr>
                      <a:r>
                        <a:rPr lang="en-US" altLang="zh-CN" sz="1400" dirty="0">
                          <a:solidFill>
                            <a:srgbClr val="00B050"/>
                          </a:solidFill>
                        </a:rPr>
                        <a:t>Rui Cao (NXP)</a:t>
                      </a:r>
                      <a:endParaRPr lang="en-US" altLang="zh-CN" sz="1400" dirty="0">
                        <a:solidFill>
                          <a:srgbClr val="00B050"/>
                        </a:solidFill>
                      </a:endParaRPr>
                    </a:p>
                  </a:txBody>
                  <a:tcPr marL="36000" marR="36000" marT="17972" marB="17972"/>
                </a:tc>
                <a:tc>
                  <a:txBody>
                    <a:bodyPr/>
                    <a:p>
                      <a:pPr>
                        <a:buNone/>
                      </a:pPr>
                      <a:r>
                        <a:rPr lang="en-US" altLang="zh-CN" sz="1400" kern="1200" dirty="0">
                          <a:solidFill>
                            <a:srgbClr val="00B050"/>
                          </a:solidFill>
                          <a:latin typeface="+mn-lt"/>
                          <a:ea typeface="+mn-ea"/>
                          <a:cs typeface="+mn-cs"/>
                        </a:rPr>
                        <a:t>NGV-SIG-CRC</a:t>
                      </a:r>
                      <a:endParaRPr lang="en-US" altLang="zh-CN" sz="1400" kern="1200" dirty="0">
                        <a:solidFill>
                          <a:srgbClr val="00B050"/>
                        </a:solidFill>
                        <a:latin typeface="+mn-lt"/>
                        <a:ea typeface="+mn-ea"/>
                        <a:cs typeface="+mn-cs"/>
                      </a:endParaRPr>
                    </a:p>
                  </a:txBody>
                  <a:tcPr marL="36000" marR="36000" marT="17972" marB="17972"/>
                </a:tc>
                <a:tc>
                  <a:txBody>
                    <a:bodyPr/>
                    <a:p>
                      <a:pPr>
                        <a:buNone/>
                      </a:pPr>
                      <a:r>
                        <a:rPr lang="en-US" altLang="zh-CN" sz="1400" dirty="0">
                          <a:solidFill>
                            <a:srgbClr val="00B050"/>
                          </a:solidFill>
                        </a:rPr>
                        <a:t>TG</a:t>
                      </a:r>
                      <a:endParaRPr lang="en-US" altLang="zh-CN" sz="1400" dirty="0">
                        <a:solidFill>
                          <a:srgbClr val="00B050"/>
                        </a:solidFill>
                      </a:endParaRPr>
                    </a:p>
                  </a:txBody>
                  <a:tcPr marL="36000" marR="36000" marT="17972" marB="17972"/>
                </a:tc>
              </a:tr>
              <a:tr h="273050">
                <a:tc>
                  <a:txBody>
                    <a:bodyPr/>
                    <a:p>
                      <a:pPr>
                        <a:buNone/>
                      </a:pPr>
                      <a:r>
                        <a:rPr lang="en-US" altLang="zh-CN" sz="1400" dirty="0">
                          <a:solidFill>
                            <a:srgbClr val="00B050"/>
                          </a:solidFill>
                        </a:rPr>
                        <a:t>11-20/0453</a:t>
                      </a:r>
                      <a:endParaRPr lang="en-US" altLang="zh-CN" sz="1400" dirty="0">
                        <a:solidFill>
                          <a:srgbClr val="00B050"/>
                        </a:solidFill>
                      </a:endParaRPr>
                    </a:p>
                  </a:txBody>
                  <a:tcPr marL="36000" marR="36000" marT="17972" marB="17972"/>
                </a:tc>
                <a:tc>
                  <a:txBody>
                    <a:bodyPr/>
                    <a:p>
                      <a:pPr>
                        <a:buNone/>
                      </a:pPr>
                      <a:r>
                        <a:rPr lang="en-US" altLang="zh-CN" sz="1400" dirty="0">
                          <a:solidFill>
                            <a:srgbClr val="00B050"/>
                          </a:solidFill>
                        </a:rPr>
                        <a:t>Rui Cao (NXP)</a:t>
                      </a:r>
                      <a:endParaRPr lang="en-US" altLang="zh-CN" sz="1400" dirty="0">
                        <a:solidFill>
                          <a:srgbClr val="00B050"/>
                        </a:solidFill>
                      </a:endParaRPr>
                    </a:p>
                  </a:txBody>
                  <a:tcPr marL="36000" marR="36000" marT="17972" marB="17972"/>
                </a:tc>
                <a:tc>
                  <a:txBody>
                    <a:bodyPr/>
                    <a:p>
                      <a:pPr>
                        <a:buNone/>
                      </a:pPr>
                      <a:r>
                        <a:rPr lang="en-US" altLang="zh-CN" sz="1400" kern="1200" dirty="0">
                          <a:solidFill>
                            <a:srgbClr val="00B050"/>
                          </a:solidFill>
                          <a:latin typeface="+mn-lt"/>
                          <a:ea typeface="+mn-ea"/>
                          <a:cs typeface="+mn-cs"/>
                        </a:rPr>
                        <a:t>NGV GI LTF</a:t>
                      </a:r>
                      <a:endParaRPr lang="en-US" altLang="zh-CN" sz="1400" kern="1200" dirty="0">
                        <a:solidFill>
                          <a:srgbClr val="00B050"/>
                        </a:solidFill>
                        <a:latin typeface="+mn-lt"/>
                        <a:ea typeface="+mn-ea"/>
                        <a:cs typeface="+mn-cs"/>
                      </a:endParaRPr>
                    </a:p>
                  </a:txBody>
                  <a:tcPr marL="36000" marR="36000" marT="17972" marB="17972"/>
                </a:tc>
                <a:tc>
                  <a:txBody>
                    <a:bodyPr/>
                    <a:p>
                      <a:pPr>
                        <a:buNone/>
                      </a:pPr>
                      <a:r>
                        <a:rPr lang="en-US" altLang="zh-CN" sz="1400" dirty="0">
                          <a:solidFill>
                            <a:srgbClr val="00B050"/>
                          </a:solidFill>
                        </a:rPr>
                        <a:t>TG</a:t>
                      </a:r>
                      <a:endParaRPr lang="en-US" altLang="zh-CN" sz="1400" dirty="0">
                        <a:solidFill>
                          <a:srgbClr val="00B050"/>
                        </a:solidFill>
                      </a:endParaRPr>
                    </a:p>
                  </a:txBody>
                  <a:tcPr marL="36000" marR="36000" marT="17972" marB="17972"/>
                </a:tc>
              </a:tr>
              <a:tr h="272415">
                <a:tc>
                  <a:txBody>
                    <a:bodyPr/>
                    <a:lstStyle/>
                    <a:p>
                      <a:r>
                        <a:rPr lang="en-US" altLang="zh-CN" sz="1400" dirty="0">
                          <a:solidFill>
                            <a:srgbClr val="00B050"/>
                          </a:solidFill>
                        </a:rPr>
                        <a:t>11-20/0476</a:t>
                      </a:r>
                      <a:endParaRPr lang="en-US" altLang="zh-CN" sz="1400" dirty="0">
                        <a:solidFill>
                          <a:srgbClr val="00B050"/>
                        </a:solidFill>
                      </a:endParaRPr>
                    </a:p>
                  </a:txBody>
                  <a:tcPr marL="36000" marR="36000" marT="17972" marB="17972"/>
                </a:tc>
                <a:tc>
                  <a:txBody>
                    <a:bodyPr/>
                    <a:lstStyle/>
                    <a:p>
                      <a:r>
                        <a:rPr lang="en-US" altLang="zh-CN" sz="1400" dirty="0">
                          <a:solidFill>
                            <a:srgbClr val="00B050"/>
                          </a:solidFill>
                        </a:rPr>
                        <a:t>Miguel Lopez (Ericsson)</a:t>
                      </a:r>
                      <a:endParaRPr lang="en-US" altLang="zh-CN" sz="1400" dirty="0">
                        <a:solidFill>
                          <a:srgbClr val="00B050"/>
                        </a:solidFill>
                      </a:endParaRPr>
                    </a:p>
                  </a:txBody>
                  <a:tcPr marL="36000" marR="36000" marT="17972" marB="17972"/>
                </a:tc>
                <a:tc>
                  <a:txBody>
                    <a:bodyPr/>
                    <a:lstStyle/>
                    <a:p>
                      <a:pPr marL="0" algn="l" defTabSz="914400" rtl="0" eaLnBrk="1" latinLnBrk="0" hangingPunct="1"/>
                      <a:r>
                        <a:rPr lang="en-US" altLang="zh-CN" sz="1400" kern="1200" dirty="0">
                          <a:solidFill>
                            <a:srgbClr val="00B050"/>
                          </a:solidFill>
                          <a:latin typeface="+mn-lt"/>
                          <a:ea typeface="+mn-ea"/>
                          <a:cs typeface="+mn-cs"/>
                        </a:rPr>
                        <a:t>Remark on PPDUs with midambles</a:t>
                      </a:r>
                      <a:endParaRPr lang="en-US" altLang="zh-CN" sz="1400" kern="1200" dirty="0">
                        <a:solidFill>
                          <a:srgbClr val="00B050"/>
                        </a:solidFill>
                        <a:latin typeface="+mn-lt"/>
                        <a:ea typeface="+mn-ea"/>
                        <a:cs typeface="+mn-cs"/>
                      </a:endParaRPr>
                    </a:p>
                  </a:txBody>
                  <a:tcPr marL="36000" marR="36000" marT="17972" marB="17972"/>
                </a:tc>
                <a:tc>
                  <a:txBody>
                    <a:bodyPr/>
                    <a:lstStyle/>
                    <a:p>
                      <a:r>
                        <a:rPr lang="en-US" altLang="zh-CN" sz="1400" dirty="0">
                          <a:solidFill>
                            <a:srgbClr val="00B050"/>
                          </a:solidFill>
                        </a:rPr>
                        <a:t>TG</a:t>
                      </a:r>
                      <a:endParaRPr lang="en-US" altLang="zh-CN" sz="1400" dirty="0">
                        <a:solidFill>
                          <a:srgbClr val="00B050"/>
                        </a:solidFill>
                      </a:endParaRPr>
                    </a:p>
                  </a:txBody>
                  <a:tcPr marL="36000" marR="36000" marT="17972" marB="17972"/>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1440180" y="609600"/>
            <a:ext cx="9366885"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Spec text proposal for D0.3</a:t>
            </a:r>
            <a:endParaRPr lang="en-US" altLang="en-US" sz="3200" b="1" dirty="0">
              <a:solidFill>
                <a:schemeClr val="tx2"/>
              </a:solidFill>
              <a:latin typeface="Times New Roman" panose="02020603050405020304" pitchFamily="18" charset="0"/>
            </a:endParaRPr>
          </a:p>
        </p:txBody>
      </p:sp>
      <p:graphicFrame>
        <p:nvGraphicFramePr>
          <p:cNvPr id="11" name="表格 10"/>
          <p:cNvGraphicFramePr>
            <a:graphicFrameLocks noGrp="1"/>
          </p:cNvGraphicFramePr>
          <p:nvPr/>
        </p:nvGraphicFramePr>
        <p:xfrm>
          <a:off x="790575" y="2026285"/>
          <a:ext cx="10600055" cy="3453130"/>
        </p:xfrm>
        <a:graphic>
          <a:graphicData uri="http://schemas.openxmlformats.org/drawingml/2006/table">
            <a:tbl>
              <a:tblPr firstRow="1" bandRow="1">
                <a:tableStyleId>{5C22544A-7EE6-4342-B048-85BDC9FD1C3A}</a:tableStyleId>
              </a:tblPr>
              <a:tblGrid>
                <a:gridCol w="1208405"/>
                <a:gridCol w="2439035"/>
                <a:gridCol w="5220970"/>
                <a:gridCol w="1731645"/>
              </a:tblGrid>
              <a:tr h="286385">
                <a:tc>
                  <a:txBody>
                    <a:bodyPr/>
                    <a:lstStyle/>
                    <a:p>
                      <a:r>
                        <a:rPr lang="en-US" altLang="zh-CN" sz="1800" dirty="0" smtClean="0"/>
                        <a:t>DCN</a:t>
                      </a:r>
                      <a:endParaRPr lang="en-US" altLang="zh-CN" sz="1800" dirty="0" smtClean="0"/>
                    </a:p>
                  </a:txBody>
                  <a:tcPr marL="36000" marR="36000" marT="17972" marB="17972"/>
                </a:tc>
                <a:tc>
                  <a:txBody>
                    <a:bodyPr/>
                    <a:lstStyle/>
                    <a:p>
                      <a:r>
                        <a:rPr lang="en-US" altLang="zh-CN" sz="1800" dirty="0" smtClean="0"/>
                        <a:t>Author</a:t>
                      </a:r>
                      <a:endParaRPr lang="en-US" altLang="zh-CN" sz="1800" dirty="0" smtClean="0"/>
                    </a:p>
                  </a:txBody>
                  <a:tcPr marL="36000" marR="36000" marT="17972" marB="17972"/>
                </a:tc>
                <a:tc>
                  <a:txBody>
                    <a:bodyPr/>
                    <a:lstStyle/>
                    <a:p>
                      <a:r>
                        <a:rPr lang="en-US" altLang="zh-CN" sz="1800" dirty="0" smtClean="0"/>
                        <a:t>Title</a:t>
                      </a:r>
                      <a:endParaRPr lang="en-US" altLang="zh-CN" sz="1800" dirty="0" smtClean="0"/>
                    </a:p>
                  </a:txBody>
                  <a:tcPr marL="36000" marR="36000" marT="17972" marB="17972"/>
                </a:tc>
                <a:tc>
                  <a:txBody>
                    <a:bodyPr/>
                    <a:lstStyle/>
                    <a:p>
                      <a:r>
                        <a:rPr lang="en-US" altLang="zh-CN" sz="1800" dirty="0" err="1" smtClean="0"/>
                        <a:t>Adhoc</a:t>
                      </a:r>
                      <a:r>
                        <a:rPr lang="en-US" altLang="zh-CN" sz="1800" dirty="0" smtClean="0"/>
                        <a:t> Group</a:t>
                      </a:r>
                      <a:endParaRPr lang="en-US" altLang="zh-CN" sz="1800" dirty="0" smtClean="0"/>
                    </a:p>
                  </a:txBody>
                  <a:tcPr marL="36000" marR="36000" marT="17972" marB="17972"/>
                </a:tc>
              </a:tr>
              <a:tr h="286385">
                <a:tc>
                  <a:txBody>
                    <a:bodyPr/>
                    <a:lstStyle/>
                    <a:p>
                      <a:r>
                        <a:rPr lang="en-US" altLang="zh-CN" sz="1600" dirty="0" smtClean="0"/>
                        <a:t>11-20/0420r0</a:t>
                      </a:r>
                      <a:endParaRPr lang="en-US" altLang="zh-CN" sz="1600" dirty="0" smtClean="0"/>
                    </a:p>
                  </a:txBody>
                  <a:tcPr marL="36000" marR="36000" marT="17972" marB="17972"/>
                </a:tc>
                <a:tc>
                  <a:txBody>
                    <a:bodyPr/>
                    <a:lstStyle/>
                    <a:p>
                      <a:r>
                        <a:rPr lang="en-US" altLang="zh-CN" sz="1600" dirty="0"/>
                        <a:t>Yujin Noh</a:t>
                      </a:r>
                      <a:endParaRPr lang="en-US" altLang="zh-CN" sz="1600" dirty="0"/>
                    </a:p>
                  </a:txBody>
                  <a:tcPr marL="36000" marR="36000" marT="17972" marB="17972"/>
                </a:tc>
                <a:tc>
                  <a:txBody>
                    <a:bodyPr/>
                    <a:lstStyle/>
                    <a:p>
                      <a:r>
                        <a:rPr lang="zh-CN" altLang="en-US" sz="1600" dirty="0"/>
                        <a:t>draft spec text for TXTIME and PSDU_LENGTH calculation</a:t>
                      </a:r>
                      <a:endParaRPr lang="zh-CN" altLang="en-US" sz="1600" dirty="0"/>
                    </a:p>
                  </a:txBody>
                  <a:tcPr marL="36000" marR="36000" marT="17972" marB="17972"/>
                </a:tc>
                <a:tc>
                  <a:txBody>
                    <a:bodyPr/>
                    <a:lstStyle/>
                    <a:p>
                      <a:r>
                        <a:rPr lang="en-US" altLang="zh-CN" sz="1600" dirty="0" smtClean="0"/>
                        <a:t>Spec text proposal</a:t>
                      </a:r>
                      <a:endParaRPr lang="en-US" altLang="zh-CN" sz="1600" dirty="0" smtClean="0"/>
                    </a:p>
                  </a:txBody>
                  <a:tcPr marL="36000" marR="36000" marT="17972" marB="17972"/>
                </a:tc>
              </a:tr>
              <a:tr h="286385">
                <a:tc>
                  <a:txBody>
                    <a:bodyPr/>
                    <a:p>
                      <a:r>
                        <a:rPr lang="en-US" altLang="zh-CN" sz="1600" dirty="0" smtClean="0"/>
                        <a:t>11-20/0421r0</a:t>
                      </a:r>
                      <a:endParaRPr lang="en-US" altLang="zh-CN" sz="1600" dirty="0" smtClean="0"/>
                    </a:p>
                  </a:txBody>
                  <a:tcPr marL="36000" marR="36000" marT="17972" marB="17972"/>
                </a:tc>
                <a:tc>
                  <a:txBody>
                    <a:bodyPr/>
                    <a:p>
                      <a:r>
                        <a:rPr lang="en-US" altLang="zh-CN" sz="1600" dirty="0"/>
                        <a:t>Yujin Noh</a:t>
                      </a:r>
                      <a:endParaRPr lang="en-US" altLang="zh-CN" sz="1600" dirty="0"/>
                    </a:p>
                  </a:txBody>
                  <a:tcPr marL="36000" marR="36000" marT="17972" marB="17972"/>
                </a:tc>
                <a:tc>
                  <a:txBody>
                    <a:bodyPr/>
                    <a:p>
                      <a:pPr>
                        <a:buNone/>
                      </a:pPr>
                      <a:r>
                        <a:rPr lang="zh-CN" altLang="en-US" sz="1600" dirty="0"/>
                        <a:t>draft spec text for Parameters for NGV-MCSs</a:t>
                      </a:r>
                      <a:endParaRPr lang="zh-CN" altLang="en-US" sz="1600" dirty="0"/>
                    </a:p>
                  </a:txBody>
                  <a:tcPr marL="36000" marR="36000" marT="17972" marB="17972"/>
                </a:tc>
                <a:tc>
                  <a:txBody>
                    <a:bodyPr/>
                    <a:p>
                      <a:pPr>
                        <a:buNone/>
                      </a:pPr>
                      <a:r>
                        <a:rPr lang="en-US" altLang="zh-CN" sz="1600" dirty="0" smtClean="0"/>
                        <a:t>Spec text proposal</a:t>
                      </a:r>
                      <a:endParaRPr lang="en-US" altLang="zh-CN" sz="1600" dirty="0" smtClean="0"/>
                    </a:p>
                  </a:txBody>
                  <a:tcPr marL="36000" marR="36000" marT="17972" marB="17972"/>
                </a:tc>
              </a:tr>
              <a:tr h="286385">
                <a:tc>
                  <a:txBody>
                    <a:bodyPr/>
                    <a:p>
                      <a:r>
                        <a:rPr lang="en-US" altLang="zh-CN" sz="1600" dirty="0" smtClean="0"/>
                        <a:t>11-20/0422r0</a:t>
                      </a:r>
                      <a:endParaRPr lang="en-US" altLang="zh-CN" sz="1600" dirty="0" smtClean="0"/>
                    </a:p>
                  </a:txBody>
                  <a:tcPr marL="36000" marR="36000" marT="17972" marB="17972"/>
                </a:tc>
                <a:tc>
                  <a:txBody>
                    <a:bodyPr/>
                    <a:p>
                      <a:r>
                        <a:rPr lang="en-US" altLang="zh-CN" sz="1600" dirty="0"/>
                        <a:t>Yujin Noh</a:t>
                      </a:r>
                      <a:endParaRPr lang="en-US" altLang="zh-CN" sz="1600" dirty="0"/>
                    </a:p>
                  </a:txBody>
                  <a:tcPr marL="36000" marR="36000" marT="17972" marB="17972"/>
                </a:tc>
                <a:tc>
                  <a:txBody>
                    <a:bodyPr/>
                    <a:p>
                      <a:pPr>
                        <a:buNone/>
                      </a:pPr>
                      <a:r>
                        <a:rPr lang="zh-CN" altLang="en-US" sz="1600" dirty="0"/>
                        <a:t>draft spec text for NGV receive procedure</a:t>
                      </a:r>
                      <a:endParaRPr lang="zh-CN" altLang="en-US" sz="1600" dirty="0"/>
                    </a:p>
                  </a:txBody>
                  <a:tcPr marL="36000" marR="36000" marT="17972" marB="17972"/>
                </a:tc>
                <a:tc>
                  <a:txBody>
                    <a:bodyPr/>
                    <a:p>
                      <a:pPr>
                        <a:buNone/>
                      </a:pPr>
                      <a:r>
                        <a:rPr lang="en-US" altLang="zh-CN" sz="1600" dirty="0" smtClean="0"/>
                        <a:t>Spec text proposal</a:t>
                      </a:r>
                      <a:endParaRPr lang="en-US" altLang="zh-CN" sz="1600" dirty="0" smtClean="0"/>
                    </a:p>
                  </a:txBody>
                  <a:tcPr marL="36000" marR="36000" marT="17972" marB="17972"/>
                </a:tc>
              </a:tr>
              <a:tr h="286385">
                <a:tc>
                  <a:txBody>
                    <a:bodyPr/>
                    <a:p>
                      <a:r>
                        <a:rPr lang="en-US" altLang="zh-CN" sz="1600" dirty="0" smtClean="0">
                          <a:solidFill>
                            <a:schemeClr val="tx1"/>
                          </a:solidFill>
                        </a:rPr>
                        <a:t>11-20/0464r0</a:t>
                      </a:r>
                      <a:endParaRPr lang="en-US" altLang="zh-CN" sz="1600" dirty="0" smtClean="0">
                        <a:solidFill>
                          <a:schemeClr val="tx1"/>
                        </a:solidFill>
                      </a:endParaRPr>
                    </a:p>
                  </a:txBody>
                  <a:tcPr marL="35994" marR="35994" marT="17984" marB="17984"/>
                </a:tc>
                <a:tc>
                  <a:txBody>
                    <a:bodyPr/>
                    <a:p>
                      <a:r>
                        <a:rPr lang="en-US" altLang="zh-CN" sz="1600" baseline="0" dirty="0" smtClean="0">
                          <a:solidFill>
                            <a:schemeClr val="tx1"/>
                          </a:solidFill>
                        </a:rPr>
                        <a:t>Prashant Sharma (NXP)</a:t>
                      </a:r>
                      <a:endParaRPr lang="en-US" altLang="zh-CN" sz="1600" baseline="0" dirty="0" smtClean="0">
                        <a:solidFill>
                          <a:schemeClr val="tx1"/>
                        </a:solidFill>
                      </a:endParaRPr>
                    </a:p>
                  </a:txBody>
                  <a:tcPr marL="35994" marR="35994" marT="17984" marB="17984"/>
                </a:tc>
                <a:tc>
                  <a:txBody>
                    <a:bodyPr/>
                    <a:p>
                      <a:pPr marL="0" algn="l" defTabSz="914400" rtl="0" eaLnBrk="1" latinLnBrk="0" hangingPunct="1"/>
                      <a:r>
                        <a:rPr lang="en-US" altLang="zh-CN" sz="1600" kern="1200" dirty="0" smtClean="0">
                          <a:solidFill>
                            <a:schemeClr val="tx1"/>
                          </a:solidFill>
                          <a:latin typeface="+mn-lt"/>
                          <a:ea typeface="+mn-ea"/>
                          <a:cs typeface="+mn-cs"/>
                        </a:rPr>
                        <a:t>Draft spec text Update for Section D2.3 (Annex D)</a:t>
                      </a:r>
                      <a:endParaRPr lang="en-US" altLang="zh-CN" sz="1600" kern="1200" dirty="0" smtClean="0">
                        <a:solidFill>
                          <a:schemeClr val="tx1"/>
                        </a:solidFill>
                        <a:latin typeface="+mn-lt"/>
                        <a:ea typeface="+mn-ea"/>
                        <a:cs typeface="+mn-cs"/>
                      </a:endParaRPr>
                    </a:p>
                  </a:txBody>
                  <a:tcPr marL="35994" marR="35994" marT="17984" marB="17984"/>
                </a:tc>
                <a:tc>
                  <a:txBody>
                    <a:bodyPr/>
                    <a:p>
                      <a:r>
                        <a:rPr lang="en-US" altLang="zh-CN" sz="1600" dirty="0">
                          <a:solidFill>
                            <a:schemeClr val="tx1"/>
                          </a:solidFill>
                          <a:sym typeface="+mn-ea"/>
                        </a:rPr>
                        <a:t>Spec text proposal</a:t>
                      </a:r>
                      <a:endParaRPr lang="en-US" altLang="zh-CN" sz="1600" dirty="0" smtClean="0">
                        <a:solidFill>
                          <a:schemeClr val="tx1"/>
                        </a:solidFill>
                        <a:sym typeface="+mn-ea"/>
                      </a:endParaRPr>
                    </a:p>
                  </a:txBody>
                  <a:tcPr marL="35994" marR="35994" marT="17984" marB="17984"/>
                </a:tc>
              </a:tr>
              <a:tr h="286385">
                <a:tc>
                  <a:txBody>
                    <a:bodyPr/>
                    <a:p>
                      <a:r>
                        <a:rPr lang="en-US" altLang="zh-CN" sz="1600" dirty="0" smtClean="0">
                          <a:solidFill>
                            <a:schemeClr val="tx1"/>
                          </a:solidFill>
                        </a:rPr>
                        <a:t>11-20/0465r0</a:t>
                      </a:r>
                      <a:endParaRPr lang="en-US" altLang="zh-CN" sz="1600" dirty="0" smtClean="0">
                        <a:solidFill>
                          <a:schemeClr val="tx1"/>
                        </a:solidFill>
                      </a:endParaRPr>
                    </a:p>
                  </a:txBody>
                  <a:tcPr marL="35994" marR="35994" marT="17984" marB="17984"/>
                </a:tc>
                <a:tc>
                  <a:txBody>
                    <a:bodyPr/>
                    <a:p>
                      <a:r>
                        <a:rPr lang="en-US" altLang="zh-CN" sz="1600" baseline="0" dirty="0" smtClean="0">
                          <a:solidFill>
                            <a:schemeClr val="tx1"/>
                          </a:solidFill>
                        </a:rPr>
                        <a:t>Prashant Sharma (NXP)</a:t>
                      </a:r>
                      <a:endParaRPr lang="en-US" altLang="zh-CN" sz="1600" baseline="0" dirty="0" smtClean="0">
                        <a:solidFill>
                          <a:schemeClr val="tx1"/>
                        </a:solidFill>
                      </a:endParaRPr>
                    </a:p>
                  </a:txBody>
                  <a:tcPr marL="35994" marR="35994" marT="17984" marB="17984"/>
                </a:tc>
                <a:tc>
                  <a:txBody>
                    <a:bodyPr/>
                    <a:p>
                      <a:pPr marL="0" algn="l" defTabSz="914400" rtl="0" eaLnBrk="1" latinLnBrk="0" hangingPunct="1"/>
                      <a:r>
                        <a:rPr lang="en-US" altLang="zh-CN" sz="1600" kern="1200" dirty="0" smtClean="0">
                          <a:solidFill>
                            <a:schemeClr val="tx1"/>
                          </a:solidFill>
                          <a:latin typeface="+mn-lt"/>
                          <a:ea typeface="+mn-ea"/>
                          <a:cs typeface="+mn-cs"/>
                        </a:rPr>
                        <a:t>Draft spec text Update for Section 32.3.8 (Data field)</a:t>
                      </a:r>
                      <a:endParaRPr lang="en-US" altLang="zh-CN" sz="1600" kern="1200" dirty="0" smtClean="0">
                        <a:solidFill>
                          <a:schemeClr val="tx1"/>
                        </a:solidFill>
                        <a:latin typeface="+mn-lt"/>
                        <a:ea typeface="+mn-ea"/>
                        <a:cs typeface="+mn-cs"/>
                      </a:endParaRPr>
                    </a:p>
                  </a:txBody>
                  <a:tcPr marL="35994" marR="35994" marT="17984" marB="17984"/>
                </a:tc>
                <a:tc>
                  <a:txBody>
                    <a:bodyPr/>
                    <a:p>
                      <a:r>
                        <a:rPr lang="en-US" altLang="zh-CN" sz="1600" dirty="0">
                          <a:solidFill>
                            <a:schemeClr val="tx1"/>
                          </a:solidFill>
                          <a:sym typeface="+mn-ea"/>
                        </a:rPr>
                        <a:t>Spec text proposal</a:t>
                      </a:r>
                      <a:endParaRPr lang="en-US" altLang="zh-CN" sz="1600" dirty="0">
                        <a:solidFill>
                          <a:schemeClr val="tx1"/>
                        </a:solidFill>
                        <a:sym typeface="+mn-ea"/>
                      </a:endParaRPr>
                    </a:p>
                  </a:txBody>
                  <a:tcPr marL="35994" marR="35994" marT="17984" marB="17984"/>
                </a:tc>
              </a:tr>
              <a:tr h="286385">
                <a:tc>
                  <a:txBody>
                    <a:bodyPr/>
                    <a:p>
                      <a:pPr>
                        <a:buNone/>
                      </a:pPr>
                      <a:r>
                        <a:rPr lang="en-US" altLang="zh-CN" sz="1600" dirty="0">
                          <a:solidFill>
                            <a:schemeClr val="tx1"/>
                          </a:solidFill>
                        </a:rPr>
                        <a:t>11-20/0452r0</a:t>
                      </a:r>
                      <a:endParaRPr lang="en-US" altLang="zh-CN" sz="1600" dirty="0">
                        <a:solidFill>
                          <a:schemeClr val="tx1"/>
                        </a:solidFill>
                      </a:endParaRPr>
                    </a:p>
                  </a:txBody>
                  <a:tcPr marL="36000" marR="36000" marT="17972" marB="17972"/>
                </a:tc>
                <a:tc>
                  <a:txBody>
                    <a:bodyPr/>
                    <a:p>
                      <a:pPr>
                        <a:buNone/>
                      </a:pPr>
                      <a:r>
                        <a:rPr lang="en-US" altLang="zh-CN" sz="1600" dirty="0">
                          <a:solidFill>
                            <a:schemeClr val="tx1"/>
                          </a:solidFill>
                        </a:rPr>
                        <a:t>Rui Cao (NXP)</a:t>
                      </a:r>
                      <a:endParaRPr lang="en-US" altLang="zh-CN" sz="1600" dirty="0">
                        <a:solidFill>
                          <a:schemeClr val="tx1"/>
                        </a:solidFill>
                      </a:endParaRPr>
                    </a:p>
                  </a:txBody>
                  <a:tcPr marL="36000" marR="36000" marT="17972" marB="17972"/>
                </a:tc>
                <a:tc>
                  <a:txBody>
                    <a:bodyPr/>
                    <a:p>
                      <a:pPr>
                        <a:buNone/>
                      </a:pPr>
                      <a:r>
                        <a:rPr lang="en-US" altLang="zh-CN" sz="1600" kern="1200" dirty="0">
                          <a:solidFill>
                            <a:schemeClr val="tx1"/>
                          </a:solidFill>
                          <a:latin typeface="+mn-lt"/>
                          <a:ea typeface="+mn-ea"/>
                          <a:cs typeface="+mn-cs"/>
                        </a:rPr>
                        <a:t>spec change for NGV-SIG CRC</a:t>
                      </a:r>
                      <a:endParaRPr lang="en-US" altLang="zh-CN" sz="1600" kern="1200" dirty="0">
                        <a:solidFill>
                          <a:schemeClr val="tx1"/>
                        </a:solidFill>
                        <a:latin typeface="+mn-lt"/>
                        <a:ea typeface="+mn-ea"/>
                        <a:cs typeface="+mn-cs"/>
                      </a:endParaRPr>
                    </a:p>
                  </a:txBody>
                  <a:tcPr marL="36000" marR="36000" marT="17972" marB="17972"/>
                </a:tc>
                <a:tc>
                  <a:txBody>
                    <a:bodyPr/>
                    <a:p>
                      <a:pPr>
                        <a:buNone/>
                      </a:pPr>
                      <a:r>
                        <a:rPr lang="en-US" altLang="zh-CN" sz="1600" dirty="0">
                          <a:solidFill>
                            <a:schemeClr val="tx1"/>
                          </a:solidFill>
                          <a:sym typeface="+mn-ea"/>
                        </a:rPr>
                        <a:t>Spec text proposal</a:t>
                      </a:r>
                      <a:endParaRPr lang="en-US" altLang="zh-CN" sz="1600" dirty="0">
                        <a:solidFill>
                          <a:schemeClr val="tx1"/>
                        </a:solidFill>
                        <a:sym typeface="+mn-ea"/>
                      </a:endParaRPr>
                    </a:p>
                  </a:txBody>
                  <a:tcPr marL="36000" marR="36000" marT="17972" marB="17972"/>
                </a:tc>
              </a:tr>
              <a:tr h="286385">
                <a:tc>
                  <a:txBody>
                    <a:bodyPr/>
                    <a:p>
                      <a:pPr>
                        <a:buNone/>
                      </a:pPr>
                      <a:r>
                        <a:rPr lang="en-US" altLang="zh-CN" sz="1600" dirty="0">
                          <a:solidFill>
                            <a:schemeClr val="tx1"/>
                          </a:solidFill>
                        </a:rPr>
                        <a:t>11-20/0454r0</a:t>
                      </a:r>
                      <a:endParaRPr lang="en-US" altLang="zh-CN" sz="1600" dirty="0">
                        <a:solidFill>
                          <a:schemeClr val="tx1"/>
                        </a:solidFill>
                      </a:endParaRPr>
                    </a:p>
                  </a:txBody>
                  <a:tcPr marL="36000" marR="36000" marT="17972" marB="17972"/>
                </a:tc>
                <a:tc>
                  <a:txBody>
                    <a:bodyPr/>
                    <a:p>
                      <a:pPr>
                        <a:buNone/>
                      </a:pPr>
                      <a:r>
                        <a:rPr lang="en-US" altLang="zh-CN" sz="1600" dirty="0">
                          <a:solidFill>
                            <a:schemeClr val="tx1"/>
                          </a:solidFill>
                        </a:rPr>
                        <a:t>Rui Cao (NXP)</a:t>
                      </a:r>
                      <a:endParaRPr lang="en-US" altLang="zh-CN" sz="1600" dirty="0">
                        <a:solidFill>
                          <a:schemeClr val="tx1"/>
                        </a:solidFill>
                      </a:endParaRPr>
                    </a:p>
                  </a:txBody>
                  <a:tcPr marL="36000" marR="36000" marT="17972" marB="17972"/>
                </a:tc>
                <a:tc>
                  <a:txBody>
                    <a:bodyPr/>
                    <a:p>
                      <a:r>
                        <a:rPr lang="en-US" altLang="zh-CN" sz="1600" kern="1200" dirty="0">
                          <a:solidFill>
                            <a:schemeClr val="tx1"/>
                          </a:solidFill>
                          <a:latin typeface="+mn-lt"/>
                          <a:ea typeface="+mn-ea"/>
                          <a:cs typeface="+mn-cs"/>
                        </a:rPr>
                        <a:t>spec change related to GI NGV LTF</a:t>
                      </a:r>
                      <a:endParaRPr lang="en-US" altLang="zh-CN" sz="1600" kern="1200" dirty="0">
                        <a:solidFill>
                          <a:schemeClr val="tx1"/>
                        </a:solidFill>
                        <a:latin typeface="+mn-lt"/>
                        <a:ea typeface="+mn-ea"/>
                        <a:cs typeface="+mn-cs"/>
                      </a:endParaRPr>
                    </a:p>
                  </a:txBody>
                  <a:tcPr marL="36000" marR="36000" marT="17972" marB="17972"/>
                </a:tc>
                <a:tc>
                  <a:txBody>
                    <a:bodyPr/>
                    <a:p>
                      <a:r>
                        <a:rPr lang="en-US" altLang="zh-CN" sz="1600" dirty="0">
                          <a:solidFill>
                            <a:schemeClr val="tx1"/>
                          </a:solidFill>
                        </a:rPr>
                        <a:t>Spec text proposal</a:t>
                      </a:r>
                      <a:endParaRPr lang="en-US" altLang="zh-CN" sz="1600" dirty="0">
                        <a:solidFill>
                          <a:schemeClr val="tx1"/>
                        </a:solidFill>
                      </a:endParaRPr>
                    </a:p>
                  </a:txBody>
                  <a:tcPr marL="36000" marR="36000" marT="17972" marB="17972"/>
                </a:tc>
              </a:tr>
              <a:tr h="286385">
                <a:tc>
                  <a:txBody>
                    <a:bodyPr/>
                    <a:lstStyle/>
                    <a:p>
                      <a:r>
                        <a:rPr lang="en-US" altLang="zh-CN" sz="1600" dirty="0">
                          <a:solidFill>
                            <a:schemeClr val="tx1"/>
                          </a:solidFill>
                        </a:rPr>
                        <a:t>11-20/0496r0</a:t>
                      </a:r>
                      <a:endParaRPr lang="en-US" altLang="zh-CN" sz="1600" dirty="0">
                        <a:solidFill>
                          <a:schemeClr val="tx1"/>
                        </a:solidFill>
                      </a:endParaRPr>
                    </a:p>
                  </a:txBody>
                  <a:tcPr marL="36000" marR="36000" marT="17972" marB="17972"/>
                </a:tc>
                <a:tc>
                  <a:txBody>
                    <a:bodyPr/>
                    <a:lstStyle/>
                    <a:p>
                      <a:r>
                        <a:rPr lang="en-US" altLang="zh-CN" sz="1600" dirty="0">
                          <a:solidFill>
                            <a:schemeClr val="tx1"/>
                          </a:solidFill>
                        </a:rPr>
                        <a:t>Bahar Sadeghi (Intel)</a:t>
                      </a:r>
                      <a:endParaRPr lang="en-US" altLang="zh-CN" sz="1600" dirty="0">
                        <a:solidFill>
                          <a:schemeClr val="tx1"/>
                        </a:solidFill>
                      </a:endParaRPr>
                    </a:p>
                  </a:txBody>
                  <a:tcPr marL="36000" marR="36000" marT="17972" marB="17972"/>
                </a:tc>
                <a:tc>
                  <a:txBody>
                    <a:bodyPr/>
                    <a:lstStyle/>
                    <a:p>
                      <a:r>
                        <a:rPr lang="zh-CN" altLang="en-US" sz="1600" kern="1200" dirty="0">
                          <a:solidFill>
                            <a:schemeClr val="tx1"/>
                          </a:solidFill>
                          <a:latin typeface="+mn-lt"/>
                          <a:ea typeface="+mn-ea"/>
                          <a:cs typeface="+mn-cs"/>
                        </a:rPr>
                        <a:t>draft spec text for 32.1</a:t>
                      </a:r>
                      <a:endParaRPr lang="zh-CN" altLang="en-US" sz="1600" kern="1200" dirty="0">
                        <a:solidFill>
                          <a:schemeClr val="tx1"/>
                        </a:solidFill>
                        <a:latin typeface="+mn-lt"/>
                        <a:ea typeface="+mn-ea"/>
                        <a:cs typeface="+mn-cs"/>
                      </a:endParaRPr>
                    </a:p>
                  </a:txBody>
                  <a:tcPr marL="36000" marR="36000" marT="17972" marB="17972"/>
                </a:tc>
                <a:tc>
                  <a:txBody>
                    <a:bodyPr/>
                    <a:lstStyle/>
                    <a:p>
                      <a:r>
                        <a:rPr lang="en-US" altLang="zh-CN" sz="1600" dirty="0">
                          <a:solidFill>
                            <a:schemeClr val="tx1"/>
                          </a:solidFill>
                        </a:rPr>
                        <a:t>Spec text proposal</a:t>
                      </a:r>
                      <a:endParaRPr lang="en-US" altLang="zh-CN" sz="1600" dirty="0">
                        <a:solidFill>
                          <a:schemeClr val="tx1"/>
                        </a:solidFill>
                      </a:endParaRPr>
                    </a:p>
                  </a:txBody>
                  <a:tcPr marL="36000" marR="36000" marT="17972" marB="17972"/>
                </a:tc>
              </a:tr>
              <a:tr h="0">
                <a:tc>
                  <a:txBody>
                    <a:bodyPr/>
                    <a:p>
                      <a:pPr>
                        <a:buNone/>
                      </a:pPr>
                      <a:r>
                        <a:rPr lang="en-US" altLang="zh-CN" sz="1600" dirty="0">
                          <a:solidFill>
                            <a:schemeClr val="tx1"/>
                          </a:solidFill>
                        </a:rPr>
                        <a:t>11-20/0518r0</a:t>
                      </a:r>
                      <a:endParaRPr lang="en-US" altLang="zh-CN" sz="1600" dirty="0">
                        <a:solidFill>
                          <a:schemeClr val="tx1"/>
                        </a:solidFill>
                      </a:endParaRPr>
                    </a:p>
                  </a:txBody>
                  <a:tcPr marL="36000" marR="36000" marT="17972" marB="17972"/>
                </a:tc>
                <a:tc>
                  <a:txBody>
                    <a:bodyPr/>
                    <a:p>
                      <a:pPr>
                        <a:buNone/>
                      </a:pPr>
                      <a:r>
                        <a:rPr lang="en-US" altLang="zh-CN" sz="1600" dirty="0">
                          <a:solidFill>
                            <a:schemeClr val="tx1"/>
                          </a:solidFill>
                        </a:rPr>
                        <a:t>Hanseul Hong (Yonsei Univ.)</a:t>
                      </a:r>
                      <a:endParaRPr lang="en-US" altLang="zh-CN" sz="1600" dirty="0">
                        <a:solidFill>
                          <a:schemeClr val="tx1"/>
                        </a:solidFill>
                      </a:endParaRPr>
                    </a:p>
                  </a:txBody>
                  <a:tcPr marL="36000" marR="36000" marT="17972" marB="17972"/>
                </a:tc>
                <a:tc>
                  <a:txBody>
                    <a:bodyPr/>
                    <a:p>
                      <a:pPr>
                        <a:buNone/>
                      </a:pPr>
                      <a:r>
                        <a:rPr lang="en-US" altLang="zh-CN" sz="1600" kern="1200" dirty="0">
                          <a:solidFill>
                            <a:schemeClr val="tx1"/>
                          </a:solidFill>
                          <a:latin typeface="+mn-lt"/>
                          <a:ea typeface="+mn-ea"/>
                          <a:cs typeface="+mn-cs"/>
                        </a:rPr>
                        <a:t>spec text for 20 MHz channel access</a:t>
                      </a:r>
                      <a:endParaRPr lang="en-US" altLang="zh-CN" sz="1600" kern="1200" dirty="0">
                        <a:solidFill>
                          <a:schemeClr val="tx1"/>
                        </a:solidFill>
                        <a:latin typeface="+mn-lt"/>
                        <a:ea typeface="+mn-ea"/>
                        <a:cs typeface="+mn-cs"/>
                      </a:endParaRPr>
                    </a:p>
                  </a:txBody>
                  <a:tcPr marL="36000" marR="36000" marT="17972" marB="17972"/>
                </a:tc>
                <a:tc>
                  <a:txBody>
                    <a:bodyPr/>
                    <a:p>
                      <a:pPr>
                        <a:buNone/>
                      </a:pPr>
                      <a:r>
                        <a:rPr lang="en-US" altLang="zh-CN" sz="1600" dirty="0">
                          <a:solidFill>
                            <a:schemeClr val="tx1"/>
                          </a:solidFill>
                        </a:rPr>
                        <a:t>Spec text proposal</a:t>
                      </a:r>
                      <a:endParaRPr lang="en-US" altLang="zh-CN" sz="1600" dirty="0">
                        <a:solidFill>
                          <a:schemeClr val="tx1"/>
                        </a:solidFill>
                      </a:endParaRPr>
                    </a:p>
                  </a:txBody>
                  <a:tcPr marL="36000" marR="36000" marT="17972" marB="17972"/>
                </a:tc>
              </a:tr>
              <a:tr h="286385">
                <a:tc>
                  <a:txBody>
                    <a:bodyPr/>
                    <a:p>
                      <a:pPr>
                        <a:buNone/>
                      </a:pPr>
                      <a:r>
                        <a:rPr lang="en-US" altLang="zh-CN" sz="1600" strike="sngStrike" dirty="0">
                          <a:solidFill>
                            <a:srgbClr val="FF0000"/>
                          </a:solidFill>
                          <a:uFillTx/>
                        </a:rPr>
                        <a:t>11-20/0096</a:t>
                      </a:r>
                      <a:endParaRPr lang="en-US" altLang="zh-CN" sz="1600" strike="sngStrike" dirty="0">
                        <a:solidFill>
                          <a:srgbClr val="FF0000"/>
                        </a:solidFill>
                        <a:uFillTx/>
                      </a:endParaRPr>
                    </a:p>
                  </a:txBody>
                  <a:tcPr marL="36000" marR="36000" marT="17972" marB="17972"/>
                </a:tc>
                <a:tc>
                  <a:txBody>
                    <a:bodyPr/>
                    <a:p>
                      <a:pPr>
                        <a:buNone/>
                      </a:pPr>
                      <a:r>
                        <a:rPr lang="en-US" altLang="zh-CN" sz="1600" strike="sngStrike" dirty="0">
                          <a:solidFill>
                            <a:srgbClr val="FF0000"/>
                          </a:solidFill>
                          <a:uFillTx/>
                        </a:rPr>
                        <a:t>Liwen Chu (NXP)</a:t>
                      </a:r>
                      <a:endParaRPr lang="en-US" altLang="zh-CN" sz="1600" strike="sngStrike" dirty="0">
                        <a:solidFill>
                          <a:srgbClr val="FF0000"/>
                        </a:solidFill>
                        <a:uFillTx/>
                      </a:endParaRPr>
                    </a:p>
                  </a:txBody>
                  <a:tcPr marL="36000" marR="36000" marT="17972" marB="17972"/>
                </a:tc>
                <a:tc>
                  <a:txBody>
                    <a:bodyPr/>
                    <a:p>
                      <a:pPr>
                        <a:buNone/>
                      </a:pPr>
                      <a:r>
                        <a:rPr lang="en-US" altLang="zh-CN" sz="1600" strike="sngStrike" dirty="0">
                          <a:solidFill>
                            <a:srgbClr val="FF0000"/>
                          </a:solidFill>
                          <a:uFillTx/>
                          <a:latin typeface="+mn-lt"/>
                          <a:ea typeface="+mn-ea"/>
                          <a:cs typeface="+mn-cs"/>
                        </a:rPr>
                        <a:t>text for A-MPDU and A-MSDU</a:t>
                      </a:r>
                      <a:endParaRPr lang="en-US" altLang="zh-CN" sz="1600" strike="sngStrike" dirty="0">
                        <a:solidFill>
                          <a:srgbClr val="FF0000"/>
                        </a:solidFill>
                        <a:uFillTx/>
                        <a:latin typeface="+mn-lt"/>
                        <a:ea typeface="+mn-ea"/>
                        <a:cs typeface="+mn-cs"/>
                      </a:endParaRPr>
                    </a:p>
                  </a:txBody>
                  <a:tcPr marL="36000" marR="36000" marT="17972" marB="17972"/>
                </a:tc>
                <a:tc>
                  <a:txBody>
                    <a:bodyPr/>
                    <a:p>
                      <a:pPr>
                        <a:buNone/>
                      </a:pPr>
                      <a:r>
                        <a:rPr lang="en-US" altLang="zh-CN" sz="1600" strike="sngStrike" dirty="0">
                          <a:solidFill>
                            <a:srgbClr val="FF0000"/>
                          </a:solidFill>
                          <a:uFillTx/>
                        </a:rPr>
                        <a:t>Spec text proposal</a:t>
                      </a:r>
                      <a:endParaRPr lang="en-US" altLang="zh-CN" sz="1600" strike="sngStrike" dirty="0">
                        <a:solidFill>
                          <a:srgbClr val="FF0000"/>
                        </a:solidFill>
                        <a:uFillTx/>
                      </a:endParaRPr>
                    </a:p>
                  </a:txBody>
                  <a:tcPr marL="36000" marR="36000" marT="17972" marB="17972"/>
                </a:tc>
              </a:tr>
              <a:tr h="286385">
                <a:tc>
                  <a:txBody>
                    <a:bodyPr/>
                    <a:p>
                      <a:pPr>
                        <a:buNone/>
                      </a:pPr>
                      <a:r>
                        <a:rPr lang="en-US" altLang="zh-CN" sz="1600" strike="sngStrike" dirty="0">
                          <a:solidFill>
                            <a:srgbClr val="FF0000"/>
                          </a:solidFill>
                          <a:uFillTx/>
                        </a:rPr>
                        <a:t>11-20/0097</a:t>
                      </a:r>
                      <a:endParaRPr lang="en-US" altLang="zh-CN" sz="1600" strike="sngStrike" dirty="0">
                        <a:solidFill>
                          <a:srgbClr val="FF0000"/>
                        </a:solidFill>
                        <a:uFillTx/>
                      </a:endParaRPr>
                    </a:p>
                  </a:txBody>
                  <a:tcPr marL="36000" marR="36000" marT="17972" marB="17972"/>
                </a:tc>
                <a:tc>
                  <a:txBody>
                    <a:bodyPr/>
                    <a:p>
                      <a:pPr>
                        <a:buNone/>
                      </a:pPr>
                      <a:r>
                        <a:rPr lang="en-US" altLang="zh-CN" sz="1600" strike="sngStrike" dirty="0">
                          <a:solidFill>
                            <a:srgbClr val="FF0000"/>
                          </a:solidFill>
                          <a:uFillTx/>
                        </a:rPr>
                        <a:t>Liwen Chu (NXP)</a:t>
                      </a:r>
                      <a:endParaRPr lang="en-US" altLang="zh-CN" sz="1600" strike="sngStrike" dirty="0">
                        <a:solidFill>
                          <a:srgbClr val="FF0000"/>
                        </a:solidFill>
                        <a:uFillTx/>
                      </a:endParaRPr>
                    </a:p>
                  </a:txBody>
                  <a:tcPr marL="36000" marR="36000" marT="17972" marB="17972"/>
                </a:tc>
                <a:tc>
                  <a:txBody>
                    <a:bodyPr/>
                    <a:p>
                      <a:pPr>
                        <a:buNone/>
                      </a:pPr>
                      <a:r>
                        <a:rPr lang="en-US" altLang="zh-CN" sz="1600" strike="sngStrike" dirty="0">
                          <a:solidFill>
                            <a:srgbClr val="FF0000"/>
                          </a:solidFill>
                          <a:uFillTx/>
                          <a:latin typeface="+mn-lt"/>
                          <a:ea typeface="+mn-ea"/>
                          <a:cs typeface="+mn-cs"/>
                        </a:rPr>
                        <a:t>text for coexistence with 11p STA</a:t>
                      </a:r>
                      <a:endParaRPr lang="en-US" altLang="zh-CN" sz="1600" strike="sngStrike" dirty="0">
                        <a:solidFill>
                          <a:srgbClr val="FF0000"/>
                        </a:solidFill>
                        <a:uFillTx/>
                        <a:latin typeface="+mn-lt"/>
                        <a:ea typeface="+mn-ea"/>
                        <a:cs typeface="+mn-cs"/>
                      </a:endParaRPr>
                    </a:p>
                  </a:txBody>
                  <a:tcPr marL="36000" marR="36000" marT="17972" marB="17972"/>
                </a:tc>
                <a:tc>
                  <a:txBody>
                    <a:bodyPr/>
                    <a:p>
                      <a:pPr>
                        <a:buNone/>
                      </a:pPr>
                      <a:r>
                        <a:rPr lang="en-US" altLang="zh-CN" sz="1600" strike="sngStrike" dirty="0">
                          <a:solidFill>
                            <a:srgbClr val="FF0000"/>
                          </a:solidFill>
                          <a:uFillTx/>
                        </a:rPr>
                        <a:t>Spec text proposal</a:t>
                      </a:r>
                      <a:endParaRPr lang="en-US" altLang="zh-CN" sz="1600" strike="sngStrike" dirty="0">
                        <a:solidFill>
                          <a:srgbClr val="FF0000"/>
                        </a:solidFill>
                        <a:uFillTx/>
                      </a:endParaRPr>
                    </a:p>
                  </a:txBody>
                  <a:tcPr marL="36000" marR="36000" marT="17972" marB="17972"/>
                </a:tc>
              </a:tr>
            </a:tbl>
          </a:graphicData>
        </a:graphic>
      </p:graphicFrame>
      <p:sp>
        <p:nvSpPr>
          <p:cNvPr id="26692" name="文本框 1"/>
          <p:cNvSpPr txBox="1"/>
          <p:nvPr/>
        </p:nvSpPr>
        <p:spPr>
          <a:xfrm>
            <a:off x="929005" y="5755005"/>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Remind the group to register your attendance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Brief update on NPRM discussion in 802.18</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Discussion per spec text proposals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SP to support TGbd Editor to generate IEEE P802.11bd D0.3</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SP to support a 20-day comment collection procedure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Apr 7,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sz="2000"/>
              <a:t>Do you support the TGbd Tech Editor to generate IEEE P802.11bd D0.3 based on IEEE P802.11bd D0.2 and the spec text proposals below:</a:t>
            </a:r>
            <a:endParaRPr lang="en-US" altLang="zh-CN"/>
          </a:p>
          <a:p>
            <a:pPr marL="742950" lvl="1" indent="-285750">
              <a:buFont typeface="Wingdings" panose="05000000000000000000" charset="0"/>
              <a:buChar char="l"/>
            </a:pPr>
            <a:r>
              <a:rPr lang="en-US" altLang="zh-CN" sz="1600"/>
              <a:t>11-20/0420r0</a:t>
            </a:r>
            <a:endParaRPr lang="en-US" altLang="zh-CN" sz="1600"/>
          </a:p>
          <a:p>
            <a:pPr marL="742950" lvl="1" indent="-285750">
              <a:buFont typeface="Wingdings" panose="05000000000000000000" charset="0"/>
              <a:buChar char="l"/>
            </a:pPr>
            <a:r>
              <a:rPr lang="en-US" altLang="zh-CN" sz="1600"/>
              <a:t>11-20/0421r0</a:t>
            </a:r>
            <a:endParaRPr lang="en-US" altLang="zh-CN" sz="1600"/>
          </a:p>
          <a:p>
            <a:pPr marL="742950" lvl="1" indent="-285750">
              <a:buFont typeface="Wingdings" panose="05000000000000000000" charset="0"/>
              <a:buChar char="l"/>
            </a:pPr>
            <a:r>
              <a:rPr lang="en-US" altLang="zh-CN" sz="1600"/>
              <a:t>11-20/0422r0</a:t>
            </a:r>
            <a:endParaRPr lang="en-US" altLang="zh-CN" sz="1600"/>
          </a:p>
          <a:p>
            <a:pPr marL="742950" lvl="1" indent="-285750">
              <a:buFont typeface="Wingdings" panose="05000000000000000000" charset="0"/>
              <a:buChar char="l"/>
            </a:pPr>
            <a:r>
              <a:rPr lang="en-US" altLang="zh-CN" sz="1600"/>
              <a:t>11-20/0464r0</a:t>
            </a:r>
            <a:endParaRPr lang="en-US" altLang="zh-CN" sz="1600"/>
          </a:p>
          <a:p>
            <a:pPr marL="742950" lvl="1" indent="-285750">
              <a:buFont typeface="Wingdings" panose="05000000000000000000" charset="0"/>
              <a:buChar char="l"/>
            </a:pPr>
            <a:r>
              <a:rPr lang="en-US" altLang="zh-CN" sz="1600"/>
              <a:t>11-20/0465r0</a:t>
            </a:r>
            <a:endParaRPr lang="en-US" altLang="zh-CN" sz="1600"/>
          </a:p>
          <a:p>
            <a:pPr marL="742950" lvl="1" indent="-285750">
              <a:buFont typeface="Wingdings" panose="05000000000000000000" charset="0"/>
              <a:buChar char="l"/>
            </a:pPr>
            <a:r>
              <a:rPr lang="en-US" altLang="zh-CN" sz="1600"/>
              <a:t>11-20/0452r0</a:t>
            </a:r>
            <a:endParaRPr lang="en-US" altLang="zh-CN" sz="1600"/>
          </a:p>
          <a:p>
            <a:pPr marL="742950" lvl="1" indent="-285750">
              <a:buFont typeface="Wingdings" panose="05000000000000000000" charset="0"/>
              <a:buChar char="l"/>
            </a:pPr>
            <a:r>
              <a:rPr lang="en-US" altLang="zh-CN" sz="1600"/>
              <a:t>11-20/0454r0</a:t>
            </a:r>
            <a:endParaRPr lang="en-US" altLang="zh-CN" sz="1600"/>
          </a:p>
          <a:p>
            <a:pPr marL="742950" lvl="1" indent="-285750">
              <a:buFont typeface="Wingdings" panose="05000000000000000000" charset="0"/>
              <a:buChar char="l"/>
            </a:pPr>
            <a:r>
              <a:rPr lang="en-US" altLang="zh-CN" sz="1600"/>
              <a:t>11-20/0496r0</a:t>
            </a:r>
            <a:endParaRPr lang="en-US" altLang="zh-CN" sz="1600"/>
          </a:p>
          <a:p>
            <a:pPr marL="742950" lvl="1" indent="-285750">
              <a:buFont typeface="Wingdings" panose="05000000000000000000" charset="0"/>
              <a:buChar char="l"/>
            </a:pPr>
            <a:r>
              <a:rPr lang="en-US" altLang="zh-CN" sz="1600"/>
              <a:t>11-20/0518r0</a:t>
            </a:r>
            <a:endParaRPr lang="en-US" altLang="zh-CN"/>
          </a:p>
          <a:p>
            <a:endParaRPr lang="en-US" altLang="zh-CN"/>
          </a:p>
          <a:p>
            <a:r>
              <a:rPr lang="en-US" altLang="zh-CN"/>
              <a:t>Yest/No/Abstain</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sz="2400"/>
              <a:t>Do you support to have a 20-day TGbd internal comment collection procedure for IEEE P802.11bd D0.3 when D0.3 is available?</a:t>
            </a:r>
            <a:endParaRPr lang="en-US" altLang="zh-CN" sz="2400"/>
          </a:p>
          <a:p>
            <a:endParaRPr lang="en-US" altLang="zh-CN" sz="2400"/>
          </a:p>
          <a:p>
            <a:r>
              <a:rPr lang="en-US" altLang="zh-CN" sz="2400"/>
              <a:t>Yes/No/Abstain</a:t>
            </a:r>
            <a:endParaRPr lang="en-US" altLang="zh-CN"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a:bodyPr>
          <a:p>
            <a:pPr eaLnBrk="1" hangingPunct="1"/>
            <a:r>
              <a:rPr lang="en-US" altLang="zh-CN" sz="1800" dirty="0">
                <a:solidFill>
                  <a:schemeClr val="accent1"/>
                </a:solidFill>
              </a:rPr>
              <a:t>Mar 17, 10:00am ~ 11:59 am, ET, webex</a:t>
            </a:r>
            <a:endParaRPr lang="en-US" altLang="zh-CN" sz="1800" dirty="0"/>
          </a:p>
          <a:p>
            <a:pPr eaLnBrk="1" hangingPunct="1"/>
            <a:r>
              <a:rPr lang="en-US" altLang="zh-CN" sz="1800" dirty="0">
                <a:solidFill>
                  <a:schemeClr val="accent1"/>
                </a:solidFill>
              </a:rPr>
              <a:t>Mar 20, 10:00am ~ 11:59 am, ET, webex</a:t>
            </a:r>
            <a:endParaRPr lang="en-US" altLang="zh-CN" sz="1800" dirty="0">
              <a:solidFill>
                <a:schemeClr val="accent1"/>
              </a:solidFill>
            </a:endParaRPr>
          </a:p>
          <a:p>
            <a:pPr eaLnBrk="1" hangingPunct="1"/>
            <a:r>
              <a:rPr lang="en-US" altLang="zh-CN" sz="1800" dirty="0">
                <a:solidFill>
                  <a:schemeClr val="accent1"/>
                </a:solidFill>
              </a:rPr>
              <a:t>Mar 24, 10:00am ~ 11:59 am, ET, webex</a:t>
            </a:r>
            <a:endParaRPr lang="en-US" altLang="zh-CN" sz="1800" dirty="0">
              <a:solidFill>
                <a:schemeClr val="accent1"/>
              </a:solidFill>
            </a:endParaRPr>
          </a:p>
          <a:p>
            <a:pPr eaLnBrk="1" hangingPunct="1"/>
            <a:r>
              <a:rPr lang="en-US" altLang="zh-CN" sz="1800" dirty="0">
                <a:solidFill>
                  <a:schemeClr val="accent1"/>
                </a:solidFill>
              </a:rPr>
              <a:t>Mar 26, 10:00am ~ 11:59 am, ET, webex</a:t>
            </a:r>
            <a:endParaRPr lang="en-US" altLang="zh-CN" sz="1800" dirty="0">
              <a:solidFill>
                <a:schemeClr val="accent1"/>
              </a:solidFill>
            </a:endParaRPr>
          </a:p>
          <a:p>
            <a:pPr eaLnBrk="1" hangingPunct="1"/>
            <a:r>
              <a:rPr lang="en-US" altLang="zh-CN" sz="1800" dirty="0"/>
              <a:t>Mar 31, 10:00am ~ 11:59 am, ET, webex</a:t>
            </a:r>
            <a:endParaRPr lang="en-US" altLang="zh-CN" sz="1800" dirty="0"/>
          </a:p>
          <a:p>
            <a:pPr eaLnBrk="1" hangingPunct="1"/>
            <a:r>
              <a:rPr lang="en-US" altLang="zh-CN" sz="1800" dirty="0"/>
              <a:t>Apr 07, 10:00am ~ 11:59 am, ET, webex</a:t>
            </a:r>
            <a:endParaRPr lang="en-US" altLang="zh-CN" sz="1800" dirty="0"/>
          </a:p>
          <a:p>
            <a:pPr eaLnBrk="1" hangingPunct="1"/>
            <a:r>
              <a:rPr lang="en-US" altLang="zh-CN" sz="1800" dirty="0"/>
              <a:t>Apr 14, 10:00am ~ 11:59 am, ET, webex</a:t>
            </a:r>
            <a:endParaRPr lang="en-US" altLang="zh-CN" sz="1800" dirty="0"/>
          </a:p>
          <a:p>
            <a:pPr eaLnBrk="1" hangingPunct="1"/>
            <a:r>
              <a:rPr lang="en-US" altLang="zh-CN" sz="1800" dirty="0"/>
              <a:t>Apr 21, 10:00am ~11:59 am, ET, webex</a:t>
            </a:r>
            <a:endParaRPr lang="en-US" altLang="zh-CN" sz="1800" dirty="0"/>
          </a:p>
          <a:p>
            <a:pPr eaLnBrk="1" hangingPunct="1"/>
            <a:r>
              <a:rPr lang="en-US" altLang="zh-CN" sz="1800" dirty="0"/>
              <a:t>May 05, 10:00am ~ 11:59 am, ET, webex</a:t>
            </a:r>
            <a:endParaRPr lang="en-US" altLang="zh-CN" sz="1800" dirty="0"/>
          </a:p>
          <a:p>
            <a:pPr eaLnBrk="1" hangingPunct="1"/>
            <a:r>
              <a:rPr lang="en-US" altLang="zh-CN" sz="1800" dirty="0"/>
              <a:t>May 26, 10:00am ~ 11:59 am, ET, webex</a:t>
            </a:r>
            <a:endParaRPr lang="en-US" altLang="zh-CN" sz="1800" dirty="0">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31,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Webex meeting (802 Seat 3):</a:t>
            </a:r>
            <a:r>
              <a:rPr lang="zh-CN" altLang="en-US" sz="2400">
                <a:solidFill>
                  <a:schemeClr val="accent2"/>
                </a:solidFill>
              </a:rPr>
              <a:t> </a:t>
            </a:r>
            <a:r>
              <a:rPr lang="zh-CN" altLang="en-US" sz="2400">
                <a:solidFill>
                  <a:schemeClr val="accent2"/>
                </a:solidFill>
                <a:hlinkClick r:id="rId1" action="ppaction://hlinkfile"/>
              </a:rPr>
              <a:t>Join</a:t>
            </a:r>
            <a:endParaRPr lang="zh-CN" altLang="en-US" sz="2400">
              <a:solidFill>
                <a:schemeClr val="accent2"/>
              </a:solidFill>
            </a:endParaRPr>
          </a:p>
          <a:p>
            <a:endParaRPr lang="zh-CN" altLang="en-US" sz="2400"/>
          </a:p>
          <a:p>
            <a:r>
              <a:rPr lang="zh-CN" altLang="en-US" sz="2400"/>
              <a:t>Meeting number:  797 719 565</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797 719 565</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11579</Words>
  <Application>WPS 演示</Application>
  <PresentationFormat>宽屏</PresentationFormat>
  <Paragraphs>451</Paragraphs>
  <Slides>17</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33"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Word.Document.8</vt:lpstr>
      <vt:lpstr>PowerPoint 演示文稿</vt:lpstr>
      <vt:lpstr>IEEE 802.11 TGbd Teleconference</vt:lpstr>
      <vt:lpstr>Teleconference Bridge Information</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PowerPoint 演示文稿</vt:lpstr>
      <vt:lpstr>PowerPoint 演示文稿</vt:lpstr>
      <vt:lpstr>PowerPoint 演示文稿</vt:lpstr>
      <vt:lpstr>PowerPoint 演示文稿</vt:lpstr>
      <vt:lpstr>Straw Poll</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4246</cp:revision>
  <cp:lastPrinted>2014-11-04T15:04:00Z</cp:lastPrinted>
  <dcterms:created xsi:type="dcterms:W3CDTF">2007-04-17T18:10:00Z</dcterms:created>
  <dcterms:modified xsi:type="dcterms:W3CDTF">2020-03-31T13:27:57Z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