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284" r:id="rId3"/>
    <p:sldId id="298" r:id="rId4"/>
    <p:sldId id="297" r:id="rId5"/>
    <p:sldId id="325" r:id="rId6"/>
    <p:sldId id="324" r:id="rId7"/>
    <p:sldId id="309" r:id="rId8"/>
    <p:sldId id="311" r:id="rId9"/>
    <p:sldId id="326" r:id="rId10"/>
    <p:sldId id="270" r:id="rId11"/>
    <p:sldId id="327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FF99"/>
    <a:srgbClr val="1E1EFA"/>
    <a:srgbClr val="DFB7D9"/>
    <a:srgbClr val="C2C2FE"/>
    <a:srgbClr val="90FA93"/>
    <a:srgbClr val="F49088"/>
    <a:srgbClr val="FFABFF"/>
    <a:srgbClr val="FFCCFF"/>
    <a:srgbClr val="FF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96" autoAdjust="0"/>
    <p:restoredTop sz="94660"/>
  </p:normalViewPr>
  <p:slideViewPr>
    <p:cSldViewPr>
      <p:cViewPr varScale="1">
        <p:scale>
          <a:sx n="110" d="100"/>
          <a:sy n="110" d="100"/>
        </p:scale>
        <p:origin x="166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BDEF6872-0A84-C942-A3A2-ABF96B18CF88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7719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69993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8251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5238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7080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24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dirty="0" smtClean="0"/>
              <a:t>802.11-20/0545r1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8403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March</a:t>
            </a:r>
            <a:r>
              <a:rPr lang="en-US" sz="1800" b="1" dirty="0" smtClean="0"/>
              <a:t> 2020</a:t>
            </a:r>
            <a:endParaRPr 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5943601" y="6477000"/>
            <a:ext cx="25908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Ross Jian Yu, </a:t>
            </a:r>
            <a:r>
              <a:rPr lang="en-US" sz="1200" i="1" dirty="0" smtClean="0"/>
              <a:t>et al</a:t>
            </a:r>
            <a:r>
              <a:rPr lang="en-US" sz="1200" dirty="0" smtClean="0"/>
              <a:t> Huawei Technologies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Visio___1.vsdx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488" y="763509"/>
            <a:ext cx="9029701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800" dirty="0" smtClean="0">
                <a:solidFill>
                  <a:schemeClr val="tx1"/>
                </a:solidFill>
              </a:rPr>
              <a:t>Multi-Segment EHT-SIG Design </a:t>
            </a:r>
            <a:r>
              <a:rPr lang="en-US" altLang="zh-CN" sz="2800" dirty="0" smtClean="0">
                <a:solidFill>
                  <a:schemeClr val="tx1"/>
                </a:solidFill>
              </a:rPr>
              <a:t>D</a:t>
            </a:r>
            <a:r>
              <a:rPr lang="en-US" sz="2800" dirty="0" smtClean="0">
                <a:solidFill>
                  <a:schemeClr val="tx1"/>
                </a:solidFill>
              </a:rPr>
              <a:t>iscussion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599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2020-03-23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062037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7659320"/>
              </p:ext>
            </p:extLst>
          </p:nvPr>
        </p:nvGraphicFramePr>
        <p:xfrm>
          <a:off x="647700" y="2819400"/>
          <a:ext cx="8115299" cy="1285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6143"/>
                <a:gridCol w="1444446"/>
                <a:gridCol w="1615293"/>
                <a:gridCol w="978495"/>
                <a:gridCol w="229092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Affiliations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Address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Phone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email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Ross Jian Yu</a:t>
                      </a:r>
                      <a:endParaRPr lang="en-US" altLang="zh-CN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ross.yujian@huawei.com</a:t>
                      </a:r>
                      <a:endParaRPr lang="zh-CN" altLang="en-US" sz="1400" dirty="0" smtClean="0"/>
                    </a:p>
                  </a:txBody>
                  <a:tcPr anchor="ctr"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err="1" smtClean="0"/>
                        <a:t>Mengshi</a:t>
                      </a:r>
                      <a:r>
                        <a:rPr lang="en-US" altLang="zh-CN" sz="1400" dirty="0" smtClean="0"/>
                        <a:t> Hu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/>
                        <a:t>Ming Gan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Huawei</a:t>
                      </a:r>
                      <a:endParaRPr lang="zh-CN" altLang="zh-CN" sz="1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1800" b="0" dirty="0"/>
              <a:t>[1] </a:t>
            </a:r>
            <a:r>
              <a:rPr lang="en-US" altLang="zh-CN" sz="1800" b="0" dirty="0" smtClean="0"/>
              <a:t>11-20-0380-00-00be-u-sig-structure-and-preamble-processing</a:t>
            </a:r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1800" b="0" dirty="0" smtClean="0"/>
              <a:t>[2] 11-20-0439-00-00be-efficient-eht-preamble-design</a:t>
            </a:r>
            <a:endParaRPr lang="en-US" altLang="zh-CN" sz="1800" b="0" dirty="0"/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1800" b="0" dirty="0"/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None/>
            </a:pPr>
            <a:endParaRPr lang="zh-CN" alt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A5ED327D-21C3-674C-981C-8A8BC9E6D25C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09600" y="756239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 smtClean="0">
                <a:solidFill>
                  <a:schemeClr val="tx1"/>
                </a:solidFill>
              </a:rPr>
              <a:t>References</a:t>
            </a:r>
            <a:endParaRPr lang="en-US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50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CN" sz="1800" dirty="0"/>
              <a:t>The TWT Channel </a:t>
            </a:r>
            <a:r>
              <a:rPr lang="en-US" altLang="zh-CN" sz="1800" dirty="0" smtClean="0"/>
              <a:t>field includes </a:t>
            </a:r>
            <a:r>
              <a:rPr lang="en-US" altLang="zh-CN" sz="1800" dirty="0"/>
              <a:t>a bitmap that provides the channel that is being negotiated by a STA as a temporary channel </a:t>
            </a:r>
            <a:r>
              <a:rPr lang="en-US" altLang="zh-CN" sz="1800" dirty="0" smtClean="0"/>
              <a:t>during a </a:t>
            </a:r>
            <a:r>
              <a:rPr lang="en-US" altLang="zh-CN" sz="1800" dirty="0"/>
              <a:t>TWT SP. Each bit in the bitmap corresponds to one minimum width channel for the band in which </a:t>
            </a:r>
            <a:r>
              <a:rPr lang="en-US" altLang="zh-CN" sz="1800" dirty="0" smtClean="0"/>
              <a:t>the TWT </a:t>
            </a:r>
            <a:r>
              <a:rPr lang="en-US" altLang="zh-CN" sz="1800" dirty="0"/>
              <a:t>responding STA's associated BSS is currently operating, with the least significant bit corresponding </a:t>
            </a:r>
            <a:r>
              <a:rPr lang="en-US" altLang="zh-CN" sz="1800" dirty="0" smtClean="0"/>
              <a:t>to the </a:t>
            </a:r>
            <a:r>
              <a:rPr lang="en-US" altLang="zh-CN" sz="1800" dirty="0"/>
              <a:t>lowest numbered channel of the operating channels of the BSS.</a:t>
            </a:r>
            <a:endParaRPr lang="zh-CN" altLang="en-US" sz="18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Appendix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81413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895347" y="1630913"/>
            <a:ext cx="7429501" cy="3372411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2000" dirty="0" smtClean="0">
                <a:solidFill>
                  <a:schemeClr val="dk1"/>
                </a:solidFill>
                <a:ea typeface="Times New Roman"/>
                <a:cs typeface="Times New Roman"/>
              </a:rPr>
              <a:t>Several contributions propose an efficient multi-segment (per-80Mhz) EHT-SIG design.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2000" dirty="0" smtClean="0">
                <a:solidFill>
                  <a:schemeClr val="dk1"/>
                </a:solidFill>
                <a:ea typeface="Times New Roman"/>
                <a:cs typeface="Times New Roman"/>
              </a:rPr>
              <a:t>This contribution shows our views on the multi-segment EHT-SIG design regarding: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</a:rPr>
              <a:t>Overhead analysis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</a:rPr>
              <a:t>Applicable scenarios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600">
                <a:solidFill>
                  <a:schemeClr val="dk1"/>
                </a:solidFill>
                <a:ea typeface="Times New Roman"/>
                <a:cs typeface="Times New Roman"/>
              </a:rPr>
              <a:t>Some </a:t>
            </a:r>
            <a:r>
              <a:rPr lang="en-US" altLang="zh-CN" sz="1600" smtClean="0">
                <a:solidFill>
                  <a:schemeClr val="dk1"/>
                </a:solidFill>
                <a:ea typeface="Times New Roman"/>
                <a:cs typeface="Times New Roman"/>
              </a:rPr>
              <a:t>suggestions </a:t>
            </a: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</a:rPr>
              <a:t>on signaling</a:t>
            </a:r>
            <a:endParaRPr lang="en-US" altLang="zh-CN" sz="1600" dirty="0" smtClean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endParaRPr lang="en-US" altLang="zh-CN" sz="2000" dirty="0" smtClean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400050" lvl="1" indent="0" algn="just">
              <a:lnSpc>
                <a:spcPct val="150000"/>
              </a:lnSpc>
              <a:spcBef>
                <a:spcPts val="0"/>
              </a:spcBef>
              <a:buSzPct val="100000"/>
              <a:buNone/>
            </a:pPr>
            <a:endParaRPr lang="en-US" altLang="zh-CN" dirty="0" smtClean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400050" lvl="1" indent="0" algn="just">
              <a:lnSpc>
                <a:spcPct val="150000"/>
              </a:lnSpc>
              <a:spcBef>
                <a:spcPts val="0"/>
              </a:spcBef>
              <a:buSzPct val="100000"/>
              <a:buNone/>
            </a:pPr>
            <a:endParaRPr lang="en-US" altLang="zh-CN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SzPct val="100000"/>
              <a:buNone/>
            </a:pPr>
            <a:endParaRPr lang="en-US" altLang="zh-CN" sz="2000" b="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Introduction and Recap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26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Overhead Analysis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hape 94"/>
          <p:cNvSpPr txBox="1">
            <a:spLocks/>
          </p:cNvSpPr>
          <p:nvPr/>
        </p:nvSpPr>
        <p:spPr bwMode="auto">
          <a:xfrm>
            <a:off x="602411" y="1499881"/>
            <a:ext cx="5569789" cy="4975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25" rIns="92075" bIns="46025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If following 11ax, with 320Mhz and 2CCs, there will be 8 RU allocation subfields with the user specific fields of the same content channels.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With the multi-segment EHT-SIG method, there can be 2 CCs per 80Mhz, hence it is like 8 CCs. So there can </a:t>
            </a:r>
            <a:r>
              <a:rPr lang="en-US" altLang="zh-CN" sz="1800" dirty="0" smtClean="0">
                <a:ea typeface="Times New Roman"/>
                <a:cs typeface="Times New Roman"/>
                <a:sym typeface="Times New Roman"/>
              </a:rPr>
              <a:t>be only 2 RU allocation subfields with the user specific fields of the same content channels.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 overhead of the multi-segment EHT-SIG is around ¼ of the 11ax-like EHT-SIG.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For U-SIG, the overhead doesn’t save much even one U-SIG covers puncture info for all the bandwidth. </a:t>
            </a: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" name="Rectangle 419"/>
          <p:cNvSpPr>
            <a:spLocks noChangeArrowheads="1"/>
          </p:cNvSpPr>
          <p:nvPr/>
        </p:nvSpPr>
        <p:spPr bwMode="auto">
          <a:xfrm>
            <a:off x="762000" y="284463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4" name="Rectangle 498"/>
          <p:cNvSpPr>
            <a:spLocks noChangeArrowheads="1"/>
          </p:cNvSpPr>
          <p:nvPr/>
        </p:nvSpPr>
        <p:spPr bwMode="auto">
          <a:xfrm>
            <a:off x="6280988" y="1512581"/>
            <a:ext cx="247105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1629127"/>
              </p:ext>
            </p:extLst>
          </p:nvPr>
        </p:nvGraphicFramePr>
        <p:xfrm>
          <a:off x="6280989" y="1512582"/>
          <a:ext cx="2824911" cy="44340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27" name="Visio" r:id="rId4" imgW="5734173" imgH="8991742" progId="Visio.Drawing.15">
                  <p:embed/>
                </p:oleObj>
              </mc:Choice>
              <mc:Fallback>
                <p:oleObj name="Visio" r:id="rId4" imgW="5734173" imgH="8991742" progId="Visio.Drawing.15">
                  <p:embed/>
                  <p:pic>
                    <p:nvPicPr>
                      <p:cNvPr id="0" name="Object 49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0989" y="1512582"/>
                        <a:ext cx="2824911" cy="443403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29080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566705" y="1295400"/>
            <a:ext cx="8001000" cy="519454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Subchannel selective transmission within a TWT service period is proposed to be a good scenario where different STAs park in different channels.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 TWT request/response will indicate one secondary channel for a 20Mhz operating STA, and indicate whether primary 80MHz or secondary 80MHz channel for a 80MHz operating STA.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Some restrictions for the SST within TWT SP because the STAs are staying on non-primary channels: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Shall not do DCF or EDCAF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 TWT SP shall not overlap TBTTs at which DTIM Beacon frames are sent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Outside this scheduling only period, the STAs shall not park on non-primary channels.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We propose to add this restriction as for now, and let the MAC guys further discuss other applicable scenarios.</a:t>
            </a:r>
          </a:p>
          <a:p>
            <a:pPr lvl="1" algn="just">
              <a:spcBef>
                <a:spcPts val="0"/>
              </a:spcBef>
              <a:buSzPct val="100000"/>
            </a:pPr>
            <a:endParaRPr lang="en-US" altLang="zh-CN" sz="14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Applicable Scenario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1438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609600" y="1519328"/>
            <a:ext cx="8001000" cy="4425361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Some suggestions should be considered regarding the signaling. The following indication should be the same considering symbol alignment within each segment from PHY point of view: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Number of  EHT-SIG symbols should be the same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GI+EHT-LTF Size </a:t>
            </a:r>
            <a:r>
              <a:rPr lang="en-US" altLang="zh-CN" sz="14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should be the </a:t>
            </a: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same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Number of EHT-LTF symbols should be the same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PE related parameters </a:t>
            </a:r>
            <a:r>
              <a:rPr lang="en-US" altLang="zh-CN" sz="14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should be the </a:t>
            </a: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same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SST in 11ax doesn’t consider preamble puncture. Instead, 11be will consider preamble puncture for each segment. 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en-US" altLang="zh-CN" sz="14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Need more discussion </a:t>
            </a:r>
            <a:endParaRPr lang="en-US" altLang="zh-CN" sz="14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838200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Some suggestions on signaling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0187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609600" y="1556339"/>
            <a:ext cx="8001000" cy="4425361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RUs smaller or equal to 996-tone RUs should be prioritized to schedule within the same segment to save the overhead for EHT-SIG signaling.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Increase BW from 80Mhz to 160Mhz will increase the overhead (Number of RU allocation subfields and per user field)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Large RUs can cross different segments, indicated through the enhanced RU allocation table.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</a:pPr>
            <a:endParaRPr lang="en-US" altLang="zh-CN" sz="14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</a:pPr>
            <a:endParaRPr lang="en-US" altLang="zh-CN" sz="14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</a:pPr>
            <a:endParaRPr lang="en-US" altLang="zh-CN" sz="12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838200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Some suggestions on signaling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3858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zh-CN" sz="1800" dirty="0" smtClean="0"/>
              <a:t>Several aspects on multi-segment EHT-SIG design have been discussed regarding:</a:t>
            </a:r>
          </a:p>
          <a:p>
            <a:pPr lvl="1">
              <a:lnSpc>
                <a:spcPct val="150000"/>
              </a:lnSpc>
            </a:pPr>
            <a:r>
              <a:rPr lang="en-US" altLang="zh-CN" sz="1400" dirty="0"/>
              <a:t>Overhead analysis</a:t>
            </a:r>
          </a:p>
          <a:p>
            <a:pPr lvl="1">
              <a:lnSpc>
                <a:spcPct val="150000"/>
              </a:lnSpc>
            </a:pPr>
            <a:r>
              <a:rPr lang="en-US" altLang="zh-CN" sz="1400" dirty="0"/>
              <a:t>Applicable scenarios</a:t>
            </a:r>
          </a:p>
          <a:p>
            <a:pPr lvl="1">
              <a:lnSpc>
                <a:spcPct val="150000"/>
              </a:lnSpc>
            </a:pPr>
            <a:r>
              <a:rPr lang="en-US" altLang="zh-CN" sz="1400" dirty="0"/>
              <a:t>Some </a:t>
            </a:r>
            <a:r>
              <a:rPr lang="en-US" altLang="zh-CN" sz="1400" dirty="0" smtClean="0"/>
              <a:t>suggestions </a:t>
            </a:r>
            <a:r>
              <a:rPr lang="en-US" altLang="zh-CN" sz="1400" dirty="0"/>
              <a:t>on signaling</a:t>
            </a:r>
          </a:p>
          <a:p>
            <a:pPr>
              <a:lnSpc>
                <a:spcPct val="150000"/>
              </a:lnSpc>
            </a:pPr>
            <a:endParaRPr lang="en-US" altLang="zh-CN" sz="1800" dirty="0" smtClean="0"/>
          </a:p>
          <a:p>
            <a:pPr>
              <a:lnSpc>
                <a:spcPct val="150000"/>
              </a:lnSpc>
            </a:pPr>
            <a:endParaRPr lang="zh-CN" alt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zh-CN" dirty="0"/>
              <a:t>Summary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6412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7" name="内容占位符 1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 algn="just"/>
            <a:r>
              <a:rPr lang="en-US" altLang="zh-CN" dirty="0" smtClean="0"/>
              <a:t>Do you agree to limit the applicable scenario of multi-segment EHT-SIG to SST in a TWT SP as for now?</a:t>
            </a:r>
          </a:p>
          <a:p>
            <a:pPr lvl="1" algn="just"/>
            <a:r>
              <a:rPr lang="en-US" dirty="0" smtClean="0"/>
              <a:t>Other scenarios TBD</a:t>
            </a:r>
          </a:p>
        </p:txBody>
      </p:sp>
    </p:spTree>
    <p:extLst>
      <p:ext uri="{BB962C8B-B14F-4D97-AF65-F5344CB8AC3E}">
        <p14:creationId xmlns:p14="http://schemas.microsoft.com/office/powerpoint/2010/main" val="2134909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</a:t>
            </a:r>
            <a:r>
              <a:rPr lang="en-US" dirty="0" smtClean="0"/>
              <a:t>2 (after update during the CC)</a:t>
            </a:r>
            <a:endParaRPr lang="en-US" dirty="0"/>
          </a:p>
        </p:txBody>
      </p:sp>
      <p:sp>
        <p:nvSpPr>
          <p:cNvPr id="7" name="内容占位符 1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 algn="just"/>
            <a:r>
              <a:rPr lang="en-US" altLang="zh-CN" dirty="0" smtClean="0"/>
              <a:t>Do you agree </a:t>
            </a:r>
            <a:r>
              <a:rPr lang="en-US" altLang="zh-CN" dirty="0"/>
              <a:t>that </a:t>
            </a:r>
            <a:r>
              <a:rPr lang="en-US" altLang="zh-CN" dirty="0" smtClean="0"/>
              <a:t>the </a:t>
            </a:r>
            <a:r>
              <a:rPr lang="en-US" altLang="zh-CN" dirty="0"/>
              <a:t>following indication </a:t>
            </a:r>
            <a:r>
              <a:rPr lang="en-US" altLang="zh-CN" dirty="0" smtClean="0"/>
              <a:t>shall </a:t>
            </a:r>
            <a:r>
              <a:rPr lang="en-US" altLang="zh-CN" dirty="0"/>
              <a:t>be the same considering symbol alignment within each segment from PHY point of </a:t>
            </a:r>
            <a:r>
              <a:rPr lang="en-US" altLang="zh-CN" dirty="0" smtClean="0"/>
              <a:t>view, if the fields are present in U-SIG:</a:t>
            </a:r>
            <a:endParaRPr lang="en-US" altLang="zh-CN" dirty="0"/>
          </a:p>
          <a:p>
            <a:pPr lvl="1" algn="just"/>
            <a:r>
              <a:rPr lang="en-US" altLang="zh-CN" dirty="0"/>
              <a:t>Number of  EHT-SIG </a:t>
            </a:r>
            <a:r>
              <a:rPr lang="en-US" altLang="zh-CN" dirty="0" smtClean="0"/>
              <a:t>symbols</a:t>
            </a:r>
            <a:endParaRPr lang="en-US" altLang="zh-CN" dirty="0"/>
          </a:p>
          <a:p>
            <a:pPr lvl="1" algn="just"/>
            <a:r>
              <a:rPr lang="en-US" altLang="zh-CN" dirty="0"/>
              <a:t>GI+EHT-LTF </a:t>
            </a:r>
            <a:r>
              <a:rPr lang="en-US" altLang="zh-CN" dirty="0" smtClean="0"/>
              <a:t>Size</a:t>
            </a:r>
          </a:p>
          <a:p>
            <a:pPr lvl="1" algn="just"/>
            <a:r>
              <a:rPr lang="en-US" altLang="zh-CN" dirty="0" smtClean="0"/>
              <a:t>Number </a:t>
            </a:r>
            <a:r>
              <a:rPr lang="en-US" altLang="zh-CN" dirty="0"/>
              <a:t>of EHT-LTF </a:t>
            </a:r>
            <a:r>
              <a:rPr lang="en-US" altLang="zh-CN" dirty="0" smtClean="0"/>
              <a:t>symbols</a:t>
            </a:r>
            <a:endParaRPr lang="en-US" altLang="zh-CN" dirty="0"/>
          </a:p>
          <a:p>
            <a:pPr lvl="1" algn="just"/>
            <a:r>
              <a:rPr lang="en-US" altLang="zh-CN" dirty="0"/>
              <a:t>PE related </a:t>
            </a:r>
            <a:r>
              <a:rPr lang="en-US" altLang="zh-CN" dirty="0" smtClean="0"/>
              <a:t>parameters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860299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76003</TotalTime>
  <Words>735</Words>
  <Application>Microsoft Office PowerPoint</Application>
  <PresentationFormat>全屏显示(4:3)</PresentationFormat>
  <Paragraphs>107</Paragraphs>
  <Slides>11</Slides>
  <Notes>7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7" baseType="lpstr">
      <vt:lpstr>MS PGothic</vt:lpstr>
      <vt:lpstr>宋体</vt:lpstr>
      <vt:lpstr>Arial</vt:lpstr>
      <vt:lpstr>Times New Roman</vt:lpstr>
      <vt:lpstr>802-11-Submission</vt:lpstr>
      <vt:lpstr>Visio</vt:lpstr>
      <vt:lpstr>Multi-Segment EHT-SIG Design Discussion</vt:lpstr>
      <vt:lpstr>Introduction and Recap</vt:lpstr>
      <vt:lpstr>Overhead Analysis</vt:lpstr>
      <vt:lpstr>Applicable Scenario</vt:lpstr>
      <vt:lpstr>Some suggestions on signaling</vt:lpstr>
      <vt:lpstr>Some suggestions on signaling</vt:lpstr>
      <vt:lpstr>Summary</vt:lpstr>
      <vt:lpstr>Straw Poll #1</vt:lpstr>
      <vt:lpstr>Straw Poll #2 (after update during the CC)</vt:lpstr>
      <vt:lpstr>PowerPoint 演示文稿</vt:lpstr>
      <vt:lpstr>Appendix</vt:lpstr>
    </vt:vector>
  </TitlesOfParts>
  <Company>Huawei Technologies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Mengshi Hu</dc:creator>
  <cp:lastModifiedBy>Yujian (Ross Yu)</cp:lastModifiedBy>
  <cp:revision>1110</cp:revision>
  <cp:lastPrinted>1998-02-10T13:28:06Z</cp:lastPrinted>
  <dcterms:created xsi:type="dcterms:W3CDTF">2013-11-12T18:41:50Z</dcterms:created>
  <dcterms:modified xsi:type="dcterms:W3CDTF">2020-04-08T01:49:33Z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(3)M8LaEPx2fp3OGwc7us+Z6Tg6lizVGpQ3bEuSl1X2AXqbGkg8r0hMKBQZUcTesEPne1kNUYvs
RGx70cufUvA+R1BQODeGUOcqS2hHtKoEpYEu4u7T/DqJlWCwfESKQWgNmmBPjyU8XELXxUjM
X4+UJA3oabV+PKk+eoVZucNBuJKX+ud55mob9EdDPvDNlw0prGa/Iw9yyjC5ESTYMYADfxOl
FdJ9gpdnQucEXFOHwk</vt:lpwstr>
  </property>
  <property fmtid="{D5CDD505-2E9C-101B-9397-08002B2CF9AE}" pid="4" name="_2015_ms_pID_7253431">
    <vt:lpwstr>U9kkEN377maphoLhbgzk4f8CMCSicb7BAUsVFJVQvN+nNAihChWE9u
0Odd82FEXW2wI3NmuT2v7oGei9sB3jC4LsTY1C53dIzbqMhnaepOBJEZeqyqJT6uf6uDc/nf
75Xq0YxXwWIFz16AahLlH/QY/BtcNO9mkTGKQAbxdWKTTiQqfY9bWVeolCo1jIVBsNbtrBG/
AxT9iqGqpO4rycp9QLtV6gEsbwfnOkgbKmBa</vt:lpwstr>
  </property>
  <property fmtid="{D5CDD505-2E9C-101B-9397-08002B2CF9AE}" pid="5" name="_2015_ms_pID_7253432">
    <vt:lpwstr>Cw==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1575852556</vt:lpwstr>
  </property>
</Properties>
</file>