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2"/>
  </p:notesMasterIdLst>
  <p:handoutMasterIdLst>
    <p:handoutMasterId r:id="rId17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 id="446" r:id="rId150"/>
    <p:sldId id="447" r:id="rId151"/>
    <p:sldId id="448" r:id="rId152"/>
    <p:sldId id="449" r:id="rId153"/>
    <p:sldId id="450" r:id="rId154"/>
    <p:sldId id="451" r:id="rId155"/>
    <p:sldId id="452" r:id="rId156"/>
    <p:sldId id="454" r:id="rId157"/>
    <p:sldId id="455" r:id="rId158"/>
    <p:sldId id="456" r:id="rId159"/>
    <p:sldId id="457" r:id="rId160"/>
    <p:sldId id="458" r:id="rId161"/>
    <p:sldId id="459" r:id="rId162"/>
    <p:sldId id="460" r:id="rId163"/>
    <p:sldId id="461" r:id="rId164"/>
    <p:sldId id="462" r:id="rId165"/>
    <p:sldId id="463" r:id="rId166"/>
    <p:sldId id="464" r:id="rId167"/>
    <p:sldId id="465" r:id="rId168"/>
    <p:sldId id="466" r:id="rId169"/>
    <p:sldId id="467" r:id="rId170"/>
    <p:sldId id="468" r:id="rId1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ableStyles" Target="tableStyles.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viewProps" Target="view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1792826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153</a:t>
            </a:fld>
            <a:endParaRPr lang="en-US"/>
          </a:p>
        </p:txBody>
      </p:sp>
    </p:spTree>
    <p:extLst>
      <p:ext uri="{BB962C8B-B14F-4D97-AF65-F5344CB8AC3E}">
        <p14:creationId xmlns:p14="http://schemas.microsoft.com/office/powerpoint/2010/main" val="3732374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160</a:t>
            </a:fld>
            <a:endParaRPr lang="en-US"/>
          </a:p>
        </p:txBody>
      </p:sp>
    </p:spTree>
    <p:extLst>
      <p:ext uri="{BB962C8B-B14F-4D97-AF65-F5344CB8AC3E}">
        <p14:creationId xmlns:p14="http://schemas.microsoft.com/office/powerpoint/2010/main" val="32088764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165</a:t>
            </a:fld>
            <a:endParaRPr lang="en-US"/>
          </a:p>
        </p:txBody>
      </p:sp>
    </p:spTree>
    <p:extLst>
      <p:ext uri="{BB962C8B-B14F-4D97-AF65-F5344CB8AC3E}">
        <p14:creationId xmlns:p14="http://schemas.microsoft.com/office/powerpoint/2010/main" val="18591066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169</a:t>
            </a:fld>
            <a:endParaRPr lang="en-US"/>
          </a:p>
        </p:txBody>
      </p:sp>
    </p:spTree>
    <p:extLst>
      <p:ext uri="{BB962C8B-B14F-4D97-AF65-F5344CB8AC3E}">
        <p14:creationId xmlns:p14="http://schemas.microsoft.com/office/powerpoint/2010/main" val="116045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802.11-20/0538r52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hyperlink" Target="https://mentor.ieee.org/802.11/dcn/20/11-20-1029-00-00ax-phy-capability-he-mu-ppdu-rx-max-nhe-ltf-propos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20/11-20-0716-05-00ax-sa1-sounding-comments.docx" TargetMode="External"/><Relationship Id="rId5" Type="http://schemas.openxmlformats.org/officeDocument/2006/relationships/hyperlink" Target="https://mentor.ieee.org/802.11/dcn/20/11-20-1054-00-00ax-resolutions-to-cids-24093-24097.docx" TargetMode="External"/><Relationship Id="rId4" Type="http://schemas.openxmlformats.org/officeDocument/2006/relationships/hyperlink" Target="https://mentor.ieee.org/802.11/dcn/20/11-20-1068-00-00ax-sa1-misc-cr.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0/11-20-1070-00-00ax-proposed-resolution-for-cid-24001.doc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mentor.ieee.org/802.11/dcn/20/11-20-1022-03-00ax-11ax-d6-0-comment-resolution-of-misc-cids.docx" TargetMode="External"/><Relationship Id="rId4" Type="http://schemas.openxmlformats.org/officeDocument/2006/relationships/hyperlink" Target="https://mentor.ieee.org/802.11/dcn/20/11-20-1029-00-00ax-phy-capability-he-mu-ppdu-rx-max-nhe-ltf-proposal.docx" TargetMode="Externa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mentor.ieee.org/802.11/dcn/20/11-20-0912-03-00ax-resolutions-to-miscellaneous-cids.doc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3" Type="http://schemas.openxmlformats.org/officeDocument/2006/relationships/hyperlink" Target="https://mentor.ieee.org/802.11/dcn/20/11-20-1103-00-00ax-tgax-july-2020-meeting-minutes.docx" TargetMode="External"/><Relationship Id="rId2" Type="http://schemas.openxmlformats.org/officeDocument/2006/relationships/hyperlink" Target="https://mentor.ieee.org/802.11/dcn/20/11-20-0849-08-00ax-minutes-of-tgax-teleconferences-june-2020.docx" TargetMode="Externa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8" Type="http://schemas.openxmlformats.org/officeDocument/2006/relationships/hyperlink" Target="https://mentor.ieee.org/802.11/dcn/20/11-20-1129-00-00ax-cids-24211-24212.docx" TargetMode="External"/><Relationship Id="rId3" Type="http://schemas.openxmlformats.org/officeDocument/2006/relationships/hyperlink" Target="https://mentor.ieee.org/802.11/dcn/20/11-20-0497-09-00ax-misc-cr-on-d6-0.doc" TargetMode="External"/><Relationship Id="rId7" Type="http://schemas.openxmlformats.org/officeDocument/2006/relationships/hyperlink" Target="https://mentor.ieee.org/802.11/dcn/20/11-20-0665-02-00ax-comment-resolution-on-mibs-and-pics.doc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20/11-20-0913-00-00ax-twt-wide-range.docx" TargetMode="External"/><Relationship Id="rId5" Type="http://schemas.openxmlformats.org/officeDocument/2006/relationships/hyperlink" Target="https://mentor.ieee.org/802.11/dcn/20/11-20-0912-03-00ax-resolutions-to-miscellaneous-cids.docx" TargetMode="External"/><Relationship Id="rId10" Type="http://schemas.openxmlformats.org/officeDocument/2006/relationships/hyperlink" Target="https://mentor.ieee.org/802.11/dcn/20/11-20-1128-00-00ax-resolution-for-cid-24040.docx" TargetMode="External"/><Relationship Id="rId4" Type="http://schemas.openxmlformats.org/officeDocument/2006/relationships/hyperlink" Target="https://mentor.ieee.org/802.11/dcn/20/11-20-0618-03-00ax-cr-for-cid-24101-preamble-puncture.docx" TargetMode="External"/><Relationship Id="rId9" Type="http://schemas.openxmlformats.org/officeDocument/2006/relationships/hyperlink" Target="https://mentor.ieee.org/802.11/dcn/20/11-20-1127-00-00ax-he-stf-equation-correction-for-he-tb-ppdu.docx" TargetMode="Externa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hyperlink" Target="https://mentor.ieee.org/802.11/dcn/20/11-20-0618-03-00ax-cr-for-cid-24101-preamble-puncture.doc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20/11-20-1128-00-00ax-resolution-for-cid-24040.docx" TargetMode="External"/><Relationship Id="rId5" Type="http://schemas.openxmlformats.org/officeDocument/2006/relationships/hyperlink" Target="https://mentor.ieee.org/802.11/dcn/20/11-20-1127-00-00ax-he-stf-equation-correction-for-he-tb-ppdu.docx" TargetMode="External"/><Relationship Id="rId4" Type="http://schemas.openxmlformats.org/officeDocument/2006/relationships/hyperlink" Target="https://mentor.ieee.org/802.11/dcn/20/11-20-0665-02-00ax-comment-resolution-on-mibs-and-pics.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51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11-20/0958</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https://mentor.ieee.org/802.11/dcn/20/11-20-1068-00-00ax-sa1-misc-cr.docx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https://mentor.ieee.org/802.11/dcn/20/11-20-1054-00-00ax-resolutions-to-cids-24093-24097.docx</a:t>
            </a:r>
            <a:r>
              <a:rPr lang="en-US" sz="1800" dirty="0">
                <a:latin typeface="Calibri" panose="020F0502020204030204" pitchFamily="34" charset="0"/>
                <a:cs typeface="Calibri" panose="020F0502020204030204" pitchFamily="34" charset="0"/>
              </a:rPr>
              <a:t> - </a:t>
            </a:r>
            <a:r>
              <a:rPr lang="en-CA" sz="1800" dirty="0">
                <a:latin typeface="Calibri" panose="020F0502020204030204" pitchFamily="34" charset="0"/>
                <a:cs typeface="Calibri" panose="020F0502020204030204" pitchFamily="34" charset="0"/>
              </a:rPr>
              <a:t>Tomoko Adachi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https://mentor.ieee.org/802.11/dcn/20/11-20-0716-05-00ax-sa1-sounding-comments.docx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Menzo</a:t>
            </a:r>
            <a:r>
              <a:rPr lang="en-US" sz="1800" dirty="0">
                <a:latin typeface="Calibri" panose="020F0502020204030204" pitchFamily="34" charset="0"/>
                <a:cs typeface="Calibri" panose="020F0502020204030204" pitchFamily="34" charset="0"/>
              </a:rPr>
              <a:t> </a:t>
            </a:r>
            <a:r>
              <a:rPr lang="en-US" sz="1800" dirty="0" err="1">
                <a:latin typeface="Calibri" panose="020F0502020204030204" pitchFamily="34" charset="0"/>
                <a:cs typeface="Calibri" panose="020F0502020204030204" pitchFamily="34" charset="0"/>
              </a:rPr>
              <a:t>Wentink</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79710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03056861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24222, 24223, 24224 </a:t>
                      </a:r>
                      <a:endParaRPr lang="en-US" dirty="0"/>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38581727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CD3774C-CCA9-ED4C-B2FC-346939DE5D01}"/>
              </a:ext>
            </a:extLst>
          </p:cNvPr>
          <p:cNvSpPr>
            <a:spLocks noGrp="1"/>
          </p:cNvSpPr>
          <p:nvPr>
            <p:ph type="title"/>
          </p:nvPr>
        </p:nvSpPr>
        <p:spPr/>
        <p:txBody>
          <a:bodyPr/>
          <a:lstStyle/>
          <a:p>
            <a:r>
              <a:rPr lang="en-US" dirty="0"/>
              <a:t>MAC Motion #134</a:t>
            </a:r>
          </a:p>
        </p:txBody>
      </p:sp>
      <p:sp>
        <p:nvSpPr>
          <p:cNvPr id="7" name="Content Placeholder 6">
            <a:extLst>
              <a:ext uri="{FF2B5EF4-FFF2-40B4-BE49-F238E27FC236}">
                <a16:creationId xmlns:a16="http://schemas.microsoft.com/office/drawing/2014/main" id="{3B493AAA-2A7D-9242-BE4D-9967657D2E65}"/>
              </a:ext>
            </a:extLst>
          </p:cNvPr>
          <p:cNvSpPr>
            <a:spLocks noGrp="1"/>
          </p:cNvSpPr>
          <p:nvPr>
            <p:ph idx="1"/>
          </p:nvPr>
        </p:nvSpPr>
        <p:spPr/>
        <p:txBody>
          <a:bodyPr/>
          <a:lstStyle/>
          <a:p>
            <a:r>
              <a:rPr lang="en-US" dirty="0"/>
              <a:t>Move to accept text changes in doc 11-20/0958r0</a:t>
            </a:r>
          </a:p>
          <a:p>
            <a:endParaRPr lang="en-US" dirty="0"/>
          </a:p>
          <a:p>
            <a:r>
              <a:rPr lang="en-US" dirty="0"/>
              <a:t>Move: Alfred </a:t>
            </a:r>
            <a:r>
              <a:rPr lang="en-US" dirty="0" err="1"/>
              <a:t>Asterjadhi</a:t>
            </a:r>
            <a:r>
              <a:rPr lang="en-US" dirty="0"/>
              <a:t>		Second: </a:t>
            </a:r>
            <a:r>
              <a:rPr lang="en-US" dirty="0" err="1"/>
              <a:t>Menzo</a:t>
            </a:r>
            <a:r>
              <a:rPr lang="en-US" dirty="0"/>
              <a:t> </a:t>
            </a:r>
            <a:r>
              <a:rPr lang="en-US" dirty="0" err="1"/>
              <a:t>Wentink</a:t>
            </a:r>
            <a:endParaRPr lang="en-US" dirty="0"/>
          </a:p>
          <a:p>
            <a:endParaRPr lang="en-US" dirty="0"/>
          </a:p>
          <a:p>
            <a:r>
              <a:rPr lang="en-US" dirty="0"/>
              <a:t>Approved with unanimous </a:t>
            </a:r>
            <a:r>
              <a:rPr lang="en-US" dirty="0" err="1"/>
              <a:t>consnet</a:t>
            </a:r>
            <a:endParaRPr lang="en-US" dirty="0"/>
          </a:p>
        </p:txBody>
      </p:sp>
      <p:sp>
        <p:nvSpPr>
          <p:cNvPr id="5" name="Slide Number Placeholder 4">
            <a:extLst>
              <a:ext uri="{FF2B5EF4-FFF2-40B4-BE49-F238E27FC236}">
                <a16:creationId xmlns:a16="http://schemas.microsoft.com/office/drawing/2014/main" id="{2D82E36B-1163-D140-BC07-7045AAEBA8E1}"/>
              </a:ext>
            </a:extLst>
          </p:cNvPr>
          <p:cNvSpPr>
            <a:spLocks noGrp="1"/>
          </p:cNvSpPr>
          <p:nvPr>
            <p:ph type="sldNum" idx="12"/>
          </p:nvPr>
        </p:nvSpPr>
        <p:spPr/>
        <p:txBody>
          <a:bodyPr/>
          <a:lstStyle/>
          <a:p>
            <a:r>
              <a:rPr lang="en-GB"/>
              <a:t>Slide </a:t>
            </a:r>
            <a:fld id="{06B781AF-4CCF-49B0-A572-DE54FBE5D942}" type="slidenum">
              <a:rPr lang="en-GB" smtClean="0"/>
              <a:pPr/>
              <a:t>151</a:t>
            </a:fld>
            <a:endParaRPr lang="en-GB"/>
          </a:p>
        </p:txBody>
      </p:sp>
      <p:sp>
        <p:nvSpPr>
          <p:cNvPr id="4" name="Footer Placeholder 3">
            <a:extLst>
              <a:ext uri="{FF2B5EF4-FFF2-40B4-BE49-F238E27FC236}">
                <a16:creationId xmlns:a16="http://schemas.microsoft.com/office/drawing/2014/main" id="{0E47C033-26A6-4D43-935B-F593C40AB5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6660A2-F46B-B147-AD75-E3DC6E302E3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928303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5314-5AF7-6C41-A545-20D49E79EBF1}"/>
              </a:ext>
            </a:extLst>
          </p:cNvPr>
          <p:cNvSpPr>
            <a:spLocks noGrp="1"/>
          </p:cNvSpPr>
          <p:nvPr>
            <p:ph type="title"/>
          </p:nvPr>
        </p:nvSpPr>
        <p:spPr/>
        <p:txBody>
          <a:bodyPr/>
          <a:lstStyle/>
          <a:p>
            <a:r>
              <a:rPr lang="en-US" dirty="0"/>
              <a:t>CR Motion #1071</a:t>
            </a:r>
          </a:p>
        </p:txBody>
      </p:sp>
      <p:sp>
        <p:nvSpPr>
          <p:cNvPr id="3" name="Content Placeholder 2">
            <a:extLst>
              <a:ext uri="{FF2B5EF4-FFF2-40B4-BE49-F238E27FC236}">
                <a16:creationId xmlns:a16="http://schemas.microsoft.com/office/drawing/2014/main" id="{05585EC4-4932-344A-A7B3-E5BA71479599}"/>
              </a:ext>
            </a:extLst>
          </p:cNvPr>
          <p:cNvSpPr>
            <a:spLocks noGrp="1"/>
          </p:cNvSpPr>
          <p:nvPr>
            <p:ph idx="1"/>
          </p:nvPr>
        </p:nvSpPr>
        <p:spPr/>
        <p:txBody>
          <a:bodyPr/>
          <a:lstStyle/>
          <a:p>
            <a:r>
              <a:rPr lang="en-US" dirty="0"/>
              <a:t>Move to accept resolutions to CIDs </a:t>
            </a:r>
            <a:r>
              <a:rPr lang="en-GB" kern="1200" dirty="0">
                <a:solidFill>
                  <a:schemeClr val="dk1"/>
                </a:solidFill>
              </a:rPr>
              <a:t>24222, 24223, 24224 </a:t>
            </a:r>
            <a:r>
              <a:rPr lang="en-US" kern="1200" dirty="0">
                <a:solidFill>
                  <a:schemeClr val="dk1"/>
                </a:solidFill>
              </a:rPr>
              <a:t>in doc 11-20/979r1</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Mark Rison</a:t>
            </a:r>
          </a:p>
          <a:p>
            <a:r>
              <a:rPr lang="en-US" kern="1200" dirty="0">
                <a:solidFill>
                  <a:schemeClr val="dk1"/>
                </a:solidFill>
              </a:rPr>
              <a:t>Approved with unanimous consent</a:t>
            </a:r>
            <a:r>
              <a:rPr lang="en-US" dirty="0"/>
              <a:t> </a:t>
            </a:r>
          </a:p>
        </p:txBody>
      </p:sp>
      <p:sp>
        <p:nvSpPr>
          <p:cNvPr id="4" name="Slide Number Placeholder 3">
            <a:extLst>
              <a:ext uri="{FF2B5EF4-FFF2-40B4-BE49-F238E27FC236}">
                <a16:creationId xmlns:a16="http://schemas.microsoft.com/office/drawing/2014/main" id="{43DE74CD-8797-1A48-BB12-A45D234EB2D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5995E2F7-8C52-0747-AB8E-D46EA5C5D3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E1951E4-BA10-B04E-83EA-69E424641C0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1354941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https://mentor.ieee.org/802.11/dcn/20/11-20-1070-00-00ax-proposed-resolution-for-cid-24001.docx</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Andrew Myles</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Note: If no objection and depending on the discussion I may run a motion to approve the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https://mentor.ieee.org/802.11/dcn/20/11-20-1029-00-00ax-phy-capability-he-mu-ppdu-rx-max-nhe-ltf-proposal.docx</a:t>
            </a:r>
            <a:r>
              <a:rPr lang="en-US" sz="1800" dirty="0">
                <a:latin typeface="Calibri" panose="020F0502020204030204" pitchFamily="34" charset="0"/>
                <a:cs typeface="Calibri" panose="020F0502020204030204" pitchFamily="34" charset="0"/>
              </a:rPr>
              <a:t>  - Yan Zhang</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Continue the discussion with potential SP.</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https://mentor.ieee.org/802.11/dcn/20/11-20-1022-03-00ax-11ax-d6-0-comment-resolution-of-misc-cids.docx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 </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2386258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99701707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24168, 24420, 24424</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11-20/1054</a:t>
                      </a:r>
                    </a:p>
                  </a:txBody>
                  <a:tcPr/>
                </a:tc>
                <a:tc>
                  <a:txBody>
                    <a:bodyPr/>
                    <a:lstStyle/>
                    <a:p>
                      <a:pPr lvl="0"/>
                      <a:r>
                        <a:rPr lang="en-GB" sz="1800" kern="1200" dirty="0">
                          <a:solidFill>
                            <a:schemeClr val="dk1"/>
                          </a:solidFill>
                          <a:effectLst/>
                          <a:latin typeface="+mn-lt"/>
                          <a:ea typeface="+mn-ea"/>
                          <a:cs typeface="+mn-cs"/>
                        </a:rPr>
                        <a:t>24093, 24094, 24095, 24096, and 24097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r>
                        <a:rPr lang="en-US" dirty="0"/>
                        <a:t>11-20/0716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24511, 24010, 24011, 24012, 24013</a:t>
                      </a:r>
                      <a:r>
                        <a:rPr lang="en-CA" dirty="0">
                          <a:effectLst/>
                        </a:rPr>
                        <a:t> </a:t>
                      </a: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188153382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#1072</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24001 in doc 11-20/1070r2</a:t>
            </a:r>
          </a:p>
          <a:p>
            <a:endParaRPr lang="en-US" dirty="0"/>
          </a:p>
          <a:p>
            <a:r>
              <a:rPr lang="en-US" dirty="0"/>
              <a:t>Move: 	Andrew Myles		Second:  Alfred </a:t>
            </a:r>
            <a:r>
              <a:rPr lang="en-US" dirty="0" err="1"/>
              <a:t>Asterjadhi</a:t>
            </a:r>
            <a:endParaRPr lang="en-US" dirty="0"/>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155</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2037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#1073</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 </a:t>
            </a:r>
            <a:r>
              <a:rPr lang="en-GB" kern="1200" dirty="0">
                <a:solidFill>
                  <a:schemeClr val="dk1"/>
                </a:solidFill>
              </a:rPr>
              <a:t>24168, 24420, 24424</a:t>
            </a:r>
            <a:r>
              <a:rPr lang="en-US" dirty="0"/>
              <a:t> in doc 11-20/1068r0</a:t>
            </a:r>
          </a:p>
          <a:p>
            <a:endParaRPr lang="en-US" dirty="0"/>
          </a:p>
          <a:p>
            <a:r>
              <a:rPr lang="en-US" dirty="0"/>
              <a:t>Move: 	</a:t>
            </a:r>
            <a:r>
              <a:rPr lang="en-US" dirty="0" err="1"/>
              <a:t>Youhan</a:t>
            </a:r>
            <a:r>
              <a:rPr lang="en-US" dirty="0"/>
              <a:t> Kim		Second:  Bin Tian</a:t>
            </a:r>
          </a:p>
          <a:p>
            <a:r>
              <a:rPr lang="en-US" dirty="0"/>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156</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153352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#1074</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GB" kern="1200" dirty="0">
                <a:solidFill>
                  <a:schemeClr val="dk1"/>
                </a:solidFill>
              </a:rPr>
              <a:t>24093, 24094, 24095, 24096, and 24097</a:t>
            </a:r>
            <a:endParaRPr lang="en-CA" kern="1200" dirty="0">
              <a:solidFill>
                <a:schemeClr val="dk1"/>
              </a:solidFill>
            </a:endParaRPr>
          </a:p>
          <a:p>
            <a:r>
              <a:rPr lang="en-US" dirty="0"/>
              <a:t>  in doc 11-20/1054r1</a:t>
            </a:r>
          </a:p>
          <a:p>
            <a:endParaRPr lang="en-US" dirty="0"/>
          </a:p>
          <a:p>
            <a:r>
              <a:rPr lang="en-US" dirty="0"/>
              <a:t>Move: 	</a:t>
            </a:r>
            <a:r>
              <a:rPr lang="en-US" dirty="0" err="1"/>
              <a:t>Tomo</a:t>
            </a:r>
            <a:r>
              <a:rPr lang="en-US" dirty="0"/>
              <a:t> Adachi		Second:   </a:t>
            </a:r>
            <a:r>
              <a:rPr lang="en-US" dirty="0" err="1"/>
              <a:t>Yasu</a:t>
            </a:r>
            <a:r>
              <a:rPr lang="en-US" dirty="0"/>
              <a:t> Inoue</a:t>
            </a:r>
          </a:p>
          <a:p>
            <a:r>
              <a:rPr lang="en-US" dirty="0"/>
              <a:t>Approved with unanimous consent</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157</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4545910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FA66A-EECE-4943-B17E-0DA18DEB8A5A}"/>
              </a:ext>
            </a:extLst>
          </p:cNvPr>
          <p:cNvSpPr>
            <a:spLocks noGrp="1"/>
          </p:cNvSpPr>
          <p:nvPr>
            <p:ph type="title"/>
          </p:nvPr>
        </p:nvSpPr>
        <p:spPr/>
        <p:txBody>
          <a:bodyPr/>
          <a:lstStyle/>
          <a:p>
            <a:r>
              <a:rPr lang="en-US" dirty="0"/>
              <a:t>CR Motion #1075</a:t>
            </a:r>
          </a:p>
        </p:txBody>
      </p:sp>
      <p:sp>
        <p:nvSpPr>
          <p:cNvPr id="6" name="Content Placeholder 5">
            <a:extLst>
              <a:ext uri="{FF2B5EF4-FFF2-40B4-BE49-F238E27FC236}">
                <a16:creationId xmlns:a16="http://schemas.microsoft.com/office/drawing/2014/main" id="{62EC4A93-756D-604F-94E5-6F4F7A913445}"/>
              </a:ext>
            </a:extLst>
          </p:cNvPr>
          <p:cNvSpPr>
            <a:spLocks noGrp="1"/>
          </p:cNvSpPr>
          <p:nvPr>
            <p:ph idx="1"/>
          </p:nvPr>
        </p:nvSpPr>
        <p:spPr/>
        <p:txBody>
          <a:bodyPr/>
          <a:lstStyle/>
          <a:p>
            <a:r>
              <a:rPr lang="en-US" dirty="0"/>
              <a:t>Move to accept resolution to CIDs </a:t>
            </a:r>
            <a:r>
              <a:rPr lang="en-US" kern="1200" dirty="0">
                <a:solidFill>
                  <a:schemeClr val="dk1"/>
                </a:solidFill>
              </a:rPr>
              <a:t>24511, 24010, 24011, 24012, 24013</a:t>
            </a:r>
            <a:r>
              <a:rPr lang="en-CA" dirty="0"/>
              <a:t> </a:t>
            </a:r>
            <a:endParaRPr lang="en-CA" kern="1200" dirty="0">
              <a:solidFill>
                <a:schemeClr val="dk1"/>
              </a:solidFill>
            </a:endParaRPr>
          </a:p>
          <a:p>
            <a:r>
              <a:rPr lang="en-US" dirty="0"/>
              <a:t>  in doc 11-20/0716r5</a:t>
            </a:r>
          </a:p>
          <a:p>
            <a:endParaRPr lang="en-US" dirty="0"/>
          </a:p>
          <a:p>
            <a:r>
              <a:rPr lang="en-US" dirty="0"/>
              <a:t>Move: 	</a:t>
            </a:r>
            <a:r>
              <a:rPr lang="en-US" dirty="0" err="1"/>
              <a:t>Youhan</a:t>
            </a:r>
            <a:r>
              <a:rPr lang="en-US" dirty="0"/>
              <a:t> Kim		Second:  Bin Tian</a:t>
            </a:r>
          </a:p>
          <a:p>
            <a:r>
              <a:rPr lang="en-US" dirty="0"/>
              <a:t>Approved with unanimous consent </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9E6E9B3F-B91B-D943-AE0D-92CCD8591078}"/>
              </a:ext>
            </a:extLst>
          </p:cNvPr>
          <p:cNvSpPr>
            <a:spLocks noGrp="1"/>
          </p:cNvSpPr>
          <p:nvPr>
            <p:ph type="sldNum" idx="12"/>
          </p:nvPr>
        </p:nvSpPr>
        <p:spPr/>
        <p:txBody>
          <a:bodyPr/>
          <a:lstStyle/>
          <a:p>
            <a:r>
              <a:rPr lang="en-GB"/>
              <a:t>Slide </a:t>
            </a:r>
            <a:fld id="{06B781AF-4CCF-49B0-A572-DE54FBE5D942}" type="slidenum">
              <a:rPr lang="en-GB" smtClean="0"/>
              <a:pPr/>
              <a:t>158</a:t>
            </a:fld>
            <a:endParaRPr lang="en-GB"/>
          </a:p>
        </p:txBody>
      </p:sp>
      <p:sp>
        <p:nvSpPr>
          <p:cNvPr id="4" name="Footer Placeholder 3">
            <a:extLst>
              <a:ext uri="{FF2B5EF4-FFF2-40B4-BE49-F238E27FC236}">
                <a16:creationId xmlns:a16="http://schemas.microsoft.com/office/drawing/2014/main" id="{BF6707F8-B9CB-AE4C-8152-44EC6182A169}"/>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1A67013-D9E1-C743-9A5E-F45FCB9C7F98}"/>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44890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5A79E-90F1-3F4C-8472-8B4948D87E7F}"/>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8A80B43-AFE5-3A4C-8101-018E260E3AB2}"/>
              </a:ext>
            </a:extLst>
          </p:cNvPr>
          <p:cNvSpPr>
            <a:spLocks noGrp="1"/>
          </p:cNvSpPr>
          <p:nvPr>
            <p:ph idx="1"/>
          </p:nvPr>
        </p:nvSpPr>
        <p:spPr/>
        <p:txBody>
          <a:bodyPr/>
          <a:lstStyle/>
          <a:p>
            <a:r>
              <a:rPr lang="en-US" dirty="0"/>
              <a:t>Do you accept the changes proposed in doc 11-20/1029r1?</a:t>
            </a:r>
          </a:p>
          <a:p>
            <a:endParaRPr lang="en-US" dirty="0"/>
          </a:p>
          <a:p>
            <a:r>
              <a:rPr lang="en-US" dirty="0"/>
              <a:t>Y/N/A: 11/2/14</a:t>
            </a:r>
          </a:p>
        </p:txBody>
      </p:sp>
      <p:sp>
        <p:nvSpPr>
          <p:cNvPr id="4" name="Slide Number Placeholder 3">
            <a:extLst>
              <a:ext uri="{FF2B5EF4-FFF2-40B4-BE49-F238E27FC236}">
                <a16:creationId xmlns:a16="http://schemas.microsoft.com/office/drawing/2014/main" id="{8F603412-FB5C-6A41-B45F-32BEACE5B47B}"/>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240BEDE9-6C34-F947-A863-D4B9D87DA9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878A362-B76C-FE4F-981E-27201C8D91A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78584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 2/7/6</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to approve TG Teleconference minutes</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endParaRPr lang="en-US" sz="18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on the proposal in doc 11-20/01029r3</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3"/>
              </a:rPr>
              <a:t>https://mentor.ieee.org/802.11/dcn/20/11-20-0912-03-00ax-resolutions-to-miscellaneous-cids.docx</a:t>
            </a:r>
            <a:r>
              <a:rPr lang="en-US" sz="1800" dirty="0">
                <a:latin typeface="Calibri" panose="020F0502020204030204" pitchFamily="34" charset="0"/>
                <a:cs typeface="Calibri" panose="020F0502020204030204" pitchFamily="34" charset="0"/>
              </a:rPr>
              <a:t>   -Osama </a:t>
            </a:r>
            <a:r>
              <a:rPr lang="en-US" sz="1800" dirty="0" err="1">
                <a:latin typeface="Calibri" panose="020F0502020204030204" pitchFamily="34" charset="0"/>
                <a:cs typeface="Calibri" panose="020F0502020204030204" pitchFamily="34" charset="0"/>
              </a:rPr>
              <a:t>Aboul-Magd</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Updated resolutions to CIDs  24566 and 24567 </a:t>
            </a:r>
          </a:p>
          <a:p>
            <a:pPr lvl="1">
              <a:buFont typeface="Arial" panose="020B0604020202020204" pitchFamily="34" charset="0"/>
              <a:buChar char="•"/>
            </a:pPr>
            <a:r>
              <a:rPr lang="en-US" sz="1400" dirty="0">
                <a:latin typeface="Calibri" panose="020F0502020204030204" pitchFamily="34" charset="0"/>
                <a:cs typeface="Calibri" panose="020F0502020204030204" pitchFamily="34" charset="0"/>
              </a:rPr>
              <a:t>With motion if no objection.</a:t>
            </a:r>
          </a:p>
          <a:p>
            <a:pPr>
              <a:buFont typeface="Arial" panose="020B0604020202020204" pitchFamily="34" charset="0"/>
              <a:buChar char="•"/>
            </a:pPr>
            <a:r>
              <a:rPr lang="en-US" sz="1800" dirty="0">
                <a:latin typeface="Calibri" panose="020F0502020204030204" pitchFamily="34" charset="0"/>
                <a:cs typeface="Calibri" panose="020F0502020204030204" pitchFamily="34" charset="0"/>
              </a:rPr>
              <a:t>Review the remaining comments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4604509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381419888"/>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11-20/1022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24381, 24389, 24403, 24470, 24565.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endParaRPr lang="en-US" dirty="0"/>
                    </a:p>
                  </a:txBody>
                  <a:tcPr/>
                </a:tc>
                <a:tc>
                  <a:txBody>
                    <a:bodyPr/>
                    <a:lstStyle/>
                    <a:p>
                      <a:pPr lvl="0"/>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r h="370840">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405545014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517F4-65B0-F446-A376-10BAAD17D900}"/>
              </a:ext>
            </a:extLst>
          </p:cNvPr>
          <p:cNvSpPr>
            <a:spLocks noGrp="1"/>
          </p:cNvSpPr>
          <p:nvPr>
            <p:ph type="title"/>
          </p:nvPr>
        </p:nvSpPr>
        <p:spPr/>
        <p:txBody>
          <a:bodyPr/>
          <a:lstStyle/>
          <a:p>
            <a:r>
              <a:rPr lang="en-US" dirty="0"/>
              <a:t>Motion (Teleconference Minutes)</a:t>
            </a:r>
          </a:p>
        </p:txBody>
      </p:sp>
      <p:sp>
        <p:nvSpPr>
          <p:cNvPr id="6" name="Content Placeholder 5">
            <a:extLst>
              <a:ext uri="{FF2B5EF4-FFF2-40B4-BE49-F238E27FC236}">
                <a16:creationId xmlns:a16="http://schemas.microsoft.com/office/drawing/2014/main" id="{B22F67A1-496D-524C-AC8A-C3E9D540C01C}"/>
              </a:ext>
            </a:extLst>
          </p:cNvPr>
          <p:cNvSpPr>
            <a:spLocks noGrp="1"/>
          </p:cNvSpPr>
          <p:nvPr>
            <p:ph idx="1"/>
          </p:nvPr>
        </p:nvSpPr>
        <p:spPr/>
        <p:txBody>
          <a:bodyPr/>
          <a:lstStyle/>
          <a:p>
            <a:r>
              <a:rPr lang="en-US" dirty="0"/>
              <a:t>Move to approve minutes of TG teleconferences in doc:</a:t>
            </a:r>
          </a:p>
          <a:p>
            <a:pPr>
              <a:buFont typeface="Arial" panose="020B0604020202020204" pitchFamily="34" charset="0"/>
              <a:buChar char="•"/>
            </a:pPr>
            <a:r>
              <a:rPr lang="en-US" dirty="0" err="1"/>
              <a:t>TGax</a:t>
            </a:r>
            <a:r>
              <a:rPr lang="en-US" dirty="0"/>
              <a:t> CRC Teleconference minutes during June 2020 (June 4, 9, 11, 16, 18, 23, and 30)</a:t>
            </a:r>
          </a:p>
          <a:p>
            <a:pPr lvl="1">
              <a:buFont typeface="Arial" panose="020B0604020202020204" pitchFamily="34" charset="0"/>
              <a:buChar char="•"/>
            </a:pPr>
            <a:r>
              <a:rPr lang="en-US" dirty="0">
                <a:hlinkClick r:id="rId2"/>
              </a:rPr>
              <a:t>https://mentor.ieee.org/802.11/dcn/20/11-20-0849-08-00ax-minutes-of-tgax-teleconferences-june-2020.docx</a:t>
            </a:r>
            <a:r>
              <a:rPr lang="en-US" dirty="0"/>
              <a:t> </a:t>
            </a:r>
          </a:p>
          <a:p>
            <a:pPr>
              <a:buFont typeface="Arial" panose="020B0604020202020204" pitchFamily="34" charset="0"/>
              <a:buChar char="•"/>
            </a:pPr>
            <a:r>
              <a:rPr lang="en-US" dirty="0" err="1"/>
              <a:t>TGax</a:t>
            </a:r>
            <a:r>
              <a:rPr lang="en-US" dirty="0"/>
              <a:t> meeting during July 2020 electronic plenary week (July 14)</a:t>
            </a:r>
          </a:p>
          <a:p>
            <a:pPr lvl="1">
              <a:buFont typeface="Arial" panose="020B0604020202020204" pitchFamily="34" charset="0"/>
              <a:buChar char="•"/>
            </a:pPr>
            <a:r>
              <a:rPr lang="en-US" dirty="0">
                <a:hlinkClick r:id="rId3"/>
              </a:rPr>
              <a:t>https://mentor.ieee.org/802.11/dcn/20/11-20-1103-00-00ax-tgax-july-2020-meeting-minutes.docx</a:t>
            </a:r>
            <a:r>
              <a:rPr lang="en-US" dirty="0"/>
              <a:t> </a:t>
            </a:r>
          </a:p>
          <a:p>
            <a:pPr lvl="1">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 </a:t>
            </a:r>
          </a:p>
        </p:txBody>
      </p:sp>
      <p:sp>
        <p:nvSpPr>
          <p:cNvPr id="5" name="Slide Number Placeholder 4">
            <a:extLst>
              <a:ext uri="{FF2B5EF4-FFF2-40B4-BE49-F238E27FC236}">
                <a16:creationId xmlns:a16="http://schemas.microsoft.com/office/drawing/2014/main" id="{9C8D357D-2CCF-A244-A3DC-A6D0C0A5A8C6}"/>
              </a:ext>
            </a:extLst>
          </p:cNvPr>
          <p:cNvSpPr>
            <a:spLocks noGrp="1"/>
          </p:cNvSpPr>
          <p:nvPr>
            <p:ph type="sldNum" idx="12"/>
          </p:nvPr>
        </p:nvSpPr>
        <p:spPr/>
        <p:txBody>
          <a:bodyPr/>
          <a:lstStyle/>
          <a:p>
            <a:r>
              <a:rPr lang="en-GB"/>
              <a:t>Slide </a:t>
            </a:r>
            <a:fld id="{06B781AF-4CCF-49B0-A572-DE54FBE5D942}" type="slidenum">
              <a:rPr lang="en-GB" smtClean="0"/>
              <a:pPr/>
              <a:t>162</a:t>
            </a:fld>
            <a:endParaRPr lang="en-GB"/>
          </a:p>
        </p:txBody>
      </p:sp>
      <p:sp>
        <p:nvSpPr>
          <p:cNvPr id="4" name="Footer Placeholder 3">
            <a:extLst>
              <a:ext uri="{FF2B5EF4-FFF2-40B4-BE49-F238E27FC236}">
                <a16:creationId xmlns:a16="http://schemas.microsoft.com/office/drawing/2014/main" id="{3AF455F3-B6FC-1149-925E-23E133FBC8B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69F7E287-FB49-A245-B00E-9340B20769D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9174022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D4E7-2FEB-A941-BC68-17C06863B5A3}"/>
              </a:ext>
            </a:extLst>
          </p:cNvPr>
          <p:cNvSpPr>
            <a:spLocks noGrp="1"/>
          </p:cNvSpPr>
          <p:nvPr>
            <p:ph type="title"/>
          </p:nvPr>
        </p:nvSpPr>
        <p:spPr/>
        <p:txBody>
          <a:bodyPr/>
          <a:lstStyle/>
          <a:p>
            <a:r>
              <a:rPr lang="en-US" dirty="0"/>
              <a:t>PHY Motion #216</a:t>
            </a:r>
          </a:p>
        </p:txBody>
      </p:sp>
      <p:sp>
        <p:nvSpPr>
          <p:cNvPr id="3" name="Content Placeholder 2">
            <a:extLst>
              <a:ext uri="{FF2B5EF4-FFF2-40B4-BE49-F238E27FC236}">
                <a16:creationId xmlns:a16="http://schemas.microsoft.com/office/drawing/2014/main" id="{9DEAAF56-CEE2-0A44-BE23-368AD89263BE}"/>
              </a:ext>
            </a:extLst>
          </p:cNvPr>
          <p:cNvSpPr>
            <a:spLocks noGrp="1"/>
          </p:cNvSpPr>
          <p:nvPr>
            <p:ph idx="1"/>
          </p:nvPr>
        </p:nvSpPr>
        <p:spPr/>
        <p:txBody>
          <a:bodyPr/>
          <a:lstStyle/>
          <a:p>
            <a:r>
              <a:rPr lang="en-US" dirty="0"/>
              <a:t>Move to accept text changes in doc 11-20/1029r4 and add to the TG draft specification</a:t>
            </a:r>
          </a:p>
          <a:p>
            <a:endParaRPr lang="en-US" dirty="0"/>
          </a:p>
          <a:p>
            <a:r>
              <a:rPr lang="en-US" dirty="0"/>
              <a:t>Move:		Yan Zhang		Second: </a:t>
            </a:r>
            <a:r>
              <a:rPr lang="en-US" dirty="0" err="1"/>
              <a:t>Hongyuan</a:t>
            </a:r>
            <a:r>
              <a:rPr lang="en-US" dirty="0"/>
              <a:t> Zhang</a:t>
            </a:r>
          </a:p>
          <a:p>
            <a:r>
              <a:rPr lang="en-US" dirty="0"/>
              <a:t>Approved with unanimous consent</a:t>
            </a:r>
          </a:p>
        </p:txBody>
      </p:sp>
      <p:sp>
        <p:nvSpPr>
          <p:cNvPr id="4" name="Slide Number Placeholder 3">
            <a:extLst>
              <a:ext uri="{FF2B5EF4-FFF2-40B4-BE49-F238E27FC236}">
                <a16:creationId xmlns:a16="http://schemas.microsoft.com/office/drawing/2014/main" id="{91E44AA2-94C1-5245-82AA-06E61130A4C7}"/>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5ECCEFE-1B3C-7C4C-AE14-504DA9F478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7A333C7-D374-0C46-B5FE-B64149B1AF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740794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F8ED-01F3-2A4F-845C-D745222AD134}"/>
              </a:ext>
            </a:extLst>
          </p:cNvPr>
          <p:cNvSpPr>
            <a:spLocks noGrp="1"/>
          </p:cNvSpPr>
          <p:nvPr>
            <p:ph type="title"/>
          </p:nvPr>
        </p:nvSpPr>
        <p:spPr/>
        <p:txBody>
          <a:bodyPr/>
          <a:lstStyle/>
          <a:p>
            <a:r>
              <a:rPr lang="en-US" dirty="0"/>
              <a:t>CR Motion #1076</a:t>
            </a:r>
          </a:p>
        </p:txBody>
      </p:sp>
      <p:sp>
        <p:nvSpPr>
          <p:cNvPr id="3" name="Content Placeholder 2">
            <a:extLst>
              <a:ext uri="{FF2B5EF4-FFF2-40B4-BE49-F238E27FC236}">
                <a16:creationId xmlns:a16="http://schemas.microsoft.com/office/drawing/2014/main" id="{19B6D9C0-483E-C34B-9DD8-71C5CE2CB561}"/>
              </a:ext>
            </a:extLst>
          </p:cNvPr>
          <p:cNvSpPr>
            <a:spLocks noGrp="1"/>
          </p:cNvSpPr>
          <p:nvPr>
            <p:ph idx="1"/>
          </p:nvPr>
        </p:nvSpPr>
        <p:spPr/>
        <p:txBody>
          <a:bodyPr/>
          <a:lstStyle/>
          <a:p>
            <a:r>
              <a:rPr lang="en-US" dirty="0"/>
              <a:t>Move to accept resolutions to CIDs </a:t>
            </a:r>
            <a:r>
              <a:rPr lang="en-US" kern="1200" dirty="0">
                <a:solidFill>
                  <a:schemeClr val="dk1"/>
                </a:solidFill>
              </a:rPr>
              <a:t>24381, 24389, 24470, 24565 in doc 11-20/1022r5</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Liwen</a:t>
            </a:r>
            <a:r>
              <a:rPr lang="en-US" kern="1200" dirty="0">
                <a:solidFill>
                  <a:schemeClr val="dk1"/>
                </a:solidFill>
              </a:rPr>
              <a:t> Chu		Second:  Alfred </a:t>
            </a:r>
            <a:r>
              <a:rPr lang="en-US" kern="1200" dirty="0" err="1">
                <a:solidFill>
                  <a:schemeClr val="dk1"/>
                </a:solidFill>
              </a:rPr>
              <a:t>Asterjadhi</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32A77F72-1011-5146-9B01-5D59C115BEA0}"/>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245B1F9B-0291-7E4A-A8B5-673F41D0A77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91BABB3-B610-7643-816F-F1CBD7AEA7F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6503362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23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(CIDs 24101, 24105, 24106, 24107) </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https://mentor.ieee.org/802.11/dcn/20/11-20-0497-09-00ax-misc-cr-on-d6-0.doc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Jian Au</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https://mentor.ieee.org/802.11/dcn/20/11-20-0618-03-00ax-cr-for-cid-24101-preamble-puncture.docx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US" sz="14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Revisit 24194 resolution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https://mentor.ieee.org/802.11/dcn/20/11-20-1121-00-00ax-misc-cids.xlsx </a:t>
            </a:r>
            <a:r>
              <a:rPr lang="en-US" sz="1800" dirty="0">
                <a:latin typeface="Calibri" panose="020F0502020204030204" pitchFamily="34" charset="0"/>
                <a:cs typeface="Calibri" panose="020F0502020204030204" pitchFamily="34" charset="0"/>
              </a:rPr>
              <a:t>-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https://mentor.ieee.org/802.11/dcn/20/11-20-0665-03-00ax-comment-resolution-on-mibs-and-pics.docx</a:t>
            </a:r>
            <a:r>
              <a:rPr lang="en-US" sz="1800" dirty="0">
                <a:latin typeface="Calibri" panose="020F0502020204030204" pitchFamily="34" charset="0"/>
                <a:cs typeface="Calibri" panose="020F0502020204030204" pitchFamily="34" charset="0"/>
              </a:rPr>
              <a:t> - Edward Au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8"/>
              </a:rPr>
              <a:t>https://mentor.ieee.org/802.11/dcn/20/11-20-1129-00-00ax-cids-24211-24212.docx</a:t>
            </a:r>
            <a:r>
              <a:rPr lang="en-US" sz="1800" dirty="0">
                <a:latin typeface="Calibri" panose="020F0502020204030204" pitchFamily="34" charset="0"/>
                <a:cs typeface="Calibri" panose="020F0502020204030204" pitchFamily="34" charset="0"/>
              </a:rPr>
              <a:t> - Sigurd </a:t>
            </a:r>
            <a:r>
              <a:rPr lang="en-CA" sz="1800" dirty="0" err="1">
                <a:latin typeface="Calibri" panose="020F0502020204030204" pitchFamily="34" charset="0"/>
                <a:cs typeface="Calibri" panose="020F0502020204030204" pitchFamily="34" charset="0"/>
              </a:rPr>
              <a:t>Schelstraete</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9"/>
              </a:rPr>
              <a:t>https://mentor.ieee.org/802.11/dcn/20/11-20-1127-00-00ax-he-stf-equation-correction-for-he-tb-ppdu.docx</a:t>
            </a:r>
            <a:r>
              <a:rPr lang="en-US" sz="1800" dirty="0">
                <a:latin typeface="Calibri" panose="020F0502020204030204" pitchFamily="34" charset="0"/>
                <a:cs typeface="Calibri" panose="020F0502020204030204" pitchFamily="34" charset="0"/>
              </a:rPr>
              <a:t> - Yan Zhang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10"/>
              </a:rPr>
              <a:t>https://mentor.ieee.org/802.11/dcn/20/11-20-1128-00-00ax-resolution-for-cid-24040.docx</a:t>
            </a:r>
            <a:r>
              <a:rPr lang="en-US" sz="1800" dirty="0">
                <a:latin typeface="Calibri" panose="020F0502020204030204" pitchFamily="34" charset="0"/>
                <a:cs typeface="Calibri" panose="020F0502020204030204" pitchFamily="34" charset="0"/>
              </a:rPr>
              <a:t> - Abhishek Patil</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1013704403"/>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24105, 24106, 24107 in doc 11-20/0497r10?</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15/17/4</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766535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574CE-E276-C440-8720-DE1A7A0233B9}"/>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248BAB9-3CB0-2947-BA13-C36055AA3A94}"/>
              </a:ext>
            </a:extLst>
          </p:cNvPr>
          <p:cNvSpPr>
            <a:spLocks noGrp="1"/>
          </p:cNvSpPr>
          <p:nvPr>
            <p:ph idx="1"/>
          </p:nvPr>
        </p:nvSpPr>
        <p:spPr/>
        <p:txBody>
          <a:bodyPr/>
          <a:lstStyle/>
          <a:p>
            <a:r>
              <a:rPr lang="en-US" dirty="0"/>
              <a:t>Do you agree with the proposed resolutions to CIDs </a:t>
            </a: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24101, 24105, 24106, 24107 in doc 11-20/0618r3 with the modifications to allow no puncturing on the primary 80 for the value of 7 for the Bandwidth field in HE-SIG-A?</a:t>
            </a:r>
          </a:p>
          <a:p>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Y/N/A: 21/8/9</a:t>
            </a:r>
            <a:endParaRPr lang="en-US" dirty="0"/>
          </a:p>
        </p:txBody>
      </p:sp>
      <p:sp>
        <p:nvSpPr>
          <p:cNvPr id="4" name="Slide Number Placeholder 3">
            <a:extLst>
              <a:ext uri="{FF2B5EF4-FFF2-40B4-BE49-F238E27FC236}">
                <a16:creationId xmlns:a16="http://schemas.microsoft.com/office/drawing/2014/main" id="{E72DBA01-14DC-9B42-AD54-A08B2F202FCF}"/>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F11A037E-80EE-7B43-A1B4-505DC74F85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69A6BA-0A87-6647-A74E-EB246C2AB1D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017997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974D2-AD8C-1E4B-AAB1-CCA0ED86E797}"/>
              </a:ext>
            </a:extLst>
          </p:cNvPr>
          <p:cNvSpPr>
            <a:spLocks noGrp="1"/>
          </p:cNvSpPr>
          <p:nvPr>
            <p:ph type="title"/>
          </p:nvPr>
        </p:nvSpPr>
        <p:spPr/>
        <p:txBody>
          <a:bodyPr/>
          <a:lstStyle/>
          <a:p>
            <a:r>
              <a:rPr lang="en-US" dirty="0"/>
              <a:t>CR Motion #1077</a:t>
            </a:r>
          </a:p>
        </p:txBody>
      </p:sp>
      <p:sp>
        <p:nvSpPr>
          <p:cNvPr id="3" name="Content Placeholder 2">
            <a:extLst>
              <a:ext uri="{FF2B5EF4-FFF2-40B4-BE49-F238E27FC236}">
                <a16:creationId xmlns:a16="http://schemas.microsoft.com/office/drawing/2014/main" id="{29BA2405-D186-6340-B06F-6D8191CB6E3B}"/>
              </a:ext>
            </a:extLst>
          </p:cNvPr>
          <p:cNvSpPr>
            <a:spLocks noGrp="1"/>
          </p:cNvSpPr>
          <p:nvPr>
            <p:ph idx="1"/>
          </p:nvPr>
        </p:nvSpPr>
        <p:spPr/>
        <p:txBody>
          <a:bodyPr/>
          <a:lstStyle/>
          <a:p>
            <a:r>
              <a:rPr lang="en-US" dirty="0"/>
              <a:t>Move to approve resolution to CID 24194 in doc 11-20/0497r11</a:t>
            </a:r>
          </a:p>
          <a:p>
            <a:endParaRPr lang="en-US" dirty="0"/>
          </a:p>
          <a:p>
            <a:r>
              <a:rPr lang="en-US" dirty="0"/>
              <a:t>Move: 	Ross Jian Yu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47D19329-FA3A-7C46-8365-5DDC7F4CFC6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8D35972A-6C3A-D546-9710-9AF904D83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8FABC7-0BD5-E749-9C97-87F1643964C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87503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https://mentor.ieee.org/802.11/dcn/20/11-20-0618-03-00ax-cr-for-cid-24101-preamble-puncture.docx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r>
              <a:rPr lang="en-CA" sz="1400" dirty="0">
                <a:latin typeface="Calibri" panose="020F0502020204030204" pitchFamily="34" charset="0"/>
                <a:cs typeface="Calibri" panose="020F0502020204030204" pitchFamily="34" charset="0"/>
              </a:rPr>
              <a:t> - new revision</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2">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24101, 24105, 24106, 24107) </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https://mentor.ieee.org/802.11/dcn/20/11-20-0665-03-00ax-comment-resolution-on-mibs-and-pics.docx</a:t>
            </a:r>
            <a:r>
              <a:rPr lang="en-US" sz="1800" dirty="0">
                <a:latin typeface="Calibri" panose="020F0502020204030204" pitchFamily="34" charset="0"/>
                <a:cs typeface="Calibri" panose="020F0502020204030204" pitchFamily="34" charset="0"/>
              </a:rPr>
              <a:t> - Edward Au </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https://mentor.ieee.org/802.11/dcn/20/11-20-1127-00-00ax-he-stf-equation-correction-for-he-tb-ppdu.docx</a:t>
            </a:r>
            <a:r>
              <a:rPr lang="en-US" sz="1800" dirty="0">
                <a:latin typeface="Calibri" panose="020F0502020204030204" pitchFamily="34" charset="0"/>
                <a:cs typeface="Calibri" panose="020F0502020204030204" pitchFamily="34" charset="0"/>
              </a:rPr>
              <a:t> - Yan Zhang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https://mentor.ieee.org/802.11/dcn/20/11-20-1128-00-00ax-resolution-for-cid-24040.docx</a:t>
            </a:r>
            <a:r>
              <a:rPr lang="en-US" sz="1800" dirty="0">
                <a:latin typeface="Calibri" panose="020F0502020204030204" pitchFamily="34" charset="0"/>
                <a:cs typeface="Calibri" panose="020F0502020204030204" pitchFamily="34" charset="0"/>
              </a:rPr>
              <a:t> - Abhishek Patil</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558308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891418466"/>
              </p:ext>
            </p:extLst>
          </p:nvPr>
        </p:nvGraphicFramePr>
        <p:xfrm>
          <a:off x="1676400" y="231648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24534, 24531, 24532, 24211, 24212, 24538, 24443, 24444, 24445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11-20/1121</a:t>
                      </a:r>
                    </a:p>
                  </a:txBody>
                  <a:tcPr/>
                </a:tc>
                <a:tc>
                  <a:txBody>
                    <a:bodyPr/>
                    <a:lstStyle/>
                    <a:p>
                      <a:pPr lvl="0"/>
                      <a:r>
                        <a:rPr lang="en-CA" sz="1800" kern="1200" dirty="0">
                          <a:solidFill>
                            <a:schemeClr val="dk1"/>
                          </a:solidFill>
                          <a:effectLst/>
                          <a:latin typeface="+mn-lt"/>
                          <a:ea typeface="+mn-ea"/>
                          <a:cs typeface="+mn-cs"/>
                        </a:rPr>
                        <a:t>24030, 24165, 24166, 24459</a:t>
                      </a:r>
                    </a:p>
                  </a:txBody>
                  <a:tcPr/>
                </a:tc>
                <a:extLst>
                  <a:ext uri="{0D108BD9-81ED-4DB2-BD59-A6C34878D82A}">
                    <a16:rowId xmlns:a16="http://schemas.microsoft.com/office/drawing/2014/main" val="2308551938"/>
                  </a:ext>
                </a:extLst>
              </a:tr>
              <a:tr h="370840">
                <a:tc>
                  <a:txBody>
                    <a:bodyPr/>
                    <a:lstStyle/>
                    <a:p>
                      <a:r>
                        <a:rPr lang="en-US"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24211, 24212</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3940864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6756</TotalTime>
  <Words>13290</Words>
  <Application>Microsoft Macintosh PowerPoint</Application>
  <PresentationFormat>Widescreen</PresentationFormat>
  <Paragraphs>1950</Paragraphs>
  <Slides>170</Slides>
  <Notes>28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170</vt:i4>
      </vt:variant>
    </vt:vector>
  </HeadingPairs>
  <TitlesOfParts>
    <vt:vector size="17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lpstr>July 14th  Teleconference Agenda</vt:lpstr>
      <vt:lpstr>Candidate CIDs</vt:lpstr>
      <vt:lpstr>MAC Motion #134</vt:lpstr>
      <vt:lpstr>CR Motion #1071</vt:lpstr>
      <vt:lpstr>July 16th  Teleconference Agenda</vt:lpstr>
      <vt:lpstr>Candidate CIDs</vt:lpstr>
      <vt:lpstr>CR Motion #1072</vt:lpstr>
      <vt:lpstr>CR Motion #1073</vt:lpstr>
      <vt:lpstr>CR Motion #1074</vt:lpstr>
      <vt:lpstr>CR Motion #1075</vt:lpstr>
      <vt:lpstr>SP</vt:lpstr>
      <vt:lpstr>July 21 Teleconference Agenda</vt:lpstr>
      <vt:lpstr>Candidate CIDs</vt:lpstr>
      <vt:lpstr>Motion (Teleconference Minutes)</vt:lpstr>
      <vt:lpstr>PHY Motion #216</vt:lpstr>
      <vt:lpstr>CR Motion #1076</vt:lpstr>
      <vt:lpstr>July 23 Teleconference Agenda</vt:lpstr>
      <vt:lpstr>SP</vt:lpstr>
      <vt:lpstr>SP</vt:lpstr>
      <vt:lpstr>CR Motion #1077</vt:lpstr>
      <vt:lpstr>July 28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432</cp:revision>
  <cp:lastPrinted>1601-01-01T00:00:00Z</cp:lastPrinted>
  <dcterms:created xsi:type="dcterms:W3CDTF">2019-08-14T12:42:27Z</dcterms:created>
  <dcterms:modified xsi:type="dcterms:W3CDTF">2020-07-24T10:54:53Z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