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7"/>
  </p:notesMasterIdLst>
  <p:handoutMasterIdLst>
    <p:handoutMasterId r:id="rId168"/>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 id="458" r:id="rId161"/>
    <p:sldId id="459" r:id="rId162"/>
    <p:sldId id="460" r:id="rId163"/>
    <p:sldId id="461" r:id="rId164"/>
    <p:sldId id="462" r:id="rId165"/>
    <p:sldId id="463" r:id="rId1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160</a:t>
            </a:fld>
            <a:endParaRPr lang="en-US"/>
          </a:p>
        </p:txBody>
      </p:sp>
    </p:spTree>
    <p:extLst>
      <p:ext uri="{BB962C8B-B14F-4D97-AF65-F5344CB8AC3E}">
        <p14:creationId xmlns:p14="http://schemas.microsoft.com/office/powerpoint/2010/main" val="3208876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165</a:t>
            </a:fld>
            <a:endParaRPr lang="en-US"/>
          </a:p>
        </p:txBody>
      </p:sp>
    </p:spTree>
    <p:extLst>
      <p:ext uri="{BB962C8B-B14F-4D97-AF65-F5344CB8AC3E}">
        <p14:creationId xmlns:p14="http://schemas.microsoft.com/office/powerpoint/2010/main" val="1859106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802.11-20/0538r50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mentor.ieee.org/802.11/dcn/20/11-20-0912-03-00ax-resolutions-to-miscellaneous-cids.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3" Type="http://schemas.openxmlformats.org/officeDocument/2006/relationships/hyperlink" Target="https://mentor.ieee.org/802.11/dcn/20/11-20-1103-00-00ax-tgax-july-2020-meeting-minutes.docx" TargetMode="External"/><Relationship Id="rId2" Type="http://schemas.openxmlformats.org/officeDocument/2006/relationships/hyperlink" Target="https://mentor.ieee.org/802.11/dcn/20/11-20-0849-08-00ax-minutes-of-tgax-teleconferences-june-2020.docx" TargetMode="Externa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0/11-20-0497-09-00ax-misc-cr-on-d6-0.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20/11-20-0665-02-00ax-comment-resolution-on-mibs-and-pics.docx" TargetMode="Externa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912-03-00ax-resolutions-to-miscellaneous-cids.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9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to approve TG Teleconference minutes</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on the proposal in doc 11-20/01029r3</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https://mentor.ieee.org/802.11/dcn/20/11-20-0912-03-00ax-resolutions-to-miscellaneous-cids.docx</a:t>
            </a:r>
            <a:r>
              <a:rPr lang="en-US" sz="1800" dirty="0">
                <a:latin typeface="Calibri" panose="020F0502020204030204" pitchFamily="34" charset="0"/>
                <a:cs typeface="Calibri" panose="020F0502020204030204" pitchFamily="34" charset="0"/>
              </a:rPr>
              <a:t>   -Osama </a:t>
            </a:r>
            <a:r>
              <a:rPr lang="en-US" sz="1800" dirty="0" err="1">
                <a:latin typeface="Calibri" panose="020F0502020204030204" pitchFamily="34" charset="0"/>
                <a:cs typeface="Calibri" panose="020F0502020204030204" pitchFamily="34" charset="0"/>
              </a:rPr>
              <a:t>Aboul-Magd</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Updated resolutions to CIDs  24566 and 24567 </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With motion if no objection.</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Review the remaining comments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4604509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38141988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lvl="0"/>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0554501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517F4-65B0-F446-A376-10BAAD17D900}"/>
              </a:ext>
            </a:extLst>
          </p:cNvPr>
          <p:cNvSpPr>
            <a:spLocks noGrp="1"/>
          </p:cNvSpPr>
          <p:nvPr>
            <p:ph type="title"/>
          </p:nvPr>
        </p:nvSpPr>
        <p:spPr/>
        <p:txBody>
          <a:bodyPr/>
          <a:lstStyle/>
          <a:p>
            <a:r>
              <a:rPr lang="en-US" dirty="0"/>
              <a:t>Motion (Teleconference Minutes)</a:t>
            </a:r>
          </a:p>
        </p:txBody>
      </p:sp>
      <p:sp>
        <p:nvSpPr>
          <p:cNvPr id="6" name="Content Placeholder 5">
            <a:extLst>
              <a:ext uri="{FF2B5EF4-FFF2-40B4-BE49-F238E27FC236}">
                <a16:creationId xmlns:a16="http://schemas.microsoft.com/office/drawing/2014/main" id="{B22F67A1-496D-524C-AC8A-C3E9D540C01C}"/>
              </a:ext>
            </a:extLst>
          </p:cNvPr>
          <p:cNvSpPr>
            <a:spLocks noGrp="1"/>
          </p:cNvSpPr>
          <p:nvPr>
            <p:ph idx="1"/>
          </p:nvPr>
        </p:nvSpPr>
        <p:spPr/>
        <p:txBody>
          <a:bodyPr/>
          <a:lstStyle/>
          <a:p>
            <a:r>
              <a:rPr lang="en-US" dirty="0"/>
              <a:t>Move to approve minutes of TG teleconferences in doc:</a:t>
            </a:r>
          </a:p>
          <a:p>
            <a:pPr>
              <a:buFont typeface="Arial" panose="020B0604020202020204" pitchFamily="34" charset="0"/>
              <a:buChar char="•"/>
            </a:pPr>
            <a:r>
              <a:rPr lang="en-US" dirty="0" err="1"/>
              <a:t>TGax</a:t>
            </a:r>
            <a:r>
              <a:rPr lang="en-US" dirty="0"/>
              <a:t> CRC Teleconference minutes during June 2020 (June 4, 9, 11, 16, 18, 23, and 30)</a:t>
            </a:r>
          </a:p>
          <a:p>
            <a:pPr lvl="1">
              <a:buFont typeface="Arial" panose="020B0604020202020204" pitchFamily="34" charset="0"/>
              <a:buChar char="•"/>
            </a:pPr>
            <a:r>
              <a:rPr lang="en-US" dirty="0">
                <a:hlinkClick r:id="rId2"/>
              </a:rPr>
              <a:t>https://mentor.ieee.org/802.11/dcn/20/11-20-0849-08-00ax-minutes-of-tgax-teleconferences-june-2020.docx</a:t>
            </a:r>
            <a:r>
              <a:rPr lang="en-US" dirty="0"/>
              <a:t> </a:t>
            </a:r>
          </a:p>
          <a:p>
            <a:pPr>
              <a:buFont typeface="Arial" panose="020B0604020202020204" pitchFamily="34" charset="0"/>
              <a:buChar char="•"/>
            </a:pPr>
            <a:r>
              <a:rPr lang="en-US" dirty="0" err="1"/>
              <a:t>TGax</a:t>
            </a:r>
            <a:r>
              <a:rPr lang="en-US" dirty="0"/>
              <a:t> meeting during July 2020 electronic plenary week (July 14)</a:t>
            </a:r>
          </a:p>
          <a:p>
            <a:pPr lvl="1">
              <a:buFont typeface="Arial" panose="020B0604020202020204" pitchFamily="34" charset="0"/>
              <a:buChar char="•"/>
            </a:pPr>
            <a:r>
              <a:rPr lang="en-US" dirty="0">
                <a:hlinkClick r:id="rId3"/>
              </a:rPr>
              <a:t>https://mentor.ieee.org/802.11/dcn/20/11-20-1103-00-00ax-tgax-july-2020-meeting-minutes.docx</a:t>
            </a:r>
            <a:r>
              <a:rPr lang="en-US" dirty="0"/>
              <a:t> </a:t>
            </a:r>
          </a:p>
          <a:p>
            <a:pPr lvl="1">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 </a:t>
            </a:r>
          </a:p>
        </p:txBody>
      </p:sp>
      <p:sp>
        <p:nvSpPr>
          <p:cNvPr id="5" name="Slide Number Placeholder 4">
            <a:extLst>
              <a:ext uri="{FF2B5EF4-FFF2-40B4-BE49-F238E27FC236}">
                <a16:creationId xmlns:a16="http://schemas.microsoft.com/office/drawing/2014/main" id="{9C8D357D-2CCF-A244-A3DC-A6D0C0A5A8C6}"/>
              </a:ext>
            </a:extLst>
          </p:cNvPr>
          <p:cNvSpPr>
            <a:spLocks noGrp="1"/>
          </p:cNvSpPr>
          <p:nvPr>
            <p:ph type="sldNum" idx="12"/>
          </p:nvPr>
        </p:nvSpPr>
        <p:spPr/>
        <p:txBody>
          <a:bodyPr/>
          <a:lstStyle/>
          <a:p>
            <a:r>
              <a:rPr lang="en-GB"/>
              <a:t>Slide </a:t>
            </a:r>
            <a:fld id="{06B781AF-4CCF-49B0-A572-DE54FBE5D942}" type="slidenum">
              <a:rPr lang="en-GB" smtClean="0"/>
              <a:pPr/>
              <a:t>162</a:t>
            </a:fld>
            <a:endParaRPr lang="en-GB"/>
          </a:p>
        </p:txBody>
      </p:sp>
      <p:sp>
        <p:nvSpPr>
          <p:cNvPr id="4" name="Footer Placeholder 3">
            <a:extLst>
              <a:ext uri="{FF2B5EF4-FFF2-40B4-BE49-F238E27FC236}">
                <a16:creationId xmlns:a16="http://schemas.microsoft.com/office/drawing/2014/main" id="{3AF455F3-B6FC-1149-925E-23E133FBC8B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69F7E287-FB49-A245-B00E-9340B20769D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9174022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D4E7-2FEB-A941-BC68-17C06863B5A3}"/>
              </a:ext>
            </a:extLst>
          </p:cNvPr>
          <p:cNvSpPr>
            <a:spLocks noGrp="1"/>
          </p:cNvSpPr>
          <p:nvPr>
            <p:ph type="title"/>
          </p:nvPr>
        </p:nvSpPr>
        <p:spPr/>
        <p:txBody>
          <a:bodyPr/>
          <a:lstStyle/>
          <a:p>
            <a:r>
              <a:rPr lang="en-US" dirty="0"/>
              <a:t>PHY Motion #216</a:t>
            </a:r>
          </a:p>
        </p:txBody>
      </p:sp>
      <p:sp>
        <p:nvSpPr>
          <p:cNvPr id="3" name="Content Placeholder 2">
            <a:extLst>
              <a:ext uri="{FF2B5EF4-FFF2-40B4-BE49-F238E27FC236}">
                <a16:creationId xmlns:a16="http://schemas.microsoft.com/office/drawing/2014/main" id="{9DEAAF56-CEE2-0A44-BE23-368AD89263BE}"/>
              </a:ext>
            </a:extLst>
          </p:cNvPr>
          <p:cNvSpPr>
            <a:spLocks noGrp="1"/>
          </p:cNvSpPr>
          <p:nvPr>
            <p:ph idx="1"/>
          </p:nvPr>
        </p:nvSpPr>
        <p:spPr/>
        <p:txBody>
          <a:bodyPr/>
          <a:lstStyle/>
          <a:p>
            <a:r>
              <a:rPr lang="en-US" dirty="0"/>
              <a:t>Move to accept text changes in doc 11-20/1029r4 and add to the TG draft specification</a:t>
            </a:r>
          </a:p>
          <a:p>
            <a:endParaRPr lang="en-US" dirty="0"/>
          </a:p>
          <a:p>
            <a:r>
              <a:rPr lang="en-US" dirty="0"/>
              <a:t>Move:		Yan Zhang		Second: </a:t>
            </a:r>
            <a:r>
              <a:rPr lang="en-US" dirty="0" err="1"/>
              <a:t>Hongyuan</a:t>
            </a:r>
            <a:r>
              <a:rPr lang="en-US" dirty="0"/>
              <a:t> Zhang</a:t>
            </a:r>
          </a:p>
          <a:p>
            <a:r>
              <a:rPr lang="en-US" dirty="0"/>
              <a:t>Approved with unanimous consent</a:t>
            </a:r>
          </a:p>
        </p:txBody>
      </p:sp>
      <p:sp>
        <p:nvSpPr>
          <p:cNvPr id="4" name="Slide Number Placeholder 3">
            <a:extLst>
              <a:ext uri="{FF2B5EF4-FFF2-40B4-BE49-F238E27FC236}">
                <a16:creationId xmlns:a16="http://schemas.microsoft.com/office/drawing/2014/main" id="{91E44AA2-94C1-5245-82AA-06E61130A4C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5ECCEFE-1B3C-7C4C-AE14-504DA9F478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7A333C7-D374-0C46-B5FE-B64149B1AF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74079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F8ED-01F3-2A4F-845C-D745222AD134}"/>
              </a:ext>
            </a:extLst>
          </p:cNvPr>
          <p:cNvSpPr>
            <a:spLocks noGrp="1"/>
          </p:cNvSpPr>
          <p:nvPr>
            <p:ph type="title"/>
          </p:nvPr>
        </p:nvSpPr>
        <p:spPr/>
        <p:txBody>
          <a:bodyPr/>
          <a:lstStyle/>
          <a:p>
            <a:r>
              <a:rPr lang="en-US" dirty="0"/>
              <a:t>CR Motion #1076</a:t>
            </a:r>
          </a:p>
        </p:txBody>
      </p:sp>
      <p:sp>
        <p:nvSpPr>
          <p:cNvPr id="3" name="Content Placeholder 2">
            <a:extLst>
              <a:ext uri="{FF2B5EF4-FFF2-40B4-BE49-F238E27FC236}">
                <a16:creationId xmlns:a16="http://schemas.microsoft.com/office/drawing/2014/main" id="{19B6D9C0-483E-C34B-9DD8-71C5CE2CB561}"/>
              </a:ext>
            </a:extLst>
          </p:cNvPr>
          <p:cNvSpPr>
            <a:spLocks noGrp="1"/>
          </p:cNvSpPr>
          <p:nvPr>
            <p:ph idx="1"/>
          </p:nvPr>
        </p:nvSpPr>
        <p:spPr/>
        <p:txBody>
          <a:bodyPr/>
          <a:lstStyle/>
          <a:p>
            <a:r>
              <a:rPr lang="en-US" dirty="0"/>
              <a:t>Move to accept resolutions to CIDs </a:t>
            </a:r>
            <a:r>
              <a:rPr lang="en-US" kern="1200" dirty="0">
                <a:solidFill>
                  <a:schemeClr val="dk1"/>
                </a:solidFill>
              </a:rPr>
              <a:t>24381, 24389, 24470, 24565 in doc 11-20/1022r5</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  Alfred </a:t>
            </a:r>
            <a:r>
              <a:rPr lang="en-US" kern="1200" dirty="0" err="1">
                <a:solidFill>
                  <a:schemeClr val="dk1"/>
                </a:solidFill>
              </a:rPr>
              <a:t>Asterjadhi</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32A77F72-1011-5146-9B01-5D59C115BEA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245B1F9B-0291-7E4A-A8B5-673F41D0A77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91BABB3-B610-7643-816F-F1CBD7AEA7F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6503362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23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(CIDs 24101, 24105, 24106, 24107) </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Revisit 24194 resolution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https://mentor.ieee.org/802.11/dcn/20/11-20-0497-09-00ax-misc-cr-on-d6-0.doc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https://mentor.ieee.org/802.11/dcn/20/11-20-1121-00-00ax-misc-cids.xlsx </a:t>
            </a:r>
            <a:r>
              <a:rPr lang="en-US" sz="1800" dirty="0">
                <a:latin typeface="Calibri" panose="020F0502020204030204" pitchFamily="34" charset="0"/>
                <a:cs typeface="Calibri" panose="020F0502020204030204" pitchFamily="34" charset="0"/>
              </a:rPr>
              <a:t>-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https://mentor.ieee.org/802.11/dcn/20/11-20-0665-02-00ax-comment-resolution-on-mibs-and-pics.docx</a:t>
            </a:r>
            <a:r>
              <a:rPr lang="en-US" sz="1800" dirty="0">
                <a:latin typeface="Calibri" panose="020F0502020204030204" pitchFamily="34" charset="0"/>
                <a:cs typeface="Calibri" panose="020F0502020204030204" pitchFamily="34" charset="0"/>
              </a:rPr>
              <a:t> - Edward Au - r3 is to be uploaded.</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013704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6631</TotalTime>
  <Words>12875</Words>
  <Application>Microsoft Macintosh PowerPoint</Application>
  <PresentationFormat>Widescreen</PresentationFormat>
  <Paragraphs>1891</Paragraphs>
  <Slides>165</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165</vt:i4>
      </vt:variant>
    </vt:vector>
  </HeadingPairs>
  <TitlesOfParts>
    <vt:vector size="172"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lpstr>July 21 Teleconference Agenda</vt:lpstr>
      <vt:lpstr>Candidate CIDs</vt:lpstr>
      <vt:lpstr>Motion (Teleconference Minutes)</vt:lpstr>
      <vt:lpstr>PHY Motion #216</vt:lpstr>
      <vt:lpstr>CR Motion #1076</vt:lpstr>
      <vt:lpstr>July 23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419</cp:revision>
  <cp:lastPrinted>1601-01-01T00:00:00Z</cp:lastPrinted>
  <dcterms:created xsi:type="dcterms:W3CDTF">2019-08-14T12:42:27Z</dcterms:created>
  <dcterms:modified xsi:type="dcterms:W3CDTF">2020-07-22T10:49:12Z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