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6"/>
  </p:notesMasterIdLst>
  <p:handoutMasterIdLst>
    <p:handoutMasterId r:id="rId167"/>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 id="384" r:id="rId89"/>
    <p:sldId id="385" r:id="rId90"/>
    <p:sldId id="387" r:id="rId91"/>
    <p:sldId id="388" r:id="rId92"/>
    <p:sldId id="386" r:id="rId93"/>
    <p:sldId id="389" r:id="rId94"/>
    <p:sldId id="390" r:id="rId95"/>
    <p:sldId id="391" r:id="rId96"/>
    <p:sldId id="393" r:id="rId97"/>
    <p:sldId id="392" r:id="rId98"/>
    <p:sldId id="394" r:id="rId99"/>
    <p:sldId id="395" r:id="rId100"/>
    <p:sldId id="396" r:id="rId101"/>
    <p:sldId id="397" r:id="rId102"/>
    <p:sldId id="398" r:id="rId103"/>
    <p:sldId id="399" r:id="rId104"/>
    <p:sldId id="400" r:id="rId105"/>
    <p:sldId id="401" r:id="rId106"/>
    <p:sldId id="403" r:id="rId107"/>
    <p:sldId id="404" r:id="rId108"/>
    <p:sldId id="405" r:id="rId109"/>
    <p:sldId id="406" r:id="rId110"/>
    <p:sldId id="407" r:id="rId111"/>
    <p:sldId id="408" r:id="rId112"/>
    <p:sldId id="409" r:id="rId113"/>
    <p:sldId id="410" r:id="rId114"/>
    <p:sldId id="411" r:id="rId115"/>
    <p:sldId id="412" r:id="rId116"/>
    <p:sldId id="413" r:id="rId117"/>
    <p:sldId id="414" r:id="rId118"/>
    <p:sldId id="415" r:id="rId119"/>
    <p:sldId id="416" r:id="rId120"/>
    <p:sldId id="417" r:id="rId121"/>
    <p:sldId id="418" r:id="rId122"/>
    <p:sldId id="422" r:id="rId123"/>
    <p:sldId id="419" r:id="rId124"/>
    <p:sldId id="420" r:id="rId125"/>
    <p:sldId id="421" r:id="rId126"/>
    <p:sldId id="423" r:id="rId127"/>
    <p:sldId id="424" r:id="rId128"/>
    <p:sldId id="425" r:id="rId129"/>
    <p:sldId id="426" r:id="rId130"/>
    <p:sldId id="427" r:id="rId131"/>
    <p:sldId id="428" r:id="rId132"/>
    <p:sldId id="429" r:id="rId133"/>
    <p:sldId id="430" r:id="rId134"/>
    <p:sldId id="431" r:id="rId135"/>
    <p:sldId id="432" r:id="rId136"/>
    <p:sldId id="433" r:id="rId137"/>
    <p:sldId id="434" r:id="rId138"/>
    <p:sldId id="435" r:id="rId139"/>
    <p:sldId id="436" r:id="rId140"/>
    <p:sldId id="437" r:id="rId141"/>
    <p:sldId id="438" r:id="rId142"/>
    <p:sldId id="439" r:id="rId143"/>
    <p:sldId id="440" r:id="rId144"/>
    <p:sldId id="441" r:id="rId145"/>
    <p:sldId id="442" r:id="rId146"/>
    <p:sldId id="443" r:id="rId147"/>
    <p:sldId id="444" r:id="rId148"/>
    <p:sldId id="445" r:id="rId149"/>
    <p:sldId id="446" r:id="rId150"/>
    <p:sldId id="447" r:id="rId151"/>
    <p:sldId id="448" r:id="rId152"/>
    <p:sldId id="449" r:id="rId153"/>
    <p:sldId id="450" r:id="rId154"/>
    <p:sldId id="451" r:id="rId155"/>
    <p:sldId id="452" r:id="rId156"/>
    <p:sldId id="454" r:id="rId157"/>
    <p:sldId id="455" r:id="rId158"/>
    <p:sldId id="456" r:id="rId159"/>
    <p:sldId id="457" r:id="rId160"/>
    <p:sldId id="458" r:id="rId161"/>
    <p:sldId id="459" r:id="rId162"/>
    <p:sldId id="460" r:id="rId163"/>
    <p:sldId id="461" r:id="rId164"/>
    <p:sldId id="462" r:id="rId16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2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theme" Target="theme/theme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tableStyles" Target="tableStyle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7/21/20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1179239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353266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104</a:t>
            </a:fld>
            <a:endParaRPr lang="en-US"/>
          </a:p>
        </p:txBody>
      </p:sp>
    </p:spTree>
    <p:extLst>
      <p:ext uri="{BB962C8B-B14F-4D97-AF65-F5344CB8AC3E}">
        <p14:creationId xmlns:p14="http://schemas.microsoft.com/office/powerpoint/2010/main" val="1280396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105</a:t>
            </a:fld>
            <a:endParaRPr lang="en-US"/>
          </a:p>
        </p:txBody>
      </p:sp>
    </p:spTree>
    <p:extLst>
      <p:ext uri="{BB962C8B-B14F-4D97-AF65-F5344CB8AC3E}">
        <p14:creationId xmlns:p14="http://schemas.microsoft.com/office/powerpoint/2010/main" val="1596535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737369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111</a:t>
            </a:fld>
            <a:endParaRPr lang="en-US"/>
          </a:p>
        </p:txBody>
      </p:sp>
    </p:spTree>
    <p:extLst>
      <p:ext uri="{BB962C8B-B14F-4D97-AF65-F5344CB8AC3E}">
        <p14:creationId xmlns:p14="http://schemas.microsoft.com/office/powerpoint/2010/main" val="301754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115</a:t>
            </a:fld>
            <a:endParaRPr lang="en-US"/>
          </a:p>
        </p:txBody>
      </p:sp>
    </p:spTree>
    <p:extLst>
      <p:ext uri="{BB962C8B-B14F-4D97-AF65-F5344CB8AC3E}">
        <p14:creationId xmlns:p14="http://schemas.microsoft.com/office/powerpoint/2010/main" val="2581405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25620427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120</a:t>
            </a:fld>
            <a:endParaRPr lang="en-US"/>
          </a:p>
        </p:txBody>
      </p:sp>
    </p:spTree>
    <p:extLst>
      <p:ext uri="{BB962C8B-B14F-4D97-AF65-F5344CB8AC3E}">
        <p14:creationId xmlns:p14="http://schemas.microsoft.com/office/powerpoint/2010/main" val="36753552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128</a:t>
            </a:fld>
            <a:endParaRPr lang="en-US"/>
          </a:p>
        </p:txBody>
      </p:sp>
    </p:spTree>
    <p:extLst>
      <p:ext uri="{BB962C8B-B14F-4D97-AF65-F5344CB8AC3E}">
        <p14:creationId xmlns:p14="http://schemas.microsoft.com/office/powerpoint/2010/main" val="2490776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132</a:t>
            </a:fld>
            <a:endParaRPr lang="en-US"/>
          </a:p>
        </p:txBody>
      </p:sp>
    </p:spTree>
    <p:extLst>
      <p:ext uri="{BB962C8B-B14F-4D97-AF65-F5344CB8AC3E}">
        <p14:creationId xmlns:p14="http://schemas.microsoft.com/office/powerpoint/2010/main" val="42351328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139</a:t>
            </a:fld>
            <a:endParaRPr lang="en-US"/>
          </a:p>
        </p:txBody>
      </p:sp>
    </p:spTree>
    <p:extLst>
      <p:ext uri="{BB962C8B-B14F-4D97-AF65-F5344CB8AC3E}">
        <p14:creationId xmlns:p14="http://schemas.microsoft.com/office/powerpoint/2010/main" val="22736190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141</a:t>
            </a:fld>
            <a:endParaRPr lang="en-US"/>
          </a:p>
        </p:txBody>
      </p:sp>
    </p:spTree>
    <p:extLst>
      <p:ext uri="{BB962C8B-B14F-4D97-AF65-F5344CB8AC3E}">
        <p14:creationId xmlns:p14="http://schemas.microsoft.com/office/powerpoint/2010/main" val="24543474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144</a:t>
            </a:fld>
            <a:endParaRPr lang="en-US"/>
          </a:p>
        </p:txBody>
      </p:sp>
    </p:spTree>
    <p:extLst>
      <p:ext uri="{BB962C8B-B14F-4D97-AF65-F5344CB8AC3E}">
        <p14:creationId xmlns:p14="http://schemas.microsoft.com/office/powerpoint/2010/main" val="5317089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149</a:t>
            </a:fld>
            <a:endParaRPr lang="en-US"/>
          </a:p>
        </p:txBody>
      </p:sp>
    </p:spTree>
    <p:extLst>
      <p:ext uri="{BB962C8B-B14F-4D97-AF65-F5344CB8AC3E}">
        <p14:creationId xmlns:p14="http://schemas.microsoft.com/office/powerpoint/2010/main" val="17928269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153</a:t>
            </a:fld>
            <a:endParaRPr lang="en-US"/>
          </a:p>
        </p:txBody>
      </p:sp>
    </p:spTree>
    <p:extLst>
      <p:ext uri="{BB962C8B-B14F-4D97-AF65-F5344CB8AC3E}">
        <p14:creationId xmlns:p14="http://schemas.microsoft.com/office/powerpoint/2010/main" val="37323740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160</a:t>
            </a:fld>
            <a:endParaRPr lang="en-US"/>
          </a:p>
        </p:txBody>
      </p:sp>
    </p:spTree>
    <p:extLst>
      <p:ext uri="{BB962C8B-B14F-4D97-AF65-F5344CB8AC3E}">
        <p14:creationId xmlns:p14="http://schemas.microsoft.com/office/powerpoint/2010/main" val="32088764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51281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802.11-20/0538r49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hyperlink" Target="https://mentor.ieee.org/802.11/dcn/20/11-20-0792-00-00ax-crs-on-miscellaneous-phy-cid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0822-00-00ax-miscellaneous-6ghz-channelization-cids.docx" TargetMode="External"/><Relationship Id="rId5" Type="http://schemas.openxmlformats.org/officeDocument/2006/relationships/hyperlink" Target="https://mentor.ieee.org/802.11/dcn/20/11-20-0717-07-00ax-cr-misc-phy.docx" TargetMode="External"/><Relationship Id="rId4" Type="http://schemas.openxmlformats.org/officeDocument/2006/relationships/hyperlink" Target="https://mentor.ieee.org/802.11/dcn/20/11-20-0833-00-00ax-cr-smoothing.docx" TargetMode="External"/></Relationships>
</file>

<file path=ppt/slides/_rels/slide105.xml.rels><?xml version="1.0" encoding="UTF-8" standalone="yes"?>
<Relationships xmlns="http://schemas.openxmlformats.org/package/2006/relationships"><Relationship Id="rId3" Type="http://schemas.openxmlformats.org/officeDocument/2006/relationships/hyperlink" Target="https://mentor.ieee.org/802.11/dcn/20/11-20-0833-00-00ax-cr-smooth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0862-00-00ax-sa1-phy-cr.docx" TargetMode="External"/><Relationship Id="rId5" Type="http://schemas.openxmlformats.org/officeDocument/2006/relationships/hyperlink" Target="https://mentor.ieee.org/802.11/dcn/20/11-20-0852-01-00ax-cr-for-bss-color-related-cids.docx" TargetMode="External"/><Relationship Id="rId4" Type="http://schemas.openxmlformats.org/officeDocument/2006/relationships/hyperlink" Target="https://mentor.ieee.org/802.11/dcn/20/11-20-0851-00-00ax-comment-resolution-related-to-qtp.docx" TargetMode="Externa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18/11-18-0806-01-00ax-phy-miscellaneous-cids.docx" TargetMode="External"/><Relationship Id="rId7" Type="http://schemas.openxmlformats.org/officeDocument/2006/relationships/hyperlink" Target="https://mentor.ieee.org/802.11/dcn/20/11-20-0874-00-00ax-some-phy-cids-for-d6-0.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0857-00-00ax-sa-ballot-cr-for-ftm-related.docx" TargetMode="External"/><Relationship Id="rId5" Type="http://schemas.openxmlformats.org/officeDocument/2006/relationships/hyperlink" Target="https://mentor.ieee.org/802.11/dcn/20/11-20-0852-03-00ax-cr-for-bss-color-related-cids.docx-" TargetMode="External"/><Relationship Id="rId4" Type="http://schemas.openxmlformats.org/officeDocument/2006/relationships/hyperlink" Target="https://mentor.ieee.org/802.11/dcn/20/11-20-0833-00-00ax-cr-smoothing.docx" TargetMode="Externa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hyperlink" Target="https://mentor.ieee.org/802.11/dcn/20/11-20-0884-00-00ax-resolution-for-cids-related-to-uora.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0/11-20-0818-01-00ax-resolution-for-cid-24114.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0894-00-00ax-sa1-phy-cr-part-2.docx" TargetMode="Externa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704-08-00ax-minutes-of-tgax-teleconferences-may-2020.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20/11-20-0913-00-00ax-twt-wide-range.docx" TargetMode="External"/><Relationship Id="rId4" Type="http://schemas.openxmlformats.org/officeDocument/2006/relationships/hyperlink" Target="https://mentor.ieee.org/802.11/dcn/20/11-20-0822-01-00ax-miscellaneous-6ghz-channelization-cids.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20.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mentor.ieee.org/802.11/dcn/20/11-20-0931-00-00ax-mac-cr-last-cids.docx" TargetMode="Externa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7" Type="http://schemas.openxmlformats.org/officeDocument/2006/relationships/hyperlink" Target="https://mentor.ieee.org/802.11/dcn/20/11-20-0951-00-00ax-cr-for-cid-24525.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20/11-20-0819-00-00ax-mac-cr-miscellaneous-cids-in-subclause-26dot8.docx" TargetMode="External"/><Relationship Id="rId5" Type="http://schemas.openxmlformats.org/officeDocument/2006/relationships/hyperlink" Target="https://mentor.ieee.org/802.11/dcn/20/11-20-0917-00-00ax-ack-related-comments-resolution-sa.docx" TargetMode="External"/><Relationship Id="rId4" Type="http://schemas.openxmlformats.org/officeDocument/2006/relationships/hyperlink" Target="https://mentor.ieee.org/802.11/dcn/20/11-20-0931-00-00ax-mac-cr-last-cids.docx" TargetMode="Externa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mentor.ieee.org/802.11/dcn/20/11-20-0981-01-00ax-mac-cr-on-fragmentation-for-draft-6-0.doc" TargetMode="External"/><Relationship Id="rId5" Type="http://schemas.openxmlformats.org/officeDocument/2006/relationships/hyperlink" Target="https://mentor.ieee.org/802.11/dcn/20/11-20-0980-00-00ax-mac-cr-on-mu-cascading-for-draft-6-0.doc" TargetMode="External"/><Relationship Id="rId4" Type="http://schemas.openxmlformats.org/officeDocument/2006/relationships/hyperlink" Target="https://mentor.ieee.org/802.11/dcn/20/11-20-0979-00-00ax-mac-cr-on-bss-load-for-draft-6-0.doc"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1.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7" Type="http://schemas.openxmlformats.org/officeDocument/2006/relationships/hyperlink" Target="https://mentor.ieee.org/802.11/dcn/20/11-20-1004-00-00ax-6-ghz-rnr-psd-clarification.doc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mentor.ieee.org/802.11/dcn/20/11-20-1022-00-00ax-11ax-d6-0-comment-resolution-of-misc-cids.docx" TargetMode="External"/><Relationship Id="rId5" Type="http://schemas.openxmlformats.org/officeDocument/2006/relationships/hyperlink" Target="https://mentor.ieee.org/802.11/dcn/20/11-20-1003-00-00ax-6-ghz-capabilities-ht-vht-cids.docx" TargetMode="External"/><Relationship Id="rId4" Type="http://schemas.openxmlformats.org/officeDocument/2006/relationships/hyperlink" Target="https://mentor.ieee.org/802.11/dcn/20/11-20-0958-00-00ax-rnr-filtered-neighbor-ap-subfield.docx" TargetMode="Externa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mentor.ieee.org/802.11/dcn/20/11-20-1022-00-00ax-11ax-d6-0-comment-resolution-of-misc-cids.docx" TargetMode="Externa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3" Type="http://schemas.openxmlformats.org/officeDocument/2006/relationships/hyperlink" Target="https://mentor.ieee.org/802.11/dcn/20/11-20-1029-00-00ax-phy-capability-he-mu-ppdu-rx-max-nhe-ltf-proposal.doc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mentor.ieee.org/802.11/dcn/20/11-20-0716-05-00ax-sa1-sounding-comments.docx" TargetMode="External"/><Relationship Id="rId5" Type="http://schemas.openxmlformats.org/officeDocument/2006/relationships/hyperlink" Target="https://mentor.ieee.org/802.11/dcn/20/11-20-1054-00-00ax-resolutions-to-cids-24093-24097.docx" TargetMode="External"/><Relationship Id="rId4" Type="http://schemas.openxmlformats.org/officeDocument/2006/relationships/hyperlink" Target="https://mentor.ieee.org/802.11/dcn/20/11-20-1068-00-00ax-sa1-misc-cr.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0/11-20-1070-00-00ax-proposed-resolution-for-cid-24001.docx"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https://mentor.ieee.org/802.11/dcn/20/11-20-1022-03-00ax-11ax-d6-0-comment-resolution-of-misc-cids.docx" TargetMode="External"/><Relationship Id="rId4" Type="http://schemas.openxmlformats.org/officeDocument/2006/relationships/hyperlink" Target="https://mentor.ieee.org/802.11/dcn/20/11-20-1029-00-00ax-phy-capability-he-mu-ppdu-rx-max-nhe-ltf-proposal.docx" TargetMode="Externa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3" Type="http://schemas.openxmlformats.org/officeDocument/2006/relationships/hyperlink" Target="https://mentor.ieee.org/802.11/dcn/20/11-20-0912-03-00ax-resolutions-to-miscellaneous-cids.docx"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2.xml.rels><?xml version="1.0" encoding="UTF-8" standalone="yes"?>
<Relationships xmlns="http://schemas.openxmlformats.org/package/2006/relationships"><Relationship Id="rId3" Type="http://schemas.openxmlformats.org/officeDocument/2006/relationships/hyperlink" Target="https://mentor.ieee.org/802.11/dcn/20/11-20-1103-00-00ax-tgax-july-2020-meeting-minutes.docx" TargetMode="External"/><Relationship Id="rId2" Type="http://schemas.openxmlformats.org/officeDocument/2006/relationships/hyperlink" Target="https://mentor.ieee.org/802.11/dcn/20/11-20-0849-08-00ax-minutes-of-tgax-teleconferences-june-2020.docx" TargetMode="External"/><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716-01-00ax-sa1-sounding-comment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717-03-00ax-cr-misc-phy.docx" TargetMode="External"/><Relationship Id="rId5" Type="http://schemas.openxmlformats.org/officeDocument/2006/relationships/hyperlink" Target="https://mentor.ieee.org/802.11/dcn/20/11-20-0795-00-00ax-cr-for-cid-24270.docx" TargetMode="External"/><Relationship Id="rId4" Type="http://schemas.openxmlformats.org/officeDocument/2006/relationships/hyperlink" Target="https://mentor.ieee.org/802.11/dcn/20/11-20-0497-04-00ax-misc-cr-on-d6-0.doc"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0/11-20-0795-00-00ax-cr-for-cid-24270.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717-03-00ax-cr-misc-phy.doc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hyperlink" Target="https://mentor.ieee.org/802.11/dcn/20/11-20-0792-00-00ax-crs-on-miscellaneous-phy-cids.docx" TargetMode="External"/><Relationship Id="rId3" Type="http://schemas.openxmlformats.org/officeDocument/2006/relationships/hyperlink" Target="https://mentor.ieee.org/802.11/dcn/20/11-20-0795-00-00ax-cr-for-cid-24270.docx" TargetMode="External"/><Relationship Id="rId7" Type="http://schemas.openxmlformats.org/officeDocument/2006/relationships/hyperlink" Target="https://mentor.ieee.org/802.11/dcn/20/11-20-0717-06-00ax-cr-misc-phy.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618-00-00ax-cr-for-cid-24101-preamble-puncture.docx" TargetMode="External"/><Relationship Id="rId5" Type="http://schemas.openxmlformats.org/officeDocument/2006/relationships/hyperlink" Target="https://mentor.ieee.org/802.11/dcn/20/11-20-0497-06-00ax-misc-cr-on-d6-0.doc" TargetMode="External"/><Relationship Id="rId10" Type="http://schemas.openxmlformats.org/officeDocument/2006/relationships/hyperlink" Target="https://mentor.ieee.org/802.11/dcn/20/11-20-0833-00-00ax-cr-smoothing.docx" TargetMode="External"/><Relationship Id="rId4" Type="http://schemas.openxmlformats.org/officeDocument/2006/relationships/hyperlink" Target="https://mentor.ieee.org/802.11/dcn/20/11-20-0597-01-00ax-cr-preamble-puncturing-mask.docx" TargetMode="External"/><Relationship Id="rId9" Type="http://schemas.openxmlformats.org/officeDocument/2006/relationships/hyperlink" Target="https://mentor.ieee.org/802.11/dcn/20/11-20-0822-00-00ax-miscellaneous-6ghz-channelization-cids.doc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495"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79C2-0387-AB42-B700-2AE77B59BE00}"/>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B764A086-971C-C743-AA74-B39A6F311718}"/>
              </a:ext>
            </a:extLst>
          </p:cNvPr>
          <p:cNvSpPr>
            <a:spLocks noGrp="1"/>
          </p:cNvSpPr>
          <p:nvPr>
            <p:ph idx="1"/>
          </p:nvPr>
        </p:nvSpPr>
        <p:spPr/>
        <p:txBody>
          <a:bodyPr/>
          <a:lstStyle/>
          <a:p>
            <a:r>
              <a:rPr lang="en-US" dirty="0"/>
              <a:t>Do you support the direction proposed in doc 11-20/0618r2 related to 160 MHz and 80+80 MHz puncturing?</a:t>
            </a:r>
          </a:p>
          <a:p>
            <a:endParaRPr lang="en-US" dirty="0"/>
          </a:p>
          <a:p>
            <a:r>
              <a:rPr lang="en-US" dirty="0"/>
              <a:t>Y/N/A: 13/11/9</a:t>
            </a:r>
          </a:p>
        </p:txBody>
      </p:sp>
      <p:sp>
        <p:nvSpPr>
          <p:cNvPr id="4" name="Slide Number Placeholder 3">
            <a:extLst>
              <a:ext uri="{FF2B5EF4-FFF2-40B4-BE49-F238E27FC236}">
                <a16:creationId xmlns:a16="http://schemas.microsoft.com/office/drawing/2014/main" id="{427180A2-CF23-CB4A-98FD-E97EC6CF4949}"/>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79125064-835E-C141-9914-7F0782D951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7DCEDA-2B8A-BA45-B2F7-BC5896259E9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3679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2CBC0-AC46-FB4C-8844-C436277FAEDE}"/>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E6032F18-4B3F-3F4A-A7A1-4F9CE68A7AE2}"/>
              </a:ext>
            </a:extLst>
          </p:cNvPr>
          <p:cNvSpPr>
            <a:spLocks noGrp="1"/>
          </p:cNvSpPr>
          <p:nvPr>
            <p:ph idx="1"/>
          </p:nvPr>
        </p:nvSpPr>
        <p:spPr/>
        <p:txBody>
          <a:bodyPr/>
          <a:lstStyle/>
          <a:p>
            <a:r>
              <a:rPr lang="en-US" dirty="0"/>
              <a:t>Do you support the direction proposed in doc 11-20/0497r7 related to 160 MHz and 80+80 MHz puncturing?</a:t>
            </a:r>
          </a:p>
          <a:p>
            <a:endParaRPr lang="en-US" dirty="0"/>
          </a:p>
          <a:p>
            <a:r>
              <a:rPr lang="en-US" dirty="0"/>
              <a:t>Y/N/A: 15/9/9</a:t>
            </a:r>
          </a:p>
          <a:p>
            <a:endParaRPr lang="en-US" dirty="0"/>
          </a:p>
        </p:txBody>
      </p:sp>
      <p:sp>
        <p:nvSpPr>
          <p:cNvPr id="4" name="Slide Number Placeholder 3">
            <a:extLst>
              <a:ext uri="{FF2B5EF4-FFF2-40B4-BE49-F238E27FC236}">
                <a16:creationId xmlns:a16="http://schemas.microsoft.com/office/drawing/2014/main" id="{EA4A060A-18F5-1C49-AAC9-FE4C1F172DDC}"/>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ED07A21-5DB7-D64A-81CD-870E77F2C7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D90D55E-74EF-B545-B5DB-69DF1FACF6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77747045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AD5CD-36BA-034A-9337-6AC1EB2E1F73}"/>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1B389AD0-5709-EA47-826F-A2B97BFFAC5C}"/>
              </a:ext>
            </a:extLst>
          </p:cNvPr>
          <p:cNvSpPr>
            <a:spLocks noGrp="1"/>
          </p:cNvSpPr>
          <p:nvPr>
            <p:ph idx="1"/>
          </p:nvPr>
        </p:nvSpPr>
        <p:spPr/>
        <p:txBody>
          <a:bodyPr/>
          <a:lstStyle/>
          <a:p>
            <a:r>
              <a:rPr lang="en-CA" dirty="0"/>
              <a:t>Do you support for "case 7" allowing no puncturing in P80 and not allowing more than 2 adjacent 20M punctured across 160 </a:t>
            </a:r>
            <a:r>
              <a:rPr lang="en-CA" dirty="0" err="1"/>
              <a:t>MHz.</a:t>
            </a:r>
            <a:r>
              <a:rPr lang="en-CA" dirty="0"/>
              <a:t> Any additional restrictions on S80 puncturing are TBD?</a:t>
            </a:r>
          </a:p>
          <a:p>
            <a:endParaRPr lang="en-CA" dirty="0"/>
          </a:p>
          <a:p>
            <a:r>
              <a:rPr lang="en-CA" dirty="0"/>
              <a:t>Case 7 is the value of bandwidth in HE SIG-A field.</a:t>
            </a:r>
          </a:p>
          <a:p>
            <a:endParaRPr lang="en-CA" dirty="0"/>
          </a:p>
          <a:p>
            <a:r>
              <a:rPr lang="en-CA" dirty="0"/>
              <a:t>Y/N/A: 16/13/8</a:t>
            </a:r>
          </a:p>
        </p:txBody>
      </p:sp>
      <p:sp>
        <p:nvSpPr>
          <p:cNvPr id="4" name="Slide Number Placeholder 3">
            <a:extLst>
              <a:ext uri="{FF2B5EF4-FFF2-40B4-BE49-F238E27FC236}">
                <a16:creationId xmlns:a16="http://schemas.microsoft.com/office/drawing/2014/main" id="{551F7E69-5ECD-0248-9A8C-C12A464F63B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54497E44-2F6A-DE4F-93AD-073881D259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C389295-4275-BB4E-A1F6-6251C86EB2A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314589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1FA46-357A-1345-B4C8-30364D5B476C}"/>
              </a:ext>
            </a:extLst>
          </p:cNvPr>
          <p:cNvSpPr>
            <a:spLocks noGrp="1"/>
          </p:cNvSpPr>
          <p:nvPr>
            <p:ph type="title"/>
          </p:nvPr>
        </p:nvSpPr>
        <p:spPr/>
        <p:txBody>
          <a:bodyPr/>
          <a:lstStyle/>
          <a:p>
            <a:r>
              <a:rPr lang="en-US" dirty="0"/>
              <a:t>CR Motion #1049</a:t>
            </a:r>
          </a:p>
        </p:txBody>
      </p:sp>
      <p:sp>
        <p:nvSpPr>
          <p:cNvPr id="3" name="Content Placeholder 2">
            <a:extLst>
              <a:ext uri="{FF2B5EF4-FFF2-40B4-BE49-F238E27FC236}">
                <a16:creationId xmlns:a16="http://schemas.microsoft.com/office/drawing/2014/main" id="{C6B54C33-F92D-0042-818B-BE16C81592DF}"/>
              </a:ext>
            </a:extLst>
          </p:cNvPr>
          <p:cNvSpPr>
            <a:spLocks noGrp="1"/>
          </p:cNvSpPr>
          <p:nvPr>
            <p:ph idx="1"/>
          </p:nvPr>
        </p:nvSpPr>
        <p:spPr/>
        <p:txBody>
          <a:bodyPr/>
          <a:lstStyle/>
          <a:p>
            <a:r>
              <a:rPr lang="en-US" dirty="0"/>
              <a:t>Move to accept resolutions to CIDs 24326 and 24407 in doc 11-20/0717r7</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F1A8FC7-55A5-5443-AC12-BFCEE8D1555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5B819011-A737-3943-976A-AA23BA20249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05EC779-0277-6B45-9AAF-E61FB0FB54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8627441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a:t>
            </a:r>
            <a:r>
              <a:rPr lang="en-US" baseline="30000" dirty="0"/>
              <a:t>nd</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3"/>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5"/>
              </a:rPr>
              <a:t>https://mentor.ieee.org/802.11/dcn/20/11-20-0717-07-00ax-cr-misc-phy.docx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strike="sngStrike" dirty="0">
                <a:latin typeface="Calibri" panose="020F0502020204030204" pitchFamily="34" charset="0"/>
                <a:cs typeface="Calibri" panose="020F0502020204030204" pitchFamily="34" charset="0"/>
                <a:hlinkClick r:id="rId6"/>
              </a:rPr>
              <a:t>https://mentor.ieee.org/802.11/dcn/20/11-20-0822-00-00ax-miscellaneous-6ghz-channelization-cids.docx</a:t>
            </a:r>
            <a:r>
              <a:rPr lang="en-CA" sz="1400" strike="sngStrike" dirty="0">
                <a:latin typeface="Calibri" panose="020F0502020204030204" pitchFamily="34" charset="0"/>
                <a:cs typeface="Calibri" panose="020F0502020204030204" pitchFamily="34" charset="0"/>
              </a:rPr>
              <a:t> - Thomas </a:t>
            </a:r>
            <a:r>
              <a:rPr lang="en-CA" sz="1400" strike="sngStrike" dirty="0" err="1">
                <a:latin typeface="Calibri" panose="020F0502020204030204" pitchFamily="34" charset="0"/>
                <a:cs typeface="Calibri" panose="020F0502020204030204" pitchFamily="34" charset="0"/>
              </a:rPr>
              <a:t>Derham</a:t>
            </a:r>
            <a:endParaRPr lang="en-CA" sz="1400" strike="sngStrike"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648562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https://mentor.ieee.org/802.11/dcn/20/11-20-0833-00-00ax-cr-smoothing.docx</a:t>
            </a:r>
            <a:r>
              <a:rPr lang="en-US" sz="1400" strike="sngStrike" dirty="0">
                <a:latin typeface="Calibri" panose="020F0502020204030204" pitchFamily="34" charset="0"/>
                <a:cs typeface="Calibri" panose="020F0502020204030204" pitchFamily="34" charset="0"/>
              </a:rPr>
              <a:t> - Ron </a:t>
            </a:r>
            <a:r>
              <a:rPr lang="en-US" sz="1400" strike="sngStrike" dirty="0" err="1">
                <a:latin typeface="Calibri" panose="020F0502020204030204" pitchFamily="34" charset="0"/>
                <a:cs typeface="Calibri" panose="020F0502020204030204" pitchFamily="34" charset="0"/>
              </a:rPr>
              <a:t>Porat</a:t>
            </a:r>
            <a:endParaRPr lang="en-US" sz="1400" strike="sngStrike"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https://mentor.ieee.org/802.11/dcn/20/11-20-0851-00-00ax-comment-resolution-related-to-qtp.docx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Kaiying</a:t>
            </a:r>
            <a:r>
              <a:rPr lang="en-US" sz="1400" dirty="0">
                <a:latin typeface="Calibri" panose="020F0502020204030204" pitchFamily="34" charset="0"/>
                <a:cs typeface="Calibri" panose="020F0502020204030204" pitchFamily="34" charset="0"/>
              </a:rPr>
              <a:t> Lu</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https://mentor.ieee.org/802.11/dcn/20/11-20-0852-01-00ax-cr-for-bss-color-related-cids.docx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https://mentor.ieee.org/802.11/dcn/20/11-20-0862-00-00ax-sa1-phy-cr.docx</a:t>
            </a:r>
            <a:r>
              <a:rPr lang="en-US" sz="1400" dirty="0">
                <a:latin typeface="Calibri" panose="020F0502020204030204" pitchFamily="34" charset="0"/>
                <a:cs typeface="Calibri" panose="020F0502020204030204" pitchFamily="34" charset="0"/>
              </a:rPr>
              <a:t> - Youhan Kim</a:t>
            </a: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6028188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https://mentor.ieee.org/802.11/dcn/18/11-18-0806-01-00ax-phy-miscellaneous-cids.docx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Bin Tian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https://mentor.ieee.org/802.11/dcn/20/11-20-0851-02-00ax-comment-resolution-related-to-qtp.docx – Kaiying Lu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https://mentor.ieee.org/802.11/dcn/20/11-20-0852-03-00ax-cr-for-bss-color-related-cids.docx-</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4"/>
              </a:rPr>
              <a:t>https://mentor.ieee.org/802.11/dcn/20/11-20-0833-00-00ax-cr-smoothing.docx</a:t>
            </a:r>
            <a:r>
              <a:rPr lang="en-US" sz="1800" dirty="0">
                <a:latin typeface="Calibri" panose="020F0502020204030204" pitchFamily="34" charset="0"/>
                <a:cs typeface="Calibri" panose="020F0502020204030204" pitchFamily="34" charset="0"/>
              </a:rPr>
              <a:t> - Ron </a:t>
            </a:r>
            <a:r>
              <a:rPr lang="en-US" sz="1800" dirty="0" err="1">
                <a:latin typeface="Calibri" panose="020F0502020204030204" pitchFamily="34" charset="0"/>
                <a:cs typeface="Calibri" panose="020F0502020204030204" pitchFamily="34" charset="0"/>
              </a:rPr>
              <a:t>Porat</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https://mentor.ieee.org/802.11/dcn/20/11-20-0857-00-00ax-sa-ballot-cr-for-ftm-related.docx</a:t>
            </a:r>
            <a:r>
              <a:rPr lang="en-US" sz="1800" dirty="0">
                <a:latin typeface="Calibri" panose="020F0502020204030204" pitchFamily="34" charset="0"/>
                <a:cs typeface="Calibri" panose="020F0502020204030204" pitchFamily="34" charset="0"/>
              </a:rPr>
              <a:t> - Jonathan </a:t>
            </a:r>
            <a:r>
              <a:rPr lang="en-US" sz="1800" dirty="0" err="1">
                <a:latin typeface="Calibri" panose="020F0502020204030204" pitchFamily="34" charset="0"/>
                <a:cs typeface="Calibri" panose="020F0502020204030204" pitchFamily="34" charset="0"/>
              </a:rPr>
              <a:t>Segev</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7"/>
              </a:rPr>
              <a:t>https://mentor.ieee.org/802.11/dcn/20/11-20-0874-00-00ax-some-phy-cids-for-d6-0.docx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Jianhan</a:t>
            </a:r>
            <a:r>
              <a:rPr lang="en-US" sz="1800" dirty="0">
                <a:latin typeface="Calibri" panose="020F0502020204030204" pitchFamily="34" charset="0"/>
                <a:cs typeface="Calibri" panose="020F0502020204030204" pitchFamily="34" charset="0"/>
              </a:rPr>
              <a:t> Liu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037051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887810846"/>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11-20/0792</a:t>
                      </a:r>
                    </a:p>
                  </a:txBody>
                  <a:tcPr/>
                </a:tc>
                <a:tc>
                  <a:txBody>
                    <a:bodyPr/>
                    <a:lstStyle/>
                    <a:p>
                      <a:pPr lvl="0"/>
                      <a:r>
                        <a:rPr lang="en-GB" sz="1800" kern="1200" dirty="0">
                          <a:solidFill>
                            <a:schemeClr val="dk1"/>
                          </a:solidFill>
                          <a:effectLst/>
                          <a:latin typeface="+mn-lt"/>
                          <a:ea typeface="+mn-ea"/>
                          <a:cs typeface="+mn-cs"/>
                        </a:rPr>
                        <a:t>24046, 24502, 24560, 24561</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r h="370840">
                <a:tc>
                  <a:txBody>
                    <a:bodyPr/>
                    <a:lstStyle/>
                    <a:p>
                      <a:r>
                        <a:rPr lang="en-US" dirty="0"/>
                        <a:t>11-20/0851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24016, 24158, 24159, 24160</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878172318"/>
                  </a:ext>
                </a:extLst>
              </a:tr>
            </a:tbl>
          </a:graphicData>
        </a:graphic>
      </p:graphicFrame>
    </p:spTree>
    <p:extLst>
      <p:ext uri="{BB962C8B-B14F-4D97-AF65-F5344CB8AC3E}">
        <p14:creationId xmlns:p14="http://schemas.microsoft.com/office/powerpoint/2010/main" val="169525534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7CEB8-68E0-5146-AE9C-98CBDEAFDAFC}"/>
              </a:ext>
            </a:extLst>
          </p:cNvPr>
          <p:cNvSpPr>
            <a:spLocks noGrp="1"/>
          </p:cNvSpPr>
          <p:nvPr>
            <p:ph type="title"/>
          </p:nvPr>
        </p:nvSpPr>
        <p:spPr/>
        <p:txBody>
          <a:bodyPr/>
          <a:lstStyle/>
          <a:p>
            <a:r>
              <a:rPr lang="en-US" dirty="0"/>
              <a:t>CR Motion # 1050</a:t>
            </a:r>
          </a:p>
        </p:txBody>
      </p:sp>
      <p:sp>
        <p:nvSpPr>
          <p:cNvPr id="6" name="Content Placeholder 5">
            <a:extLst>
              <a:ext uri="{FF2B5EF4-FFF2-40B4-BE49-F238E27FC236}">
                <a16:creationId xmlns:a16="http://schemas.microsoft.com/office/drawing/2014/main" id="{C7A5E1DD-E4E7-1F48-8836-3DB05FC566B0}"/>
              </a:ext>
            </a:extLst>
          </p:cNvPr>
          <p:cNvSpPr>
            <a:spLocks noGrp="1"/>
          </p:cNvSpPr>
          <p:nvPr>
            <p:ph idx="1"/>
          </p:nvPr>
        </p:nvSpPr>
        <p:spPr/>
        <p:txBody>
          <a:bodyPr/>
          <a:lstStyle/>
          <a:p>
            <a:r>
              <a:rPr lang="en-US" dirty="0"/>
              <a:t>Move to accept resolutions to CIDs </a:t>
            </a:r>
            <a:r>
              <a:rPr lang="en-GB" kern="1200" dirty="0">
                <a:solidFill>
                  <a:schemeClr val="dk1"/>
                </a:solidFill>
              </a:rPr>
              <a:t>24046, 24502, 24560, 24561</a:t>
            </a:r>
            <a:r>
              <a:rPr lang="en-US" kern="1200" dirty="0">
                <a:solidFill>
                  <a:schemeClr val="dk1"/>
                </a:solidFill>
              </a:rPr>
              <a:t> in doc 11-20/0792r1</a:t>
            </a:r>
          </a:p>
          <a:p>
            <a:endParaRPr lang="en-US" kern="1200" dirty="0">
              <a:solidFill>
                <a:schemeClr val="dk1"/>
              </a:solidFill>
            </a:endParaRPr>
          </a:p>
          <a:p>
            <a:r>
              <a:rPr lang="en-US" kern="1200" dirty="0">
                <a:solidFill>
                  <a:schemeClr val="dk1"/>
                </a:solidFill>
              </a:rPr>
              <a:t>Move: Bin Tian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24E7B7D5-9EA4-8B49-84A2-192F4FA85474}"/>
              </a:ext>
            </a:extLst>
          </p:cNvPr>
          <p:cNvSpPr>
            <a:spLocks noGrp="1"/>
          </p:cNvSpPr>
          <p:nvPr>
            <p:ph type="sldNum" idx="12"/>
          </p:nvPr>
        </p:nvSpPr>
        <p:spPr/>
        <p:txBody>
          <a:bodyPr/>
          <a:lstStyle/>
          <a:p>
            <a:r>
              <a:rPr lang="en-GB"/>
              <a:t>Slide </a:t>
            </a:r>
            <a:fld id="{06B781AF-4CCF-49B0-A572-DE54FBE5D942}" type="slidenum">
              <a:rPr lang="en-GB" smtClean="0"/>
              <a:pPr/>
              <a:t>108</a:t>
            </a:fld>
            <a:endParaRPr lang="en-GB"/>
          </a:p>
        </p:txBody>
      </p:sp>
      <p:sp>
        <p:nvSpPr>
          <p:cNvPr id="4" name="Footer Placeholder 3">
            <a:extLst>
              <a:ext uri="{FF2B5EF4-FFF2-40B4-BE49-F238E27FC236}">
                <a16:creationId xmlns:a16="http://schemas.microsoft.com/office/drawing/2014/main" id="{002F71FA-E442-4C4C-8948-B3467A3D031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FC8DC70-3837-3449-A057-522884D3898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4589939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77C41-4EC4-1348-8787-4B2EFE16AC46}"/>
              </a:ext>
            </a:extLst>
          </p:cNvPr>
          <p:cNvSpPr>
            <a:spLocks noGrp="1"/>
          </p:cNvSpPr>
          <p:nvPr>
            <p:ph type="title"/>
          </p:nvPr>
        </p:nvSpPr>
        <p:spPr/>
        <p:txBody>
          <a:bodyPr/>
          <a:lstStyle/>
          <a:p>
            <a:r>
              <a:rPr lang="en-US" dirty="0"/>
              <a:t>CR Motion #1051</a:t>
            </a:r>
          </a:p>
        </p:txBody>
      </p:sp>
      <p:sp>
        <p:nvSpPr>
          <p:cNvPr id="3" name="Content Placeholder 2">
            <a:extLst>
              <a:ext uri="{FF2B5EF4-FFF2-40B4-BE49-F238E27FC236}">
                <a16:creationId xmlns:a16="http://schemas.microsoft.com/office/drawing/2014/main" id="{71E9F513-AF97-0647-862A-6EF8AF328540}"/>
              </a:ext>
            </a:extLst>
          </p:cNvPr>
          <p:cNvSpPr>
            <a:spLocks noGrp="1"/>
          </p:cNvSpPr>
          <p:nvPr>
            <p:ph idx="1"/>
          </p:nvPr>
        </p:nvSpPr>
        <p:spPr/>
        <p:txBody>
          <a:bodyPr/>
          <a:lstStyle/>
          <a:p>
            <a:r>
              <a:rPr lang="en-US" dirty="0"/>
              <a:t>Move to accept resolutions to CIDs </a:t>
            </a:r>
            <a:r>
              <a:rPr lang="en-GB" kern="1200" dirty="0">
                <a:solidFill>
                  <a:schemeClr val="dk1"/>
                </a:solidFill>
              </a:rPr>
              <a:t>24016, 24158, 24159, 24160</a:t>
            </a:r>
            <a:r>
              <a:rPr lang="en-US" kern="1200" dirty="0">
                <a:solidFill>
                  <a:schemeClr val="dk1"/>
                </a:solidFill>
              </a:rPr>
              <a:t> in doc 11-20/0851r3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Kaiying</a:t>
            </a:r>
            <a:r>
              <a:rPr lang="en-US" kern="1200" dirty="0">
                <a:solidFill>
                  <a:schemeClr val="dk1"/>
                </a:solidFill>
              </a:rPr>
              <a:t> Lu			Second: Jarkko </a:t>
            </a:r>
            <a:r>
              <a:rPr lang="en-US" kern="1200" dirty="0" err="1">
                <a:solidFill>
                  <a:schemeClr val="dk1"/>
                </a:solidFill>
              </a:rPr>
              <a:t>Kneckt</a:t>
            </a:r>
            <a:endParaRPr lang="en-US" kern="1200" dirty="0">
              <a:solidFill>
                <a:schemeClr val="dk1"/>
              </a:solidFill>
            </a:endParaRP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C0D625AB-C808-AB43-ABA7-B1A752D1AAA9}"/>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11CD2E1C-5D1E-5A44-8036-9AA64E28AE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FBD2F2D-A2DE-424B-898C-891F4F8C7C1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76361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8C743-4773-7049-95A3-2494CCA28994}"/>
              </a:ext>
            </a:extLst>
          </p:cNvPr>
          <p:cNvSpPr>
            <a:spLocks noGrp="1"/>
          </p:cNvSpPr>
          <p:nvPr>
            <p:ph type="title"/>
          </p:nvPr>
        </p:nvSpPr>
        <p:spPr/>
        <p:txBody>
          <a:bodyPr/>
          <a:lstStyle/>
          <a:p>
            <a:r>
              <a:rPr lang="en-US" dirty="0"/>
              <a:t>CR Motion #1052</a:t>
            </a:r>
          </a:p>
        </p:txBody>
      </p:sp>
      <p:sp>
        <p:nvSpPr>
          <p:cNvPr id="3" name="Content Placeholder 2">
            <a:extLst>
              <a:ext uri="{FF2B5EF4-FFF2-40B4-BE49-F238E27FC236}">
                <a16:creationId xmlns:a16="http://schemas.microsoft.com/office/drawing/2014/main" id="{11689397-73BA-E245-8E88-7AE8AE772F80}"/>
              </a:ext>
            </a:extLst>
          </p:cNvPr>
          <p:cNvSpPr>
            <a:spLocks noGrp="1"/>
          </p:cNvSpPr>
          <p:nvPr>
            <p:ph idx="1"/>
          </p:nvPr>
        </p:nvSpPr>
        <p:spPr/>
        <p:txBody>
          <a:bodyPr/>
          <a:lstStyle/>
          <a:p>
            <a:r>
              <a:rPr lang="en-US" dirty="0"/>
              <a:t>Move to accept resolutions to CIDs </a:t>
            </a:r>
            <a:r>
              <a:rPr lang="en-GB" dirty="0"/>
              <a:t>24375 and 24376</a:t>
            </a:r>
            <a:r>
              <a:rPr lang="en-CA" dirty="0"/>
              <a:t> in doc 11-20/0852r5</a:t>
            </a:r>
          </a:p>
          <a:p>
            <a:endParaRPr lang="en-CA" dirty="0"/>
          </a:p>
          <a:p>
            <a:r>
              <a:rPr lang="en-CA" dirty="0"/>
              <a:t>Move: </a:t>
            </a:r>
            <a:r>
              <a:rPr lang="en-CA" dirty="0" err="1"/>
              <a:t>Xiaofei</a:t>
            </a:r>
            <a:r>
              <a:rPr lang="en-CA" dirty="0"/>
              <a:t> Wang			Second: Rui Yang</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6EA4E64C-6146-764A-B8E6-E908F7F7EB6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171A6839-7FB8-844E-9877-5BF20AD3D69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149BBB0-210B-3648-A177-161216171D0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64876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11</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https://mentor.ieee.org/802.11/dcn/20/11-20-0884-00-00ax-resolution-for-cids-related-to-uora.docx</a:t>
            </a:r>
            <a:r>
              <a:rPr lang="en-US" sz="1800" dirty="0"/>
              <a:t> - </a:t>
            </a:r>
            <a:r>
              <a:rPr lang="en-CA" sz="1800" b="0" dirty="0" err="1">
                <a:latin typeface="Calibri" panose="020F0502020204030204" pitchFamily="34" charset="0"/>
                <a:cs typeface="Calibri" panose="020F0502020204030204" pitchFamily="34" charset="0"/>
              </a:rPr>
              <a:t>Chittabrata</a:t>
            </a:r>
            <a:r>
              <a:rPr lang="en-CA" sz="1800" b="0" dirty="0">
                <a:latin typeface="Calibri" panose="020F0502020204030204" pitchFamily="34" charset="0"/>
                <a:cs typeface="Calibri" panose="020F0502020204030204" pitchFamily="34" charset="0"/>
              </a:rPr>
              <a:t> Ghosh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8217778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53204092"/>
              </p:ext>
            </p:extLst>
          </p:nvPr>
        </p:nvGraphicFramePr>
        <p:xfrm>
          <a:off x="1752600" y="2895600"/>
          <a:ext cx="9093202" cy="741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11-20/0862</a:t>
                      </a:r>
                    </a:p>
                  </a:txBody>
                  <a:tcPr/>
                </a:tc>
                <a:tc>
                  <a:txBody>
                    <a:bodyPr/>
                    <a:lstStyle/>
                    <a:p>
                      <a:r>
                        <a:rPr lang="en-GB" sz="1800" kern="1200" dirty="0">
                          <a:solidFill>
                            <a:schemeClr val="dk1"/>
                          </a:solidFill>
                          <a:effectLst/>
                          <a:latin typeface="+mn-lt"/>
                          <a:ea typeface="+mn-ea"/>
                          <a:cs typeface="+mn-cs"/>
                        </a:rPr>
                        <a:t>24447, 24544, 24448, 24476, 24188, 24190, 24263, 24264, 24279, 24519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9449225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#1053</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24447, 24544, 24448, 24476, 24188, 24190, 24263, 24264, 24519</a:t>
            </a:r>
            <a:r>
              <a:rPr lang="en-US" kern="1200" dirty="0">
                <a:solidFill>
                  <a:schemeClr val="dk1"/>
                </a:solidFill>
              </a:rPr>
              <a:t> in doc 11-20/0862r3</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113</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73364797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#1054</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 to CID 24279</a:t>
            </a:r>
            <a:r>
              <a:rPr lang="en-US" kern="1200" dirty="0">
                <a:solidFill>
                  <a:schemeClr val="dk1"/>
                </a:solidFill>
              </a:rPr>
              <a:t> in doc 11-20/0862r5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r>
              <a:rPr lang="en-US" kern="1200" dirty="0">
                <a:solidFill>
                  <a:schemeClr val="dk1"/>
                </a:solidFill>
              </a:rPr>
              <a:t>Approved with unanimous consent</a:t>
            </a:r>
          </a:p>
          <a:p>
            <a:pPr>
              <a:buFont typeface="Arial" panose="020B0604020202020204" pitchFamily="34" charset="0"/>
              <a:buChar char="•"/>
            </a:pPr>
            <a:endParaRPr lang="en-US"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114</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648048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16</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Status of Comment Resolution</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Minutes Approval</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https://mentor.ieee.org/802.11/dcn/20/11-20-0818-01-00ax-resolution-for-cid-24114.docx</a:t>
            </a:r>
            <a:r>
              <a:rPr lang="en-US" sz="1800" dirty="0"/>
              <a:t> - Abhishek Patil </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https://mentor.ieee.org/802.11/dcn/20/11-20-0894-00-00ax-sa1-phy-cr-part-2.docx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488007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0954789"/>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11-20/0833</a:t>
                      </a:r>
                    </a:p>
                  </a:txBody>
                  <a:tcPr/>
                </a:tc>
                <a:tc>
                  <a:txBody>
                    <a:bodyPr/>
                    <a:lstStyle/>
                    <a:p>
                      <a:r>
                        <a:rPr lang="en-CA" sz="1800" kern="1200" dirty="0">
                          <a:solidFill>
                            <a:schemeClr val="dk1"/>
                          </a:solidFill>
                          <a:effectLst/>
                          <a:latin typeface="+mn-lt"/>
                          <a:ea typeface="+mn-ea"/>
                          <a:cs typeface="+mn-cs"/>
                        </a:rPr>
                        <a:t>24508</a:t>
                      </a:r>
                    </a:p>
                  </a:txBody>
                  <a:tcPr/>
                </a:tc>
                <a:extLst>
                  <a:ext uri="{0D108BD9-81ED-4DB2-BD59-A6C34878D82A}">
                    <a16:rowId xmlns:a16="http://schemas.microsoft.com/office/drawing/2014/main" val="3721419176"/>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1948556077"/>
                  </a:ext>
                </a:extLst>
              </a:tr>
            </a:tbl>
          </a:graphicData>
        </a:graphic>
      </p:graphicFrame>
    </p:spTree>
    <p:extLst>
      <p:ext uri="{BB962C8B-B14F-4D97-AF65-F5344CB8AC3E}">
        <p14:creationId xmlns:p14="http://schemas.microsoft.com/office/powerpoint/2010/main" val="71341850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EB290-2758-A24A-AF59-D641241F8BCE}"/>
              </a:ext>
            </a:extLst>
          </p:cNvPr>
          <p:cNvSpPr>
            <a:spLocks noGrp="1"/>
          </p:cNvSpPr>
          <p:nvPr>
            <p:ph type="title"/>
          </p:nvPr>
        </p:nvSpPr>
        <p:spPr/>
        <p:txBody>
          <a:bodyPr/>
          <a:lstStyle/>
          <a:p>
            <a:r>
              <a:rPr lang="en-US" dirty="0"/>
              <a:t>Motion for Minutes Approval</a:t>
            </a:r>
          </a:p>
        </p:txBody>
      </p:sp>
      <p:sp>
        <p:nvSpPr>
          <p:cNvPr id="6" name="Content Placeholder 5">
            <a:extLst>
              <a:ext uri="{FF2B5EF4-FFF2-40B4-BE49-F238E27FC236}">
                <a16:creationId xmlns:a16="http://schemas.microsoft.com/office/drawing/2014/main" id="{80700EF1-B220-A146-92E7-3E9609F68361}"/>
              </a:ext>
            </a:extLst>
          </p:cNvPr>
          <p:cNvSpPr>
            <a:spLocks noGrp="1"/>
          </p:cNvSpPr>
          <p:nvPr>
            <p:ph idx="1"/>
          </p:nvPr>
        </p:nvSpPr>
        <p:spPr/>
        <p:txBody>
          <a:bodyPr/>
          <a:lstStyle/>
          <a:p>
            <a:pPr>
              <a:buFont typeface="Arial" panose="020B0604020202020204" pitchFamily="34" charset="0"/>
              <a:buChar char="•"/>
            </a:pPr>
            <a:r>
              <a:rPr lang="en-US" dirty="0"/>
              <a:t>Move to approve minutes of TG teleconferences in doc: </a:t>
            </a:r>
            <a:r>
              <a:rPr lang="en-US" dirty="0">
                <a:hlinkClick r:id="rId2"/>
              </a:rPr>
              <a:t>https://mentor.ieee.org/802.11/dcn/20/11-20-0704-08-00ax-minutes-of-tgax-teleconferences-may-2020.docx</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Yasu</a:t>
            </a:r>
            <a:r>
              <a:rPr lang="en-US" dirty="0"/>
              <a:t> Inoue		Second: Alfred </a:t>
            </a:r>
            <a:r>
              <a:rPr lang="en-US" dirty="0" err="1"/>
              <a:t>Asterjadhi</a:t>
            </a:r>
            <a:endParaRPr lang="en-US" dirty="0"/>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id="{494549F3-7890-6043-A621-082147B29C6B}"/>
              </a:ext>
            </a:extLst>
          </p:cNvPr>
          <p:cNvSpPr>
            <a:spLocks noGrp="1"/>
          </p:cNvSpPr>
          <p:nvPr>
            <p:ph type="sldNum" idx="12"/>
          </p:nvPr>
        </p:nvSpPr>
        <p:spPr/>
        <p:txBody>
          <a:bodyPr/>
          <a:lstStyle/>
          <a:p>
            <a:r>
              <a:rPr lang="en-GB"/>
              <a:t>Slide </a:t>
            </a:r>
            <a:fld id="{06B781AF-4CCF-49B0-A572-DE54FBE5D942}" type="slidenum">
              <a:rPr lang="en-GB" smtClean="0"/>
              <a:pPr/>
              <a:t>117</a:t>
            </a:fld>
            <a:endParaRPr lang="en-GB"/>
          </a:p>
        </p:txBody>
      </p:sp>
      <p:sp>
        <p:nvSpPr>
          <p:cNvPr id="4" name="Footer Placeholder 3">
            <a:extLst>
              <a:ext uri="{FF2B5EF4-FFF2-40B4-BE49-F238E27FC236}">
                <a16:creationId xmlns:a16="http://schemas.microsoft.com/office/drawing/2014/main" id="{7F782DF9-3E11-3F4A-B0FB-0221B1B5570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61C15D5-FF99-144A-A72A-FBF5B131DC5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379502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B254A-479F-6743-A86A-4E80E550191D}"/>
              </a:ext>
            </a:extLst>
          </p:cNvPr>
          <p:cNvSpPr>
            <a:spLocks noGrp="1"/>
          </p:cNvSpPr>
          <p:nvPr>
            <p:ph type="title"/>
          </p:nvPr>
        </p:nvSpPr>
        <p:spPr/>
        <p:txBody>
          <a:bodyPr/>
          <a:lstStyle/>
          <a:p>
            <a:r>
              <a:rPr lang="en-US" dirty="0"/>
              <a:t>CR Motion #1055</a:t>
            </a:r>
          </a:p>
        </p:txBody>
      </p:sp>
      <p:sp>
        <p:nvSpPr>
          <p:cNvPr id="3" name="Content Placeholder 2">
            <a:extLst>
              <a:ext uri="{FF2B5EF4-FFF2-40B4-BE49-F238E27FC236}">
                <a16:creationId xmlns:a16="http://schemas.microsoft.com/office/drawing/2014/main" id="{72A5F6B3-3DE9-B747-B9B8-B6AA1D6FB2CA}"/>
              </a:ext>
            </a:extLst>
          </p:cNvPr>
          <p:cNvSpPr>
            <a:spLocks noGrp="1"/>
          </p:cNvSpPr>
          <p:nvPr>
            <p:ph idx="1"/>
          </p:nvPr>
        </p:nvSpPr>
        <p:spPr/>
        <p:txBody>
          <a:bodyPr/>
          <a:lstStyle/>
          <a:p>
            <a:r>
              <a:rPr lang="en-US" dirty="0"/>
              <a:t>Move to accept resolution to CID 24508 in doc 11-20/0833r0</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15/0/1</a:t>
            </a:r>
          </a:p>
          <a:p>
            <a:r>
              <a:rPr lang="en-US" dirty="0"/>
              <a:t>Motion passes</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D725D76-FF6E-CA41-921F-9B6CA82042CA}"/>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F87525BF-F000-A641-81F1-69CB883E3BD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238C72-084D-9347-8AE5-D9C6312CAD9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7210475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18</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800" dirty="0">
                <a:hlinkClick r:id="rId3"/>
              </a:rPr>
              <a:t>https://mentor.ieee.org/802.11/dcn/20/11-20-0912-00-00ax-resolutions-to-miscellaneous-cids.docx</a:t>
            </a:r>
            <a:r>
              <a:rPr lang="en-US" sz="1800" dirty="0"/>
              <a:t> - Osama </a:t>
            </a:r>
            <a:r>
              <a:rPr lang="en-US" sz="1800" dirty="0" err="1"/>
              <a:t>Aboul-Magd</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https://mentor.ieee.org/802.11/dcn/20/11-20-0822-01-00ax-miscellaneous-6ghz-channelization-cids.docx</a:t>
            </a:r>
            <a:r>
              <a:rPr lang="en-US" sz="1800" dirty="0">
                <a:latin typeface="Calibri" panose="020F0502020204030204" pitchFamily="34" charset="0"/>
                <a:cs typeface="Calibri" panose="020F0502020204030204" pitchFamily="34" charset="0"/>
              </a:rPr>
              <a:t> - Thomas Derham (a new revision will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https://mentor.ieee.org/802.11/dcn/20/11-20-0913-00-00ax-twt-wide-range.docx</a:t>
            </a:r>
            <a:r>
              <a:rPr lang="en-US" sz="1800" dirty="0">
                <a:latin typeface="Calibri" panose="020F0502020204030204" pitchFamily="34" charset="0"/>
                <a:cs typeface="Calibri" panose="020F0502020204030204" pitchFamily="34" charset="0"/>
              </a:rPr>
              <a:t> - Laurent </a:t>
            </a:r>
            <a:r>
              <a:rPr lang="en-US" sz="1800" dirty="0" err="1">
                <a:latin typeface="Calibri" panose="020F0502020204030204" pitchFamily="34" charset="0"/>
                <a:cs typeface="Calibri" panose="020F0502020204030204" pitchFamily="34" charset="0"/>
              </a:rPr>
              <a:t>Cariou</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76372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23</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025067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969870671"/>
              </p:ext>
            </p:extLst>
          </p:nvPr>
        </p:nvGraphicFramePr>
        <p:xfrm>
          <a:off x="1676400" y="2316480"/>
          <a:ext cx="9093202" cy="25958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11-20/0884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24018, </a:t>
                      </a:r>
                      <a:r>
                        <a:rPr lang="en-US" sz="1800" kern="1200" dirty="0">
                          <a:solidFill>
                            <a:srgbClr val="FF0000"/>
                          </a:solidFill>
                          <a:effectLst/>
                          <a:latin typeface="+mn-lt"/>
                          <a:ea typeface="+mn-ea"/>
                          <a:cs typeface="+mn-cs"/>
                        </a:rPr>
                        <a:t>24019</a:t>
                      </a:r>
                      <a:r>
                        <a:rPr lang="en-US" sz="1800" kern="1200" dirty="0">
                          <a:solidFill>
                            <a:schemeClr val="dk1"/>
                          </a:solidFill>
                          <a:effectLst/>
                          <a:latin typeface="+mn-lt"/>
                          <a:ea typeface="+mn-ea"/>
                          <a:cs typeface="+mn-cs"/>
                        </a:rPr>
                        <a:t>, 24391, 24392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260174905"/>
                  </a:ext>
                </a:extLst>
              </a:tr>
              <a:tr h="370840">
                <a:tc>
                  <a:txBody>
                    <a:bodyPr/>
                    <a:lstStyle/>
                    <a:p>
                      <a:r>
                        <a:rPr lang="en-US" dirty="0"/>
                        <a:t>11-20/0874</a:t>
                      </a:r>
                    </a:p>
                  </a:txBody>
                  <a:tcPr/>
                </a:tc>
                <a:tc>
                  <a:txBody>
                    <a:bodyPr/>
                    <a:lstStyle/>
                    <a:p>
                      <a:r>
                        <a:rPr lang="en-US" sz="1800" kern="1200" dirty="0">
                          <a:solidFill>
                            <a:schemeClr val="dk1"/>
                          </a:solidFill>
                          <a:effectLst/>
                          <a:latin typeface="+mn-lt"/>
                          <a:ea typeface="+mn-ea"/>
                          <a:cs typeface="+mn-cs"/>
                        </a:rPr>
                        <a:t>24091, 24185, 24186, 24501</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948556077"/>
                  </a:ext>
                </a:extLst>
              </a:tr>
              <a:tr h="370840">
                <a:tc>
                  <a:txBody>
                    <a:bodyPr/>
                    <a:lstStyle/>
                    <a:p>
                      <a:r>
                        <a:rPr lang="en-US" dirty="0"/>
                        <a:t>11-20/0818</a:t>
                      </a:r>
                    </a:p>
                  </a:txBody>
                  <a:tcPr/>
                </a:tc>
                <a:tc>
                  <a:txBody>
                    <a:bodyPr/>
                    <a:lstStyle/>
                    <a:p>
                      <a:r>
                        <a:rPr lang="en-CA" sz="1800" kern="1200" dirty="0">
                          <a:solidFill>
                            <a:schemeClr val="dk1"/>
                          </a:solidFill>
                          <a:effectLst/>
                          <a:latin typeface="+mn-lt"/>
                          <a:ea typeface="+mn-ea"/>
                          <a:cs typeface="+mn-cs"/>
                        </a:rPr>
                        <a:t>24114</a:t>
                      </a:r>
                    </a:p>
                  </a:txBody>
                  <a:tcPr/>
                </a:tc>
                <a:extLst>
                  <a:ext uri="{0D108BD9-81ED-4DB2-BD59-A6C34878D82A}">
                    <a16:rowId xmlns:a16="http://schemas.microsoft.com/office/drawing/2014/main" val="623845015"/>
                  </a:ext>
                </a:extLst>
              </a:tr>
              <a:tr h="370840">
                <a:tc>
                  <a:txBody>
                    <a:bodyPr/>
                    <a:lstStyle/>
                    <a:p>
                      <a:r>
                        <a:rPr lang="en-US" dirty="0"/>
                        <a:t>11-20/0894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24191, 24192, 24291, 24414, 24415, 24416, 24477, 24205, 24206, 24327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0065039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277933037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8635B-FD97-7445-859F-09099A4A0BC5}"/>
              </a:ext>
            </a:extLst>
          </p:cNvPr>
          <p:cNvSpPr>
            <a:spLocks noGrp="1"/>
          </p:cNvSpPr>
          <p:nvPr>
            <p:ph type="title"/>
          </p:nvPr>
        </p:nvSpPr>
        <p:spPr/>
        <p:txBody>
          <a:bodyPr/>
          <a:lstStyle/>
          <a:p>
            <a:r>
              <a:rPr lang="en-US" dirty="0"/>
              <a:t>SP (11-20/0822)</a:t>
            </a:r>
          </a:p>
        </p:txBody>
      </p:sp>
      <p:sp>
        <p:nvSpPr>
          <p:cNvPr id="6" name="Content Placeholder 5">
            <a:extLst>
              <a:ext uri="{FF2B5EF4-FFF2-40B4-BE49-F238E27FC236}">
                <a16:creationId xmlns:a16="http://schemas.microsoft.com/office/drawing/2014/main" id="{AFFAD1FE-2B6F-F248-B7EE-C823E762E17D}"/>
              </a:ext>
            </a:extLst>
          </p:cNvPr>
          <p:cNvSpPr>
            <a:spLocks noGrp="1"/>
          </p:cNvSpPr>
          <p:nvPr>
            <p:ph idx="1"/>
          </p:nvPr>
        </p:nvSpPr>
        <p:spPr/>
        <p:txBody>
          <a:bodyPr/>
          <a:lstStyle/>
          <a:p>
            <a:r>
              <a:rPr lang="en-US" dirty="0"/>
              <a:t>Do you prefer FILS discovery frames and RNR to carry?</a:t>
            </a:r>
          </a:p>
          <a:p>
            <a:pPr marL="457200" indent="-457200">
              <a:buAutoNum type="alphaLcParenR"/>
            </a:pPr>
            <a:r>
              <a:rPr lang="en-US" dirty="0"/>
              <a:t>Regulatory client limit - 17</a:t>
            </a:r>
          </a:p>
          <a:p>
            <a:pPr marL="457200" indent="-457200">
              <a:buAutoNum type="alphaLcParenR"/>
            </a:pPr>
            <a:r>
              <a:rPr lang="en-US" dirty="0"/>
              <a:t>Local limit - 9</a:t>
            </a:r>
          </a:p>
          <a:p>
            <a:pPr marL="457200" indent="-457200">
              <a:buAutoNum type="alphaLcParenR"/>
            </a:pPr>
            <a:r>
              <a:rPr lang="en-US" dirty="0"/>
              <a:t>Abstain - 6</a:t>
            </a:r>
          </a:p>
          <a:p>
            <a:pPr marL="0" indent="0"/>
            <a:endParaRPr lang="en-US" dirty="0"/>
          </a:p>
        </p:txBody>
      </p:sp>
      <p:sp>
        <p:nvSpPr>
          <p:cNvPr id="5" name="Slide Number Placeholder 4">
            <a:extLst>
              <a:ext uri="{FF2B5EF4-FFF2-40B4-BE49-F238E27FC236}">
                <a16:creationId xmlns:a16="http://schemas.microsoft.com/office/drawing/2014/main" id="{1A516FAB-4462-B24B-9A30-067D1E1EA0C5}"/>
              </a:ext>
            </a:extLst>
          </p:cNvPr>
          <p:cNvSpPr>
            <a:spLocks noGrp="1"/>
          </p:cNvSpPr>
          <p:nvPr>
            <p:ph type="sldNum" idx="12"/>
          </p:nvPr>
        </p:nvSpPr>
        <p:spPr/>
        <p:txBody>
          <a:bodyPr/>
          <a:lstStyle/>
          <a:p>
            <a:r>
              <a:rPr lang="en-GB"/>
              <a:t>Slide </a:t>
            </a:r>
            <a:fld id="{06B781AF-4CCF-49B0-A572-DE54FBE5D942}" type="slidenum">
              <a:rPr lang="en-GB" smtClean="0"/>
              <a:pPr/>
              <a:t>122</a:t>
            </a:fld>
            <a:endParaRPr lang="en-GB"/>
          </a:p>
        </p:txBody>
      </p:sp>
      <p:sp>
        <p:nvSpPr>
          <p:cNvPr id="4" name="Footer Placeholder 3">
            <a:extLst>
              <a:ext uri="{FF2B5EF4-FFF2-40B4-BE49-F238E27FC236}">
                <a16:creationId xmlns:a16="http://schemas.microsoft.com/office/drawing/2014/main" id="{2BB54697-AFE5-D540-9E56-28D618E20D5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152496E-AD7E-4844-9E72-288FFFBD5D0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924918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15FA3-34EC-7049-B9F8-0AF0E93A4EB2}"/>
              </a:ext>
            </a:extLst>
          </p:cNvPr>
          <p:cNvSpPr>
            <a:spLocks noGrp="1"/>
          </p:cNvSpPr>
          <p:nvPr>
            <p:ph type="title"/>
          </p:nvPr>
        </p:nvSpPr>
        <p:spPr/>
        <p:txBody>
          <a:bodyPr/>
          <a:lstStyle/>
          <a:p>
            <a:r>
              <a:rPr lang="en-US" dirty="0"/>
              <a:t>CR Motion #1056</a:t>
            </a:r>
          </a:p>
        </p:txBody>
      </p:sp>
      <p:sp>
        <p:nvSpPr>
          <p:cNvPr id="6" name="Content Placeholder 5">
            <a:extLst>
              <a:ext uri="{FF2B5EF4-FFF2-40B4-BE49-F238E27FC236}">
                <a16:creationId xmlns:a16="http://schemas.microsoft.com/office/drawing/2014/main" id="{8544030D-C122-824C-9961-5B32B913083D}"/>
              </a:ext>
            </a:extLst>
          </p:cNvPr>
          <p:cNvSpPr>
            <a:spLocks noGrp="1"/>
          </p:cNvSpPr>
          <p:nvPr>
            <p:ph idx="1"/>
          </p:nvPr>
        </p:nvSpPr>
        <p:spPr/>
        <p:txBody>
          <a:bodyPr/>
          <a:lstStyle/>
          <a:p>
            <a:r>
              <a:rPr lang="en-US" dirty="0"/>
              <a:t>Move to accept resolutions to CIDs </a:t>
            </a:r>
            <a:r>
              <a:rPr lang="en-US" kern="1200" dirty="0">
                <a:solidFill>
                  <a:schemeClr val="dk1"/>
                </a:solidFill>
              </a:rPr>
              <a:t>24091, 24185, 24186, 24501 in doc 11-20/0874r3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Jianhan</a:t>
            </a:r>
            <a:r>
              <a:rPr lang="en-US" kern="1200" dirty="0">
                <a:solidFill>
                  <a:schemeClr val="dk1"/>
                </a:solidFill>
              </a:rPr>
              <a:t> Liu		Second:</a:t>
            </a:r>
            <a:r>
              <a:rPr lang="en-CA" dirty="0"/>
              <a:t> </a:t>
            </a:r>
            <a:r>
              <a:rPr lang="en-CA" dirty="0" err="1"/>
              <a:t>Youhan</a:t>
            </a:r>
            <a:r>
              <a:rPr lang="en-CA" dirty="0"/>
              <a:t> Kim</a:t>
            </a:r>
          </a:p>
          <a:p>
            <a:r>
              <a:rPr lang="en-CA" kern="1200" dirty="0">
                <a:solidFill>
                  <a:schemeClr val="dk1"/>
                </a:solidFill>
              </a:rPr>
              <a:t>Approved with unanimous consent.</a:t>
            </a:r>
          </a:p>
          <a:p>
            <a:r>
              <a:rPr lang="en-US" dirty="0"/>
              <a:t> </a:t>
            </a:r>
          </a:p>
        </p:txBody>
      </p:sp>
      <p:sp>
        <p:nvSpPr>
          <p:cNvPr id="5" name="Slide Number Placeholder 4">
            <a:extLst>
              <a:ext uri="{FF2B5EF4-FFF2-40B4-BE49-F238E27FC236}">
                <a16:creationId xmlns:a16="http://schemas.microsoft.com/office/drawing/2014/main" id="{F144BD05-4512-7B40-9C95-DC8FD1F6E2BA}"/>
              </a:ext>
            </a:extLst>
          </p:cNvPr>
          <p:cNvSpPr>
            <a:spLocks noGrp="1"/>
          </p:cNvSpPr>
          <p:nvPr>
            <p:ph type="sldNum" idx="12"/>
          </p:nvPr>
        </p:nvSpPr>
        <p:spPr/>
        <p:txBody>
          <a:bodyPr/>
          <a:lstStyle/>
          <a:p>
            <a:r>
              <a:rPr lang="en-GB"/>
              <a:t>Slide </a:t>
            </a:r>
            <a:fld id="{06B781AF-4CCF-49B0-A572-DE54FBE5D942}" type="slidenum">
              <a:rPr lang="en-GB" smtClean="0"/>
              <a:pPr/>
              <a:t>123</a:t>
            </a:fld>
            <a:endParaRPr lang="en-GB"/>
          </a:p>
        </p:txBody>
      </p:sp>
      <p:sp>
        <p:nvSpPr>
          <p:cNvPr id="4" name="Footer Placeholder 3">
            <a:extLst>
              <a:ext uri="{FF2B5EF4-FFF2-40B4-BE49-F238E27FC236}">
                <a16:creationId xmlns:a16="http://schemas.microsoft.com/office/drawing/2014/main" id="{5F2BA7F7-7BEE-6C40-BF52-E8B6AD22AB4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271300E-EF2E-4547-A049-DE69ED178187}"/>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4090283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1057</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24018, 24391, 24392  in doc 11-20/0884r4</a:t>
            </a:r>
          </a:p>
          <a:p>
            <a:endParaRPr lang="en-US" dirty="0"/>
          </a:p>
          <a:p>
            <a:r>
              <a:rPr lang="en-US" dirty="0"/>
              <a:t>Move: </a:t>
            </a:r>
            <a:r>
              <a:rPr lang="en-US" dirty="0" err="1"/>
              <a:t>Chittabrata</a:t>
            </a:r>
            <a:r>
              <a:rPr lang="en-US" dirty="0"/>
              <a:t> Ghosh</a:t>
            </a:r>
            <a:r>
              <a:rPr lang="en-CA" dirty="0"/>
              <a:t> 		Second: Abhishek Patil</a:t>
            </a:r>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124</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11972985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1058</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kern="1200" dirty="0">
                <a:solidFill>
                  <a:schemeClr val="dk1"/>
                </a:solidFill>
              </a:rPr>
              <a:t> </a:t>
            </a:r>
            <a:r>
              <a:rPr lang="en-US" dirty="0"/>
              <a:t>in doc 11-20/0822r3</a:t>
            </a:r>
          </a:p>
          <a:p>
            <a:endParaRPr lang="en-US" dirty="0"/>
          </a:p>
          <a:p>
            <a:r>
              <a:rPr lang="en-US" dirty="0"/>
              <a:t>Move: Thomas </a:t>
            </a:r>
            <a:r>
              <a:rPr lang="en-US" dirty="0" err="1"/>
              <a:t>Derham</a:t>
            </a:r>
            <a:r>
              <a:rPr lang="en-CA" dirty="0"/>
              <a:t>		Second: </a:t>
            </a:r>
          </a:p>
          <a:p>
            <a:r>
              <a:rPr lang="en-CA" dirty="0"/>
              <a:t>Needs more discussion. No Motion at this time (June 23)</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125</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75065614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1059</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 to CID 24114 </a:t>
            </a:r>
            <a:r>
              <a:rPr lang="en-CA" kern="1200" dirty="0">
                <a:solidFill>
                  <a:schemeClr val="dk1"/>
                </a:solidFill>
              </a:rPr>
              <a:t> </a:t>
            </a:r>
            <a:r>
              <a:rPr lang="en-US" dirty="0"/>
              <a:t>in doc 11-20/0818r4</a:t>
            </a:r>
          </a:p>
          <a:p>
            <a:endParaRPr lang="en-US" dirty="0"/>
          </a:p>
          <a:p>
            <a:r>
              <a:rPr lang="en-US" dirty="0"/>
              <a:t>Move: Abhishek Patil</a:t>
            </a:r>
            <a:r>
              <a:rPr lang="en-CA" dirty="0"/>
              <a:t>		Second: Alfred </a:t>
            </a:r>
            <a:r>
              <a:rPr lang="en-CA" dirty="0" err="1"/>
              <a:t>Asterjadhi</a:t>
            </a:r>
            <a:endParaRPr lang="en-CA" dirty="0"/>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126</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88522805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3BB93-6DCE-0D4E-BD85-0DC5EDAD7598}"/>
              </a:ext>
            </a:extLst>
          </p:cNvPr>
          <p:cNvSpPr>
            <a:spLocks noGrp="1"/>
          </p:cNvSpPr>
          <p:nvPr>
            <p:ph type="title"/>
          </p:nvPr>
        </p:nvSpPr>
        <p:spPr/>
        <p:txBody>
          <a:bodyPr/>
          <a:lstStyle/>
          <a:p>
            <a:r>
              <a:rPr lang="en-US" dirty="0"/>
              <a:t>CR Motion # 1060</a:t>
            </a:r>
          </a:p>
        </p:txBody>
      </p:sp>
      <p:sp>
        <p:nvSpPr>
          <p:cNvPr id="3" name="Content Placeholder 2">
            <a:extLst>
              <a:ext uri="{FF2B5EF4-FFF2-40B4-BE49-F238E27FC236}">
                <a16:creationId xmlns:a16="http://schemas.microsoft.com/office/drawing/2014/main" id="{C1D85892-E2DB-8347-9710-07E37D861E3C}"/>
              </a:ext>
            </a:extLst>
          </p:cNvPr>
          <p:cNvSpPr>
            <a:spLocks noGrp="1"/>
          </p:cNvSpPr>
          <p:nvPr>
            <p:ph idx="1"/>
          </p:nvPr>
        </p:nvSpPr>
        <p:spPr/>
        <p:txBody>
          <a:bodyPr/>
          <a:lstStyle/>
          <a:p>
            <a:r>
              <a:rPr lang="en-US" dirty="0"/>
              <a:t>Move to accept resolutions to CIDs </a:t>
            </a:r>
            <a:r>
              <a:rPr lang="en-GB" kern="1200" dirty="0">
                <a:solidFill>
                  <a:schemeClr val="dk1"/>
                </a:solidFill>
              </a:rPr>
              <a:t>24191, 24192, 24291, 24414, 24415, 24416, 24477, 24205, 24206, 24327 in doc 11-20/0894r3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p:txBody>
      </p:sp>
      <p:sp>
        <p:nvSpPr>
          <p:cNvPr id="4" name="Slide Number Placeholder 3">
            <a:extLst>
              <a:ext uri="{FF2B5EF4-FFF2-40B4-BE49-F238E27FC236}">
                <a16:creationId xmlns:a16="http://schemas.microsoft.com/office/drawing/2014/main" id="{861B248B-753C-484F-B0F0-091E190C109C}"/>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CC66A88-B81C-F54C-B797-4AA5B2B0A46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6E2C0F8-6FAC-CF49-A36F-8F02CB6B3FF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1626264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25</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7"/>
              </a:rPr>
              <a:t>https://mentor.ieee.org/802.11/dcn/20/11-20-0951-00-00ax-cr-for-cid-24525.docx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Kaiying</a:t>
            </a:r>
            <a:r>
              <a:rPr lang="en-US" sz="1800" dirty="0">
                <a:latin typeface="Calibri" panose="020F0502020204030204" pitchFamily="34" charset="0"/>
                <a:cs typeface="Calibri" panose="020F0502020204030204" pitchFamily="34" charset="0"/>
              </a:rPr>
              <a:t> Lu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68206425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979868659"/>
              </p:ext>
            </p:extLst>
          </p:nvPr>
        </p:nvGraphicFramePr>
        <p:xfrm>
          <a:off x="1676400" y="2316480"/>
          <a:ext cx="9093202" cy="14833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4202076"/>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829209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91753-C90C-F245-A919-7EC9D192104A}"/>
              </a:ext>
            </a:extLst>
          </p:cNvPr>
          <p:cNvSpPr>
            <a:spLocks noGrp="1"/>
          </p:cNvSpPr>
          <p:nvPr>
            <p:ph type="title"/>
          </p:nvPr>
        </p:nvSpPr>
        <p:spPr/>
        <p:txBody>
          <a:bodyPr/>
          <a:lstStyle/>
          <a:p>
            <a:r>
              <a:rPr lang="en-US" dirty="0"/>
              <a:t>CR Motion #1061</a:t>
            </a:r>
          </a:p>
        </p:txBody>
      </p:sp>
      <p:sp>
        <p:nvSpPr>
          <p:cNvPr id="6" name="Content Placeholder 5">
            <a:extLst>
              <a:ext uri="{FF2B5EF4-FFF2-40B4-BE49-F238E27FC236}">
                <a16:creationId xmlns:a16="http://schemas.microsoft.com/office/drawing/2014/main" id="{217F06AB-7E4D-BD45-A44C-18F911696D7C}"/>
              </a:ext>
            </a:extLst>
          </p:cNvPr>
          <p:cNvSpPr>
            <a:spLocks noGrp="1"/>
          </p:cNvSpPr>
          <p:nvPr>
            <p:ph idx="1"/>
          </p:nvPr>
        </p:nvSpPr>
        <p:spPr/>
        <p:txBody>
          <a:bodyPr/>
          <a:lstStyle/>
          <a:p>
            <a:r>
              <a:rPr lang="en-US" dirty="0"/>
              <a:t>Move to accept resolutions to CIDs </a:t>
            </a:r>
            <a:r>
              <a:rPr lang="en-CA" kern="1200" dirty="0">
                <a:solidFill>
                  <a:schemeClr val="dk1"/>
                </a:solidFill>
              </a:rPr>
              <a:t>24488, 24489 in doc 11-20/0857r2</a:t>
            </a:r>
          </a:p>
          <a:p>
            <a:endParaRPr lang="en-CA" kern="1200" dirty="0">
              <a:solidFill>
                <a:schemeClr val="dk1"/>
              </a:solidFill>
            </a:endParaRPr>
          </a:p>
          <a:p>
            <a:r>
              <a:rPr lang="en-CA" kern="1200" dirty="0">
                <a:solidFill>
                  <a:schemeClr val="dk1"/>
                </a:solidFill>
              </a:rPr>
              <a:t>Move: Jonathan </a:t>
            </a:r>
            <a:r>
              <a:rPr lang="en-CA" kern="1200" dirty="0" err="1">
                <a:solidFill>
                  <a:schemeClr val="dk1"/>
                </a:solidFill>
              </a:rPr>
              <a:t>Segev</a:t>
            </a:r>
            <a:r>
              <a:rPr lang="en-CA" kern="1200" dirty="0">
                <a:solidFill>
                  <a:schemeClr val="dk1"/>
                </a:solidFill>
              </a:rPr>
              <a:t>			Second:</a:t>
            </a:r>
            <a:r>
              <a:rPr lang="en-US" dirty="0"/>
              <a:t>  Ali </a:t>
            </a:r>
            <a:r>
              <a:rPr lang="en-US" dirty="0" err="1"/>
              <a:t>Raissinia</a:t>
            </a:r>
            <a:endParaRPr lang="en-US" dirty="0"/>
          </a:p>
          <a:p>
            <a:r>
              <a:rPr lang="en-US" dirty="0"/>
              <a:t>Y/N/A: 29/1/7 </a:t>
            </a:r>
          </a:p>
          <a:p>
            <a:r>
              <a:rPr lang="en-US" dirty="0"/>
              <a:t>Motion passes</a:t>
            </a:r>
          </a:p>
        </p:txBody>
      </p:sp>
      <p:sp>
        <p:nvSpPr>
          <p:cNvPr id="5" name="Slide Number Placeholder 4">
            <a:extLst>
              <a:ext uri="{FF2B5EF4-FFF2-40B4-BE49-F238E27FC236}">
                <a16:creationId xmlns:a16="http://schemas.microsoft.com/office/drawing/2014/main" id="{A418B221-D43C-B042-89CC-E3158A1B7E3D}"/>
              </a:ext>
            </a:extLst>
          </p:cNvPr>
          <p:cNvSpPr>
            <a:spLocks noGrp="1"/>
          </p:cNvSpPr>
          <p:nvPr>
            <p:ph type="sldNum" idx="12"/>
          </p:nvPr>
        </p:nvSpPr>
        <p:spPr/>
        <p:txBody>
          <a:bodyPr/>
          <a:lstStyle/>
          <a:p>
            <a:r>
              <a:rPr lang="en-GB"/>
              <a:t>Slide </a:t>
            </a:r>
            <a:fld id="{06B781AF-4CCF-49B0-A572-DE54FBE5D942}" type="slidenum">
              <a:rPr lang="en-GB" smtClean="0"/>
              <a:pPr/>
              <a:t>130</a:t>
            </a:fld>
            <a:endParaRPr lang="en-GB"/>
          </a:p>
        </p:txBody>
      </p:sp>
      <p:sp>
        <p:nvSpPr>
          <p:cNvPr id="4" name="Footer Placeholder 3">
            <a:extLst>
              <a:ext uri="{FF2B5EF4-FFF2-40B4-BE49-F238E27FC236}">
                <a16:creationId xmlns:a16="http://schemas.microsoft.com/office/drawing/2014/main" id="{4671CF34-6AF3-D641-B92C-D6212B405BB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6287586-4D01-A84F-BAEB-FDA819205412}"/>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28684281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942B9-73D5-5944-B0C8-6599E5826818}"/>
              </a:ext>
            </a:extLst>
          </p:cNvPr>
          <p:cNvSpPr>
            <a:spLocks noGrp="1"/>
          </p:cNvSpPr>
          <p:nvPr>
            <p:ph type="title"/>
          </p:nvPr>
        </p:nvSpPr>
        <p:spPr/>
        <p:txBody>
          <a:bodyPr/>
          <a:lstStyle/>
          <a:p>
            <a:r>
              <a:rPr lang="en-US" dirty="0"/>
              <a:t>CR Motion #1062</a:t>
            </a:r>
          </a:p>
        </p:txBody>
      </p:sp>
      <p:sp>
        <p:nvSpPr>
          <p:cNvPr id="3" name="Content Placeholder 2">
            <a:extLst>
              <a:ext uri="{FF2B5EF4-FFF2-40B4-BE49-F238E27FC236}">
                <a16:creationId xmlns:a16="http://schemas.microsoft.com/office/drawing/2014/main" id="{71B57123-F59F-B042-A0A2-BC0397DCFE50}"/>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dirty="0"/>
              <a:t> </a:t>
            </a:r>
            <a:r>
              <a:rPr lang="en-US" dirty="0"/>
              <a:t>in doc 11-20/0822r6</a:t>
            </a:r>
          </a:p>
          <a:p>
            <a:endParaRPr lang="en-US" kern="1200" dirty="0">
              <a:solidFill>
                <a:schemeClr val="dk1"/>
              </a:solidFill>
            </a:endParaRPr>
          </a:p>
          <a:p>
            <a:r>
              <a:rPr lang="en-US" kern="1200" dirty="0">
                <a:solidFill>
                  <a:schemeClr val="dk1"/>
                </a:solidFill>
              </a:rPr>
              <a:t>Move: Thomas </a:t>
            </a:r>
            <a:r>
              <a:rPr lang="en-US" kern="1200" dirty="0" err="1">
                <a:solidFill>
                  <a:schemeClr val="dk1"/>
                </a:solidFill>
              </a:rPr>
              <a:t>Derham</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	</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072A20AA-D720-9F4C-8B06-81BF2FDE7658}"/>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53CD8FD0-06E6-6C4B-B475-B8CDA615C6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C3BB63-C65A-D24D-B939-8AF450829F1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47351805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30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 - if ready</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r>
              <a:rPr lang="en-US" sz="1800" dirty="0">
                <a:latin typeface="Calibri" panose="020F0502020204030204" pitchFamily="34" charset="0"/>
                <a:cs typeface="Calibri" panose="020F0502020204030204" pitchFamily="34" charset="0"/>
              </a:rPr>
              <a:t> - if ready</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9546351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98199013"/>
              </p:ext>
            </p:extLst>
          </p:nvPr>
        </p:nvGraphicFramePr>
        <p:xfrm>
          <a:off x="1676400" y="231648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r h="370840">
                <a:tc>
                  <a:txBody>
                    <a:bodyPr/>
                    <a:lstStyle/>
                    <a:p>
                      <a:r>
                        <a:rPr lang="en-US" dirty="0"/>
                        <a:t>11-20/0931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24015, 24161, 24372, 24433, 24568</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11-20/0315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24545, 24055, 24108, 24469, 24115, 24109, 24110, 24111, 24039, 24112, 24113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44358821"/>
                  </a:ext>
                </a:extLst>
              </a:tr>
            </a:tbl>
          </a:graphicData>
        </a:graphic>
      </p:graphicFrame>
    </p:spTree>
    <p:extLst>
      <p:ext uri="{BB962C8B-B14F-4D97-AF65-F5344CB8AC3E}">
        <p14:creationId xmlns:p14="http://schemas.microsoft.com/office/powerpoint/2010/main" val="377472677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7BFE0-8D15-FA42-89BB-FA3F3F33C1D4}"/>
              </a:ext>
            </a:extLst>
          </p:cNvPr>
          <p:cNvSpPr>
            <a:spLocks noGrp="1"/>
          </p:cNvSpPr>
          <p:nvPr>
            <p:ph type="title"/>
          </p:nvPr>
        </p:nvSpPr>
        <p:spPr/>
        <p:txBody>
          <a:bodyPr/>
          <a:lstStyle/>
          <a:p>
            <a:r>
              <a:rPr lang="en-US" dirty="0"/>
              <a:t>CR Motion #1063</a:t>
            </a:r>
          </a:p>
        </p:txBody>
      </p:sp>
      <p:sp>
        <p:nvSpPr>
          <p:cNvPr id="6" name="Content Placeholder 5">
            <a:extLst>
              <a:ext uri="{FF2B5EF4-FFF2-40B4-BE49-F238E27FC236}">
                <a16:creationId xmlns:a16="http://schemas.microsoft.com/office/drawing/2014/main" id="{1A310447-6901-1442-AD34-C45F0BE0528D}"/>
              </a:ext>
            </a:extLst>
          </p:cNvPr>
          <p:cNvSpPr>
            <a:spLocks noGrp="1"/>
          </p:cNvSpPr>
          <p:nvPr>
            <p:ph idx="1"/>
          </p:nvPr>
        </p:nvSpPr>
        <p:spPr/>
        <p:txBody>
          <a:bodyPr/>
          <a:lstStyle/>
          <a:p>
            <a:r>
              <a:rPr lang="en-US" dirty="0"/>
              <a:t>Move to accept resolutions to CIDs </a:t>
            </a:r>
            <a:r>
              <a:rPr lang="en-GB" kern="1200" dirty="0">
                <a:solidFill>
                  <a:schemeClr val="dk1"/>
                </a:solidFill>
              </a:rPr>
              <a:t>24237, 24241 </a:t>
            </a:r>
            <a:r>
              <a:rPr lang="en-US" dirty="0"/>
              <a:t>in doc 11-20/0912r2</a:t>
            </a:r>
          </a:p>
          <a:p>
            <a:endParaRPr lang="en-US" kern="1200" dirty="0">
              <a:solidFill>
                <a:schemeClr val="dk1"/>
              </a:solidFill>
            </a:endParaRPr>
          </a:p>
          <a:p>
            <a:r>
              <a:rPr lang="en-US" kern="1200" dirty="0">
                <a:solidFill>
                  <a:schemeClr val="dk1"/>
                </a:solidFill>
              </a:rPr>
              <a:t>Move: Alfred </a:t>
            </a:r>
            <a:r>
              <a:rPr lang="en-US" kern="1200" dirty="0" err="1">
                <a:solidFill>
                  <a:schemeClr val="dk1"/>
                </a:solidFill>
              </a:rPr>
              <a:t>Asterjadhi</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753D2306-AC65-0344-9536-7292212F338A}"/>
              </a:ext>
            </a:extLst>
          </p:cNvPr>
          <p:cNvSpPr>
            <a:spLocks noGrp="1"/>
          </p:cNvSpPr>
          <p:nvPr>
            <p:ph type="sldNum" idx="12"/>
          </p:nvPr>
        </p:nvSpPr>
        <p:spPr/>
        <p:txBody>
          <a:bodyPr/>
          <a:lstStyle/>
          <a:p>
            <a:r>
              <a:rPr lang="en-GB"/>
              <a:t>Slide </a:t>
            </a:r>
            <a:fld id="{06B781AF-4CCF-49B0-A572-DE54FBE5D942}" type="slidenum">
              <a:rPr lang="en-GB" smtClean="0"/>
              <a:pPr/>
              <a:t>134</a:t>
            </a:fld>
            <a:endParaRPr lang="en-GB"/>
          </a:p>
        </p:txBody>
      </p:sp>
      <p:sp>
        <p:nvSpPr>
          <p:cNvPr id="4" name="Footer Placeholder 3">
            <a:extLst>
              <a:ext uri="{FF2B5EF4-FFF2-40B4-BE49-F238E27FC236}">
                <a16:creationId xmlns:a16="http://schemas.microsoft.com/office/drawing/2014/main" id="{4573E61C-6E78-3A46-A11B-9A5FDD034A5F}"/>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D156407-FB97-9C45-A5F8-259809636BC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69385186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51C7F-D8BB-7A49-96E4-3DB8E7CC4B14}"/>
              </a:ext>
            </a:extLst>
          </p:cNvPr>
          <p:cNvSpPr>
            <a:spLocks noGrp="1"/>
          </p:cNvSpPr>
          <p:nvPr>
            <p:ph type="title"/>
          </p:nvPr>
        </p:nvSpPr>
        <p:spPr/>
        <p:txBody>
          <a:bodyPr/>
          <a:lstStyle/>
          <a:p>
            <a:r>
              <a:rPr lang="en-US" dirty="0"/>
              <a:t>CR Motion #1064</a:t>
            </a:r>
          </a:p>
        </p:txBody>
      </p:sp>
      <p:sp>
        <p:nvSpPr>
          <p:cNvPr id="3" name="Content Placeholder 2">
            <a:extLst>
              <a:ext uri="{FF2B5EF4-FFF2-40B4-BE49-F238E27FC236}">
                <a16:creationId xmlns:a16="http://schemas.microsoft.com/office/drawing/2014/main" id="{E92432EB-B8BB-8940-AD57-4697BD8F05D6}"/>
              </a:ext>
            </a:extLst>
          </p:cNvPr>
          <p:cNvSpPr>
            <a:spLocks noGrp="1"/>
          </p:cNvSpPr>
          <p:nvPr>
            <p:ph idx="1"/>
          </p:nvPr>
        </p:nvSpPr>
        <p:spPr/>
        <p:txBody>
          <a:bodyPr/>
          <a:lstStyle/>
          <a:p>
            <a:r>
              <a:rPr lang="en-US" dirty="0"/>
              <a:t>Move to accept resolutions to CIDs </a:t>
            </a:r>
            <a:r>
              <a:rPr lang="en-GB" kern="1200" dirty="0">
                <a:solidFill>
                  <a:schemeClr val="dk1"/>
                </a:solidFill>
              </a:rPr>
              <a:t>24015, 24161, 24372, 24433, 24568</a:t>
            </a:r>
            <a:endParaRPr lang="en-CA" kern="1200" dirty="0">
              <a:solidFill>
                <a:schemeClr val="dk1"/>
              </a:solidFill>
            </a:endParaRPr>
          </a:p>
          <a:p>
            <a:r>
              <a:rPr lang="en-US" dirty="0"/>
              <a:t>In doc 11-20/0931r2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2FBB4F8E-2793-E14A-A6F3-91CF0A0780E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00A3791E-4214-7F4C-B7F7-45E7349091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EE695A4-0F0A-C646-8DA0-60AA876CB5F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1487689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0E1F4-36F6-CE4F-8D42-CE9113DC3638}"/>
              </a:ext>
            </a:extLst>
          </p:cNvPr>
          <p:cNvSpPr>
            <a:spLocks noGrp="1"/>
          </p:cNvSpPr>
          <p:nvPr>
            <p:ph type="title"/>
          </p:nvPr>
        </p:nvSpPr>
        <p:spPr/>
        <p:txBody>
          <a:bodyPr/>
          <a:lstStyle/>
          <a:p>
            <a:r>
              <a:rPr lang="en-US" dirty="0"/>
              <a:t>CR Motion #1065</a:t>
            </a:r>
          </a:p>
        </p:txBody>
      </p:sp>
      <p:sp>
        <p:nvSpPr>
          <p:cNvPr id="3" name="Content Placeholder 2">
            <a:extLst>
              <a:ext uri="{FF2B5EF4-FFF2-40B4-BE49-F238E27FC236}">
                <a16:creationId xmlns:a16="http://schemas.microsoft.com/office/drawing/2014/main" id="{CC95C084-1679-894F-B716-1D8A75E1BDDF}"/>
              </a:ext>
            </a:extLst>
          </p:cNvPr>
          <p:cNvSpPr>
            <a:spLocks noGrp="1"/>
          </p:cNvSpPr>
          <p:nvPr>
            <p:ph idx="1"/>
          </p:nvPr>
        </p:nvSpPr>
        <p:spPr/>
        <p:txBody>
          <a:bodyPr/>
          <a:lstStyle/>
          <a:p>
            <a:r>
              <a:rPr lang="en-US" dirty="0"/>
              <a:t>Move to accept resolutions to CIDs </a:t>
            </a:r>
            <a:r>
              <a:rPr lang="en-US" kern="1200" dirty="0">
                <a:solidFill>
                  <a:schemeClr val="dk1"/>
                </a:solidFill>
              </a:rPr>
              <a:t>24545, 24055, 24108, 24469, 24115, 24109, 24110, 24111, 24039, 24112, 24113 in doc 11-20/0315r6</a:t>
            </a:r>
          </a:p>
          <a:p>
            <a:endParaRPr lang="en-US" kern="1200" dirty="0">
              <a:solidFill>
                <a:schemeClr val="dk1"/>
              </a:solidFill>
            </a:endParaRPr>
          </a:p>
          <a:p>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9E63A5E4-3872-E446-91BD-E252E6EBEF40}"/>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75936661-B1B1-F742-B80A-645781E965A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CD7D48A-933A-E045-A448-9374B9FE11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2735260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C496-4254-4442-AFC7-61C055593DB9}"/>
              </a:ext>
            </a:extLst>
          </p:cNvPr>
          <p:cNvSpPr>
            <a:spLocks noGrp="1"/>
          </p:cNvSpPr>
          <p:nvPr>
            <p:ph type="title"/>
          </p:nvPr>
        </p:nvSpPr>
        <p:spPr/>
        <p:txBody>
          <a:bodyPr/>
          <a:lstStyle/>
          <a:p>
            <a:r>
              <a:rPr lang="en-US" dirty="0"/>
              <a:t>CR Motion #1066</a:t>
            </a:r>
          </a:p>
        </p:txBody>
      </p:sp>
      <p:sp>
        <p:nvSpPr>
          <p:cNvPr id="3" name="Content Placeholder 2">
            <a:extLst>
              <a:ext uri="{FF2B5EF4-FFF2-40B4-BE49-F238E27FC236}">
                <a16:creationId xmlns:a16="http://schemas.microsoft.com/office/drawing/2014/main" id="{39EEAC32-2F58-AC4A-AD07-B932EEA2D8E8}"/>
              </a:ext>
            </a:extLst>
          </p:cNvPr>
          <p:cNvSpPr>
            <a:spLocks noGrp="1"/>
          </p:cNvSpPr>
          <p:nvPr>
            <p:ph idx="1"/>
          </p:nvPr>
        </p:nvSpPr>
        <p:spPr/>
        <p:txBody>
          <a:bodyPr/>
          <a:lstStyle/>
          <a:p>
            <a:r>
              <a:rPr lang="en-US" dirty="0"/>
              <a:t>Move to accept resolutions to CIDs </a:t>
            </a:r>
            <a:r>
              <a:rPr lang="en-GB" dirty="0"/>
              <a:t>24007, 24057, 24092,, 24121, 24122, 24123, 24124, 24125, 24126, 24127, 24128, 24129, 24130, 24131, 24132, 24133, 24134, 24163, 24167, 24356, 24446, 24481, 24482, 24483, 24484 in doc 11-20/0917r2</a:t>
            </a:r>
          </a:p>
          <a:p>
            <a:endParaRPr lang="en-GB" dirty="0"/>
          </a:p>
          <a:p>
            <a:r>
              <a:rPr lang="en-GB" dirty="0"/>
              <a:t>Move: George Cherian		Second: Abhishek Patil</a:t>
            </a:r>
          </a:p>
          <a:p>
            <a:r>
              <a:rPr lang="en-GB" dirty="0"/>
              <a:t>Approved with unanimous consent.</a:t>
            </a:r>
          </a:p>
          <a:p>
            <a:endParaRPr lang="en-GB" dirty="0"/>
          </a:p>
          <a:p>
            <a:endParaRPr lang="en-GB" dirty="0"/>
          </a:p>
          <a:p>
            <a:endParaRPr lang="en-CA" dirty="0"/>
          </a:p>
          <a:p>
            <a:endParaRPr lang="en-US" dirty="0"/>
          </a:p>
        </p:txBody>
      </p:sp>
      <p:sp>
        <p:nvSpPr>
          <p:cNvPr id="4" name="Slide Number Placeholder 3">
            <a:extLst>
              <a:ext uri="{FF2B5EF4-FFF2-40B4-BE49-F238E27FC236}">
                <a16:creationId xmlns:a16="http://schemas.microsoft.com/office/drawing/2014/main" id="{62D07E27-72D8-7144-82F7-5717AA9FBEF5}"/>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753EB4D4-95A1-C34A-999D-D6C20010CD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E3E21DB-E0CB-0446-B878-B5DFB8B58EB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871565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99EB0-9591-B54B-B7BC-0D34334C08C9}"/>
              </a:ext>
            </a:extLst>
          </p:cNvPr>
          <p:cNvSpPr>
            <a:spLocks noGrp="1"/>
          </p:cNvSpPr>
          <p:nvPr>
            <p:ph type="title"/>
          </p:nvPr>
        </p:nvSpPr>
        <p:spPr/>
        <p:txBody>
          <a:bodyPr/>
          <a:lstStyle/>
          <a:p>
            <a:r>
              <a:rPr lang="en-US" dirty="0"/>
              <a:t>CR Motion #1067</a:t>
            </a:r>
          </a:p>
        </p:txBody>
      </p:sp>
      <p:sp>
        <p:nvSpPr>
          <p:cNvPr id="3" name="Content Placeholder 2">
            <a:extLst>
              <a:ext uri="{FF2B5EF4-FFF2-40B4-BE49-F238E27FC236}">
                <a16:creationId xmlns:a16="http://schemas.microsoft.com/office/drawing/2014/main" id="{69E0CDBE-C325-B84A-9729-E92124D89667}"/>
              </a:ext>
            </a:extLst>
          </p:cNvPr>
          <p:cNvSpPr>
            <a:spLocks noGrp="1"/>
          </p:cNvSpPr>
          <p:nvPr>
            <p:ph idx="1"/>
          </p:nvPr>
        </p:nvSpPr>
        <p:spPr/>
        <p:txBody>
          <a:bodyPr/>
          <a:lstStyle/>
          <a:p>
            <a:pPr lvl="0"/>
            <a:r>
              <a:rPr lang="en-US" dirty="0"/>
              <a:t>Move to accept resolutions to CIDs </a:t>
            </a:r>
            <a:r>
              <a:rPr lang="en-GB" dirty="0"/>
              <a:t>24268, 24276, 24277, 24278, 24341, 24342, 24343, 24436, 24437,</a:t>
            </a:r>
            <a:r>
              <a:rPr lang="en-CA" dirty="0"/>
              <a:t> </a:t>
            </a:r>
            <a:r>
              <a:rPr lang="en-GB" dirty="0"/>
              <a:t>24440, 24441, 24451, 24452, 24548 in doc 11-20/0819r3</a:t>
            </a:r>
          </a:p>
          <a:p>
            <a:pPr lvl="0"/>
            <a:endParaRPr lang="en-GB" dirty="0"/>
          </a:p>
          <a:p>
            <a:pPr lvl="0"/>
            <a:r>
              <a:rPr lang="en-GB" dirty="0"/>
              <a:t>Move:		Alfred </a:t>
            </a:r>
            <a:r>
              <a:rPr lang="en-GB" dirty="0" err="1"/>
              <a:t>Asterjadhi</a:t>
            </a:r>
            <a:r>
              <a:rPr lang="en-GB" dirty="0"/>
              <a:t>		Second: Abhishek Patil</a:t>
            </a:r>
          </a:p>
          <a:p>
            <a:pPr lvl="0"/>
            <a:r>
              <a:rPr lang="en-GB" dirty="0"/>
              <a:t>Approved with unanimous consent.</a:t>
            </a:r>
            <a:endParaRPr lang="en-CA" dirty="0"/>
          </a:p>
          <a:p>
            <a:r>
              <a:rPr lang="en-GB" dirty="0"/>
              <a:t> </a:t>
            </a:r>
            <a:endParaRPr lang="en-CA" dirty="0"/>
          </a:p>
          <a:p>
            <a:endParaRPr lang="en-US" dirty="0"/>
          </a:p>
        </p:txBody>
      </p:sp>
      <p:sp>
        <p:nvSpPr>
          <p:cNvPr id="4" name="Slide Number Placeholder 3">
            <a:extLst>
              <a:ext uri="{FF2B5EF4-FFF2-40B4-BE49-F238E27FC236}">
                <a16:creationId xmlns:a16="http://schemas.microsoft.com/office/drawing/2014/main" id="{4D98F2BE-5F9F-B14F-88DC-F34576147802}"/>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AE175C0-30B3-C848-A738-522C97CD96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1F2B76F-2CAD-AB4E-9287-8CB9BB9388B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762046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2nd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Comment Resolution Status – Robert Stacey </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https://mentor.ieee.org/802.11/dcn/20/11-20-0979-00-00ax-mac-cr-on-bss-load-for-draft-6-0.doc</a:t>
            </a:r>
            <a:r>
              <a:rPr lang="en-US" sz="1800" dirty="0">
                <a:latin typeface="Calibri" panose="020F0502020204030204" pitchFamily="34" charset="0"/>
                <a:cs typeface="Calibri" panose="020F0502020204030204" pitchFamily="34" charset="0"/>
              </a:rPr>
              <a:t> </a:t>
            </a:r>
            <a:r>
              <a:rPr lang="en-CA" sz="1800" dirty="0">
                <a:latin typeface="Calibri" panose="020F0502020204030204" pitchFamily="34" charset="0"/>
                <a:cs typeface="Calibri" panose="020F0502020204030204" pitchFamily="34" charset="0"/>
              </a:rPr>
              <a:t>– Ming Gan </a:t>
            </a:r>
          </a:p>
          <a:p>
            <a:pPr lvl="0">
              <a:buFont typeface="Arial" panose="020B0604020202020204" pitchFamily="34" charset="0"/>
              <a:buChar char="•"/>
            </a:pPr>
            <a:r>
              <a:rPr lang="en-CA" sz="1800" dirty="0">
                <a:latin typeface="Calibri" panose="020F0502020204030204" pitchFamily="34" charset="0"/>
                <a:cs typeface="Calibri" panose="020F0502020204030204" pitchFamily="34" charset="0"/>
                <a:hlinkClick r:id="rId5"/>
              </a:rPr>
              <a:t>https://mentor.ieee.org/802.11/dcn/20/11-20-0980-00-00ax-mac-cr-on-mu-cascading-for-draft-6-0.doc</a:t>
            </a:r>
            <a:r>
              <a:rPr lang="en-CA" sz="1800" dirty="0">
                <a:latin typeface="Calibri" panose="020F0502020204030204" pitchFamily="34" charset="0"/>
                <a:cs typeface="Calibri" panose="020F0502020204030204" pitchFamily="34" charset="0"/>
              </a:rPr>
              <a:t>  – Ming Gan </a:t>
            </a:r>
          </a:p>
          <a:p>
            <a:pPr lvl="0">
              <a:buFont typeface="Arial" panose="020B0604020202020204" pitchFamily="34" charset="0"/>
              <a:buChar char="•"/>
            </a:pPr>
            <a:r>
              <a:rPr lang="en-CA" sz="1800" dirty="0">
                <a:latin typeface="Calibri" panose="020F0502020204030204" pitchFamily="34" charset="0"/>
                <a:cs typeface="Calibri" panose="020F0502020204030204" pitchFamily="34" charset="0"/>
                <a:hlinkClick r:id="rId6"/>
              </a:rPr>
              <a:t>https://mentor.ieee.org/802.11/dcn/20/11-20-0981-01-00ax-mac-cr-on-fragmentation-for-draft-6-0.doc</a:t>
            </a:r>
            <a:r>
              <a:rPr lang="en-CA" sz="1800" dirty="0">
                <a:latin typeface="Calibri" panose="020F0502020204030204" pitchFamily="34" charset="0"/>
                <a:cs typeface="Calibri" panose="020F0502020204030204" pitchFamily="34" charset="0"/>
              </a:rPr>
              <a:t> – Ming Gan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4248736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048819181"/>
              </p:ext>
            </p:extLst>
          </p:nvPr>
        </p:nvGraphicFramePr>
        <p:xfrm>
          <a:off x="1676400" y="2316480"/>
          <a:ext cx="9093202" cy="8737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bl>
          </a:graphicData>
        </a:graphic>
      </p:graphicFrame>
    </p:spTree>
    <p:extLst>
      <p:ext uri="{BB962C8B-B14F-4D97-AF65-F5344CB8AC3E}">
        <p14:creationId xmlns:p14="http://schemas.microsoft.com/office/powerpoint/2010/main" val="20125186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7</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hlinkClick r:id="rId4"/>
              </a:rPr>
              <a:t>https://mentor.ieee.org/802.11/dcn/20/11-20-0958-00-00ax-rnr-filtered-neighbor-ap-subfield.docx</a:t>
            </a:r>
            <a:r>
              <a:rPr lang="en-US" sz="1800" dirty="0"/>
              <a:t> - Abhishek Patil</a:t>
            </a:r>
          </a:p>
          <a:p>
            <a:pPr lvl="0">
              <a:buFont typeface="Arial" panose="020B0604020202020204" pitchFamily="34" charset="0"/>
              <a:buChar char="•"/>
            </a:pPr>
            <a:r>
              <a:rPr lang="en-US" sz="1800" dirty="0"/>
              <a:t>11-20/0976 </a:t>
            </a:r>
            <a:r>
              <a:rPr lang="en-CA" sz="1600" dirty="0">
                <a:latin typeface="Calibri" panose="020F0502020204030204" pitchFamily="34" charset="0"/>
                <a:cs typeface="Calibri" panose="020F0502020204030204" pitchFamily="34" charset="0"/>
              </a:rPr>
              <a:t>MAC-CR-Miscellaneous CIDs in Subclause 26dot17_part 2</a:t>
            </a:r>
            <a:r>
              <a:rPr lang="en-CA" sz="1800" b="0" dirty="0">
                <a:latin typeface="Calibri" panose="020F0502020204030204" pitchFamily="34" charset="0"/>
                <a:cs typeface="Calibri" panose="020F0502020204030204" pitchFamily="34" charset="0"/>
              </a:rPr>
              <a:t> – </a:t>
            </a:r>
            <a:r>
              <a:rPr lang="en-CA" sz="1600" b="0" dirty="0">
                <a:latin typeface="Calibri" panose="020F0502020204030204" pitchFamily="34" charset="0"/>
                <a:cs typeface="Calibri" panose="020F0502020204030204" pitchFamily="34" charset="0"/>
              </a:rPr>
              <a:t>Alfred </a:t>
            </a:r>
            <a:r>
              <a:rPr lang="en-CA" sz="1600" b="0" dirty="0" err="1">
                <a:latin typeface="Calibri" panose="020F0502020204030204" pitchFamily="34" charset="0"/>
                <a:cs typeface="Calibri" panose="020F0502020204030204" pitchFamily="34" charset="0"/>
              </a:rPr>
              <a:t>Asterjadhi</a:t>
            </a:r>
            <a:r>
              <a:rPr lang="en-CA" sz="1600" b="0" dirty="0">
                <a:latin typeface="Calibri" panose="020F0502020204030204" pitchFamily="34" charset="0"/>
                <a:cs typeface="Calibri" panose="020F0502020204030204" pitchFamily="34" charset="0"/>
              </a:rPr>
              <a:t> – to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https://mentor.ieee.org/802.11/dcn/20/11-20-1003-00-00ax-6-ghz-capabilities-ht-vht-cids.docx</a:t>
            </a:r>
            <a:r>
              <a:rPr lang="en-US" sz="1800" dirty="0">
                <a:latin typeface="Calibri" panose="020F0502020204030204" pitchFamily="34" charset="0"/>
                <a:cs typeface="Calibri" panose="020F0502020204030204" pitchFamily="34" charset="0"/>
              </a:rPr>
              <a:t> - Thomas </a:t>
            </a:r>
            <a:r>
              <a:rPr lang="en-US" sz="1800" dirty="0" err="1">
                <a:latin typeface="Calibri" panose="020F0502020204030204" pitchFamily="34" charset="0"/>
                <a:cs typeface="Calibri" panose="020F0502020204030204" pitchFamily="34" charset="0"/>
              </a:rPr>
              <a:t>Derham</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https://mentor.ieee.org/802.11/dcn/20/11-20-1022-00-00ax-11ax-d6-0-comment-resolution-of-misc-cids.docx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7"/>
              </a:rPr>
              <a:t>https://mentor.ieee.org/802.11/dcn/20/11-20-1004-00-00ax-6-ghz-rnr-psd-clarification.docx</a:t>
            </a:r>
            <a:r>
              <a:rPr lang="en-US" sz="1800" dirty="0">
                <a:latin typeface="Calibri" panose="020F0502020204030204" pitchFamily="34" charset="0"/>
                <a:cs typeface="Calibri" panose="020F0502020204030204" pitchFamily="34" charset="0"/>
              </a:rPr>
              <a:t> – Thomas </a:t>
            </a:r>
            <a:r>
              <a:rPr lang="en-US" sz="1800">
                <a:latin typeface="Calibri" panose="020F0502020204030204" pitchFamily="34" charset="0"/>
                <a:cs typeface="Calibri" panose="020F0502020204030204" pitchFamily="34" charset="0"/>
              </a:rPr>
              <a:t>Derham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58104459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74276054"/>
              </p:ext>
            </p:extLst>
          </p:nvPr>
        </p:nvGraphicFramePr>
        <p:xfrm>
          <a:off x="1676400" y="2316480"/>
          <a:ext cx="9093202" cy="124460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11-20/0819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b="0" i="0" u="none" strike="noStrike" kern="1200" dirty="0">
                          <a:solidFill>
                            <a:schemeClr val="dk1"/>
                          </a:solidFill>
                          <a:effectLst/>
                          <a:latin typeface="+mn-lt"/>
                          <a:ea typeface="+mn-ea"/>
                          <a:cs typeface="+mn-cs"/>
                        </a:rPr>
                        <a:t>24104, 24569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87137929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8DA1C-26B8-784E-86B8-97EF6DE2ACC4}"/>
              </a:ext>
            </a:extLst>
          </p:cNvPr>
          <p:cNvSpPr>
            <a:spLocks noGrp="1"/>
          </p:cNvSpPr>
          <p:nvPr>
            <p:ph type="title"/>
          </p:nvPr>
        </p:nvSpPr>
        <p:spPr/>
        <p:txBody>
          <a:bodyPr/>
          <a:lstStyle/>
          <a:p>
            <a:r>
              <a:rPr lang="en-US" dirty="0"/>
              <a:t>CR Motion #1068 </a:t>
            </a:r>
          </a:p>
        </p:txBody>
      </p:sp>
      <p:sp>
        <p:nvSpPr>
          <p:cNvPr id="6" name="Content Placeholder 5">
            <a:extLst>
              <a:ext uri="{FF2B5EF4-FFF2-40B4-BE49-F238E27FC236}">
                <a16:creationId xmlns:a16="http://schemas.microsoft.com/office/drawing/2014/main" id="{5C86BE82-985B-8A4C-9343-9569638436CD}"/>
              </a:ext>
            </a:extLst>
          </p:cNvPr>
          <p:cNvSpPr>
            <a:spLocks noGrp="1"/>
          </p:cNvSpPr>
          <p:nvPr>
            <p:ph idx="1"/>
          </p:nvPr>
        </p:nvSpPr>
        <p:spPr/>
        <p:txBody>
          <a:bodyPr/>
          <a:lstStyle/>
          <a:p>
            <a:r>
              <a:rPr lang="en-US" dirty="0"/>
              <a:t>Move to accept resolutions to CIDs </a:t>
            </a:r>
            <a:r>
              <a:rPr lang="en-CA" b="0" kern="1200" dirty="0">
                <a:solidFill>
                  <a:schemeClr val="dk1"/>
                </a:solidFill>
              </a:rPr>
              <a:t>24104, 24569</a:t>
            </a:r>
            <a:r>
              <a:rPr lang="en-US" b="0" kern="1200" dirty="0">
                <a:solidFill>
                  <a:schemeClr val="dk1"/>
                </a:solidFill>
              </a:rPr>
              <a:t> in doc 11-20/0819r6</a:t>
            </a:r>
          </a:p>
          <a:p>
            <a:endParaRPr lang="en-US" b="0" kern="1200" dirty="0">
              <a:solidFill>
                <a:schemeClr val="dk1"/>
              </a:solidFill>
            </a:endParaRPr>
          </a:p>
          <a:p>
            <a:r>
              <a:rPr lang="en-US" b="0" kern="1200" dirty="0">
                <a:solidFill>
                  <a:schemeClr val="dk1"/>
                </a:solidFill>
              </a:rPr>
              <a:t>Move:		Alfred </a:t>
            </a:r>
            <a:r>
              <a:rPr lang="en-US" b="0" kern="1200" dirty="0" err="1">
                <a:solidFill>
                  <a:schemeClr val="dk1"/>
                </a:solidFill>
              </a:rPr>
              <a:t>Asterjadhi</a:t>
            </a:r>
            <a:r>
              <a:rPr lang="en-US" b="0" kern="1200" dirty="0">
                <a:solidFill>
                  <a:schemeClr val="dk1"/>
                </a:solidFill>
              </a:rPr>
              <a:t>		Second: Abhishek Patil</a:t>
            </a:r>
          </a:p>
          <a:p>
            <a:r>
              <a:rPr lang="en-US" b="0"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FFC105B-5F83-B74F-B990-9271D66FB497}"/>
              </a:ext>
            </a:extLst>
          </p:cNvPr>
          <p:cNvSpPr>
            <a:spLocks noGrp="1"/>
          </p:cNvSpPr>
          <p:nvPr>
            <p:ph type="sldNum" idx="12"/>
          </p:nvPr>
        </p:nvSpPr>
        <p:spPr/>
        <p:txBody>
          <a:bodyPr/>
          <a:lstStyle/>
          <a:p>
            <a:r>
              <a:rPr lang="en-GB"/>
              <a:t>Slide </a:t>
            </a:r>
            <a:fld id="{06B781AF-4CCF-49B0-A572-DE54FBE5D942}" type="slidenum">
              <a:rPr lang="en-GB" smtClean="0"/>
              <a:pPr/>
              <a:t>143</a:t>
            </a:fld>
            <a:endParaRPr lang="en-GB"/>
          </a:p>
        </p:txBody>
      </p:sp>
      <p:sp>
        <p:nvSpPr>
          <p:cNvPr id="4" name="Footer Placeholder 3">
            <a:extLst>
              <a:ext uri="{FF2B5EF4-FFF2-40B4-BE49-F238E27FC236}">
                <a16:creationId xmlns:a16="http://schemas.microsoft.com/office/drawing/2014/main" id="{E7159FA8-413C-0243-8643-40D41A1A4C0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E30E601-CB1F-4F44-965E-98313F80FAB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68994528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11-20/1004 text change</a:t>
            </a:r>
            <a:endParaRPr lang="en-CA" sz="16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https://mentor.ieee.org/802.11/dcn/20/11-20-1022-00-00ax-11ax-d6-0-comment-resolution-of-misc-cids.docx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411500449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810818994"/>
              </p:ext>
            </p:extLst>
          </p:nvPr>
        </p:nvGraphicFramePr>
        <p:xfrm>
          <a:off x="1676400" y="2316480"/>
          <a:ext cx="9093202" cy="17881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11-20/1003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24058, 24059, 24060, 24061, 24062, 24063, 24064, 24065, 24066, 24067, 24068, 24069, 24070, 24071, 24072, 24073, 24074, 24075, 24076, 24077, 24078, 24079, </a:t>
                      </a:r>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217980981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9DF9E-3BA5-3647-8186-1FBB470348EC}"/>
              </a:ext>
            </a:extLst>
          </p:cNvPr>
          <p:cNvSpPr>
            <a:spLocks noGrp="1"/>
          </p:cNvSpPr>
          <p:nvPr>
            <p:ph type="title"/>
          </p:nvPr>
        </p:nvSpPr>
        <p:spPr/>
        <p:txBody>
          <a:bodyPr/>
          <a:lstStyle/>
          <a:p>
            <a:r>
              <a:rPr lang="en-US" dirty="0"/>
              <a:t>CR Motion #1069</a:t>
            </a:r>
          </a:p>
        </p:txBody>
      </p:sp>
      <p:sp>
        <p:nvSpPr>
          <p:cNvPr id="6" name="Content Placeholder 5">
            <a:extLst>
              <a:ext uri="{FF2B5EF4-FFF2-40B4-BE49-F238E27FC236}">
                <a16:creationId xmlns:a16="http://schemas.microsoft.com/office/drawing/2014/main" id="{4F7361DF-B4DE-CE4B-A972-852C10A8D42F}"/>
              </a:ext>
            </a:extLst>
          </p:cNvPr>
          <p:cNvSpPr>
            <a:spLocks noGrp="1"/>
          </p:cNvSpPr>
          <p:nvPr>
            <p:ph idx="1"/>
          </p:nvPr>
        </p:nvSpPr>
        <p:spPr/>
        <p:txBody>
          <a:bodyPr/>
          <a:lstStyle/>
          <a:p>
            <a:r>
              <a:rPr lang="en-US" dirty="0"/>
              <a:t>Move to accept resolution to CID 24525 in doc 11-20/0951r1</a:t>
            </a:r>
          </a:p>
          <a:p>
            <a:endParaRPr lang="en-US" dirty="0"/>
          </a:p>
          <a:p>
            <a:r>
              <a:rPr lang="en-US" dirty="0"/>
              <a:t>Move: </a:t>
            </a:r>
            <a:r>
              <a:rPr lang="en-US" dirty="0" err="1"/>
              <a:t>kaiying</a:t>
            </a:r>
            <a:r>
              <a:rPr lang="en-US" dirty="0"/>
              <a:t> Lu		Second: Alfred </a:t>
            </a:r>
            <a:r>
              <a:rPr lang="en-US" dirty="0" err="1"/>
              <a:t>Asterjadhi</a:t>
            </a:r>
            <a:endParaRPr lang="en-US" dirty="0"/>
          </a:p>
          <a:p>
            <a:r>
              <a:rPr lang="en-US" dirty="0"/>
              <a:t>Approved with unanimous consent.</a:t>
            </a:r>
          </a:p>
        </p:txBody>
      </p:sp>
      <p:sp>
        <p:nvSpPr>
          <p:cNvPr id="5" name="Slide Number Placeholder 4">
            <a:extLst>
              <a:ext uri="{FF2B5EF4-FFF2-40B4-BE49-F238E27FC236}">
                <a16:creationId xmlns:a16="http://schemas.microsoft.com/office/drawing/2014/main" id="{4AB3A377-23F2-E64A-B90F-D91416935DCE}"/>
              </a:ext>
            </a:extLst>
          </p:cNvPr>
          <p:cNvSpPr>
            <a:spLocks noGrp="1"/>
          </p:cNvSpPr>
          <p:nvPr>
            <p:ph type="sldNum" idx="12"/>
          </p:nvPr>
        </p:nvSpPr>
        <p:spPr/>
        <p:txBody>
          <a:bodyPr/>
          <a:lstStyle/>
          <a:p>
            <a:r>
              <a:rPr lang="en-GB"/>
              <a:t>Slide </a:t>
            </a:r>
            <a:fld id="{06B781AF-4CCF-49B0-A572-DE54FBE5D942}" type="slidenum">
              <a:rPr lang="en-GB" smtClean="0"/>
              <a:pPr/>
              <a:t>146</a:t>
            </a:fld>
            <a:endParaRPr lang="en-GB"/>
          </a:p>
        </p:txBody>
      </p:sp>
      <p:sp>
        <p:nvSpPr>
          <p:cNvPr id="4" name="Footer Placeholder 3">
            <a:extLst>
              <a:ext uri="{FF2B5EF4-FFF2-40B4-BE49-F238E27FC236}">
                <a16:creationId xmlns:a16="http://schemas.microsoft.com/office/drawing/2014/main" id="{8AFC0031-4526-604C-9C63-66AE4A9EC523}"/>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4E743F2-3AD5-554C-B28A-4B59B589C10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56211597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F6D6D-3282-624A-8578-796375050580}"/>
              </a:ext>
            </a:extLst>
          </p:cNvPr>
          <p:cNvSpPr>
            <a:spLocks noGrp="1"/>
          </p:cNvSpPr>
          <p:nvPr>
            <p:ph type="title"/>
          </p:nvPr>
        </p:nvSpPr>
        <p:spPr/>
        <p:txBody>
          <a:bodyPr/>
          <a:lstStyle/>
          <a:p>
            <a:r>
              <a:rPr lang="en-US" dirty="0"/>
              <a:t>CR Motion #1070</a:t>
            </a:r>
          </a:p>
        </p:txBody>
      </p:sp>
      <p:sp>
        <p:nvSpPr>
          <p:cNvPr id="3" name="Content Placeholder 2">
            <a:extLst>
              <a:ext uri="{FF2B5EF4-FFF2-40B4-BE49-F238E27FC236}">
                <a16:creationId xmlns:a16="http://schemas.microsoft.com/office/drawing/2014/main" id="{2100A70F-3DFE-CD4D-94AC-2F8F8CAF0979}"/>
              </a:ext>
            </a:extLst>
          </p:cNvPr>
          <p:cNvSpPr>
            <a:spLocks noGrp="1"/>
          </p:cNvSpPr>
          <p:nvPr>
            <p:ph idx="1"/>
          </p:nvPr>
        </p:nvSpPr>
        <p:spPr/>
        <p:txBody>
          <a:bodyPr/>
          <a:lstStyle/>
          <a:p>
            <a:r>
              <a:rPr lang="en-US" dirty="0"/>
              <a:t>Move to accept resolutions to CIDs 24058, 24059, 24060, 24061, 24062, 24063, 24064, 24065, 24066, 24067, 24068, 24069, 24070, 24071, 24072, 24073, 24074, 24075, 24076, 24077, 24078, 24079 in doc 11-20/1003r0</a:t>
            </a:r>
          </a:p>
          <a:p>
            <a:endParaRPr lang="en-US" dirty="0"/>
          </a:p>
          <a:p>
            <a:r>
              <a:rPr lang="en-US" dirty="0"/>
              <a:t>Move: 	Thomas </a:t>
            </a:r>
            <a:r>
              <a:rPr lang="en-US" dirty="0" err="1"/>
              <a:t>Derham</a:t>
            </a:r>
            <a:r>
              <a:rPr lang="en-US" dirty="0"/>
              <a:t>		Second: </a:t>
            </a:r>
            <a:r>
              <a:rPr lang="en-US" dirty="0" err="1"/>
              <a:t>Youhan</a:t>
            </a:r>
            <a:r>
              <a:rPr lang="en-US" dirty="0"/>
              <a:t> Kim</a:t>
            </a:r>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2AC546C5-6755-1C44-9491-14DBD447A00E}"/>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3F67EC47-1399-A647-B488-AF2168B49D8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2890667-0DA7-A145-A42E-933E1EBF310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057057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3A56D-4DAE-944B-990C-2B557F584140}"/>
              </a:ext>
            </a:extLst>
          </p:cNvPr>
          <p:cNvSpPr>
            <a:spLocks noGrp="1"/>
          </p:cNvSpPr>
          <p:nvPr>
            <p:ph type="title"/>
          </p:nvPr>
        </p:nvSpPr>
        <p:spPr/>
        <p:txBody>
          <a:bodyPr/>
          <a:lstStyle/>
          <a:p>
            <a:r>
              <a:rPr lang="en-US" dirty="0"/>
              <a:t>MAC Motion #133</a:t>
            </a:r>
          </a:p>
        </p:txBody>
      </p:sp>
      <p:sp>
        <p:nvSpPr>
          <p:cNvPr id="3" name="Content Placeholder 2">
            <a:extLst>
              <a:ext uri="{FF2B5EF4-FFF2-40B4-BE49-F238E27FC236}">
                <a16:creationId xmlns:a16="http://schemas.microsoft.com/office/drawing/2014/main" id="{06AE53C2-7CA9-5B48-BA6A-6CD0134ABF39}"/>
              </a:ext>
            </a:extLst>
          </p:cNvPr>
          <p:cNvSpPr>
            <a:spLocks noGrp="1"/>
          </p:cNvSpPr>
          <p:nvPr>
            <p:ph idx="1"/>
          </p:nvPr>
        </p:nvSpPr>
        <p:spPr/>
        <p:txBody>
          <a:bodyPr/>
          <a:lstStyle/>
          <a:p>
            <a:r>
              <a:rPr lang="en-US" dirty="0"/>
              <a:t>Move to accept text change in doc 11-20/1004r2</a:t>
            </a:r>
          </a:p>
          <a:p>
            <a:endParaRPr lang="en-US" dirty="0"/>
          </a:p>
          <a:p>
            <a:r>
              <a:rPr lang="en-US" dirty="0"/>
              <a:t>Move:		Thomas </a:t>
            </a:r>
            <a:r>
              <a:rPr lang="en-US" dirty="0" err="1"/>
              <a:t>Derham</a:t>
            </a:r>
            <a:r>
              <a:rPr lang="en-US" dirty="0"/>
              <a:t>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C1E53E93-CD30-C947-AC98-41DF45FB27D7}"/>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72B90E75-EB83-1F4D-A6D8-A342481C513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CD939A0-60FA-D843-928D-9ED3984AC9E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6029665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14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11-20/0958</a:t>
            </a:r>
            <a:endParaRPr lang="en-US" sz="18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3"/>
              </a:rPr>
              <a:t>https://mentor.ieee.org/802.11/dcn/20/11-20-1029-00-00ax-phy-capability-he-mu-ppdu-rx-max-nhe-ltf-proposal.docx</a:t>
            </a:r>
            <a:r>
              <a:rPr lang="en-US" sz="1800" dirty="0">
                <a:latin typeface="Calibri" panose="020F0502020204030204" pitchFamily="34" charset="0"/>
                <a:cs typeface="Calibri" panose="020F0502020204030204" pitchFamily="34" charset="0"/>
              </a:rPr>
              <a:t>  - Yan Zhang</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https://mentor.ieee.org/802.11/dcn/20/11-20-1068-00-00ax-sa1-misc-cr.docx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https://mentor.ieee.org/802.11/dcn/20/11-20-1054-00-00ax-resolutions-to-cids-24093-24097.docx</a:t>
            </a:r>
            <a:r>
              <a:rPr lang="en-US" sz="1800" dirty="0">
                <a:latin typeface="Calibri" panose="020F0502020204030204" pitchFamily="34" charset="0"/>
                <a:cs typeface="Calibri" panose="020F0502020204030204" pitchFamily="34" charset="0"/>
              </a:rPr>
              <a:t> - </a:t>
            </a:r>
            <a:r>
              <a:rPr lang="en-CA" sz="1800" dirty="0">
                <a:latin typeface="Calibri" panose="020F0502020204030204" pitchFamily="34" charset="0"/>
                <a:cs typeface="Calibri" panose="020F0502020204030204" pitchFamily="34" charset="0"/>
              </a:rPr>
              <a:t>Tomoko Adachi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https://mentor.ieee.org/802.11/dcn/20/11-20-0716-05-00ax-sa1-sounding-comments.docx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Menzo</a:t>
            </a:r>
            <a:r>
              <a:rPr lang="en-US" sz="1800" dirty="0">
                <a:latin typeface="Calibri" panose="020F0502020204030204" pitchFamily="34" charset="0"/>
                <a:cs typeface="Calibri" panose="020F0502020204030204" pitchFamily="34" charset="0"/>
              </a:rPr>
              <a:t> </a:t>
            </a:r>
            <a:r>
              <a:rPr lang="en-US" sz="1800" dirty="0" err="1">
                <a:latin typeface="Calibri" panose="020F0502020204030204" pitchFamily="34" charset="0"/>
                <a:cs typeface="Calibri" panose="020F0502020204030204" pitchFamily="34" charset="0"/>
              </a:rPr>
              <a:t>Wentink</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797103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030568614"/>
              </p:ext>
            </p:extLst>
          </p:nvPr>
        </p:nvGraphicFramePr>
        <p:xfrm>
          <a:off x="1676400" y="2316480"/>
          <a:ext cx="9093202" cy="124460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11-20/1022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24381, 24389, 24403, 24470, 24565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11-20/0979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24222, 24223, 24224 </a:t>
                      </a:r>
                      <a:endParaRPr lang="en-US" dirty="0"/>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385817274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CD3774C-CCA9-ED4C-B2FC-346939DE5D01}"/>
              </a:ext>
            </a:extLst>
          </p:cNvPr>
          <p:cNvSpPr>
            <a:spLocks noGrp="1"/>
          </p:cNvSpPr>
          <p:nvPr>
            <p:ph type="title"/>
          </p:nvPr>
        </p:nvSpPr>
        <p:spPr/>
        <p:txBody>
          <a:bodyPr/>
          <a:lstStyle/>
          <a:p>
            <a:r>
              <a:rPr lang="en-US" dirty="0"/>
              <a:t>MAC Motion #134</a:t>
            </a:r>
          </a:p>
        </p:txBody>
      </p:sp>
      <p:sp>
        <p:nvSpPr>
          <p:cNvPr id="7" name="Content Placeholder 6">
            <a:extLst>
              <a:ext uri="{FF2B5EF4-FFF2-40B4-BE49-F238E27FC236}">
                <a16:creationId xmlns:a16="http://schemas.microsoft.com/office/drawing/2014/main" id="{3B493AAA-2A7D-9242-BE4D-9967657D2E65}"/>
              </a:ext>
            </a:extLst>
          </p:cNvPr>
          <p:cNvSpPr>
            <a:spLocks noGrp="1"/>
          </p:cNvSpPr>
          <p:nvPr>
            <p:ph idx="1"/>
          </p:nvPr>
        </p:nvSpPr>
        <p:spPr/>
        <p:txBody>
          <a:bodyPr/>
          <a:lstStyle/>
          <a:p>
            <a:r>
              <a:rPr lang="en-US" dirty="0"/>
              <a:t>Move to accept text changes in doc 11-20/0958r0</a:t>
            </a:r>
          </a:p>
          <a:p>
            <a:endParaRPr lang="en-US" dirty="0"/>
          </a:p>
          <a:p>
            <a:r>
              <a:rPr lang="en-US" dirty="0"/>
              <a:t>Move: Alfred </a:t>
            </a:r>
            <a:r>
              <a:rPr lang="en-US" dirty="0" err="1"/>
              <a:t>Asterjadhi</a:t>
            </a:r>
            <a:r>
              <a:rPr lang="en-US" dirty="0"/>
              <a:t>		Second: </a:t>
            </a:r>
            <a:r>
              <a:rPr lang="en-US" dirty="0" err="1"/>
              <a:t>Menzo</a:t>
            </a:r>
            <a:r>
              <a:rPr lang="en-US" dirty="0"/>
              <a:t> </a:t>
            </a:r>
            <a:r>
              <a:rPr lang="en-US" dirty="0" err="1"/>
              <a:t>Wentink</a:t>
            </a:r>
            <a:endParaRPr lang="en-US" dirty="0"/>
          </a:p>
          <a:p>
            <a:endParaRPr lang="en-US" dirty="0"/>
          </a:p>
          <a:p>
            <a:r>
              <a:rPr lang="en-US" dirty="0"/>
              <a:t>Approved with unanimous </a:t>
            </a:r>
            <a:r>
              <a:rPr lang="en-US" dirty="0" err="1"/>
              <a:t>consnet</a:t>
            </a:r>
            <a:endParaRPr lang="en-US" dirty="0"/>
          </a:p>
        </p:txBody>
      </p:sp>
      <p:sp>
        <p:nvSpPr>
          <p:cNvPr id="5" name="Slide Number Placeholder 4">
            <a:extLst>
              <a:ext uri="{FF2B5EF4-FFF2-40B4-BE49-F238E27FC236}">
                <a16:creationId xmlns:a16="http://schemas.microsoft.com/office/drawing/2014/main" id="{2D82E36B-1163-D140-BC07-7045AAEBA8E1}"/>
              </a:ext>
            </a:extLst>
          </p:cNvPr>
          <p:cNvSpPr>
            <a:spLocks noGrp="1"/>
          </p:cNvSpPr>
          <p:nvPr>
            <p:ph type="sldNum" idx="12"/>
          </p:nvPr>
        </p:nvSpPr>
        <p:spPr/>
        <p:txBody>
          <a:bodyPr/>
          <a:lstStyle/>
          <a:p>
            <a:r>
              <a:rPr lang="en-GB"/>
              <a:t>Slide </a:t>
            </a:r>
            <a:fld id="{06B781AF-4CCF-49B0-A572-DE54FBE5D942}" type="slidenum">
              <a:rPr lang="en-GB" smtClean="0"/>
              <a:pPr/>
              <a:t>151</a:t>
            </a:fld>
            <a:endParaRPr lang="en-GB"/>
          </a:p>
        </p:txBody>
      </p:sp>
      <p:sp>
        <p:nvSpPr>
          <p:cNvPr id="4" name="Footer Placeholder 3">
            <a:extLst>
              <a:ext uri="{FF2B5EF4-FFF2-40B4-BE49-F238E27FC236}">
                <a16:creationId xmlns:a16="http://schemas.microsoft.com/office/drawing/2014/main" id="{0E47C033-26A6-4D43-935B-F593C40AB5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6660A2-F46B-B147-AD75-E3DC6E302E3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9283037"/>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85314-5AF7-6C41-A545-20D49E79EBF1}"/>
              </a:ext>
            </a:extLst>
          </p:cNvPr>
          <p:cNvSpPr>
            <a:spLocks noGrp="1"/>
          </p:cNvSpPr>
          <p:nvPr>
            <p:ph type="title"/>
          </p:nvPr>
        </p:nvSpPr>
        <p:spPr/>
        <p:txBody>
          <a:bodyPr/>
          <a:lstStyle/>
          <a:p>
            <a:r>
              <a:rPr lang="en-US" dirty="0"/>
              <a:t>CR Motion #1071</a:t>
            </a:r>
          </a:p>
        </p:txBody>
      </p:sp>
      <p:sp>
        <p:nvSpPr>
          <p:cNvPr id="3" name="Content Placeholder 2">
            <a:extLst>
              <a:ext uri="{FF2B5EF4-FFF2-40B4-BE49-F238E27FC236}">
                <a16:creationId xmlns:a16="http://schemas.microsoft.com/office/drawing/2014/main" id="{05585EC4-4932-344A-A7B3-E5BA71479599}"/>
              </a:ext>
            </a:extLst>
          </p:cNvPr>
          <p:cNvSpPr>
            <a:spLocks noGrp="1"/>
          </p:cNvSpPr>
          <p:nvPr>
            <p:ph idx="1"/>
          </p:nvPr>
        </p:nvSpPr>
        <p:spPr/>
        <p:txBody>
          <a:bodyPr/>
          <a:lstStyle/>
          <a:p>
            <a:r>
              <a:rPr lang="en-US" dirty="0"/>
              <a:t>Move to accept resolutions to CIDs </a:t>
            </a:r>
            <a:r>
              <a:rPr lang="en-GB" kern="1200" dirty="0">
                <a:solidFill>
                  <a:schemeClr val="dk1"/>
                </a:solidFill>
              </a:rPr>
              <a:t>24222, 24223, 24224 </a:t>
            </a:r>
            <a:r>
              <a:rPr lang="en-US" kern="1200" dirty="0">
                <a:solidFill>
                  <a:schemeClr val="dk1"/>
                </a:solidFill>
              </a:rPr>
              <a:t>in doc 11-20/979r1</a:t>
            </a:r>
          </a:p>
          <a:p>
            <a:endParaRPr lang="en-US" kern="1200" dirty="0">
              <a:solidFill>
                <a:schemeClr val="dk1"/>
              </a:solidFill>
            </a:endParaRPr>
          </a:p>
          <a:p>
            <a:r>
              <a:rPr lang="en-US" kern="1200" dirty="0">
                <a:solidFill>
                  <a:schemeClr val="dk1"/>
                </a:solidFill>
              </a:rPr>
              <a:t>Move: Alfred </a:t>
            </a:r>
            <a:r>
              <a:rPr lang="en-US" kern="1200" dirty="0" err="1">
                <a:solidFill>
                  <a:schemeClr val="dk1"/>
                </a:solidFill>
              </a:rPr>
              <a:t>Asterjadhi</a:t>
            </a:r>
            <a:r>
              <a:rPr lang="en-US" kern="1200" dirty="0">
                <a:solidFill>
                  <a:schemeClr val="dk1"/>
                </a:solidFill>
              </a:rPr>
              <a:t>		Second: Mark Rison</a:t>
            </a:r>
          </a:p>
          <a:p>
            <a:r>
              <a:rPr lang="en-US" kern="1200" dirty="0">
                <a:solidFill>
                  <a:schemeClr val="dk1"/>
                </a:solidFill>
              </a:rPr>
              <a:t>Approved with unanimous consent</a:t>
            </a:r>
            <a:r>
              <a:rPr lang="en-US" dirty="0"/>
              <a:t> </a:t>
            </a:r>
          </a:p>
        </p:txBody>
      </p:sp>
      <p:sp>
        <p:nvSpPr>
          <p:cNvPr id="4" name="Slide Number Placeholder 3">
            <a:extLst>
              <a:ext uri="{FF2B5EF4-FFF2-40B4-BE49-F238E27FC236}">
                <a16:creationId xmlns:a16="http://schemas.microsoft.com/office/drawing/2014/main" id="{43DE74CD-8797-1A48-BB12-A45D234EB2D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5995E2F7-8C52-0747-AB8E-D46EA5C5D34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E1951E4-BA10-B04E-83EA-69E424641C0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13549410"/>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16</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https://mentor.ieee.org/802.11/dcn/20/11-20-1070-00-00ax-proposed-resolution-for-cid-24001.docx</a:t>
            </a: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Andrew Myles</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Note: If no objection and depending on the discussion I may run a motion to approve the resolution</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endParaRPr lang="en-US" sz="18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https://mentor.ieee.org/802.11/dcn/20/11-20-1029-00-00ax-phy-capability-he-mu-ppdu-rx-max-nhe-ltf-proposal.docx</a:t>
            </a:r>
            <a:r>
              <a:rPr lang="en-US" sz="1800" dirty="0">
                <a:latin typeface="Calibri" panose="020F0502020204030204" pitchFamily="34" charset="0"/>
                <a:cs typeface="Calibri" panose="020F0502020204030204" pitchFamily="34" charset="0"/>
              </a:rPr>
              <a:t>  - Yan Zhang</a:t>
            </a:r>
          </a:p>
          <a:p>
            <a:pPr lvl="1">
              <a:buFont typeface="Arial" panose="020B0604020202020204" pitchFamily="34" charset="0"/>
              <a:buChar char="•"/>
            </a:pPr>
            <a:r>
              <a:rPr lang="en-US" sz="1400" dirty="0">
                <a:latin typeface="Calibri" panose="020F0502020204030204" pitchFamily="34" charset="0"/>
                <a:cs typeface="Calibri" panose="020F0502020204030204" pitchFamily="34" charset="0"/>
              </a:rPr>
              <a:t>Continue the discussion with potential SP.</a:t>
            </a:r>
          </a:p>
          <a:p>
            <a:pPr>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https://mentor.ieee.org/802.11/dcn/20/11-20-1022-03-00ax-11ax-d6-0-comment-resolution-of-misc-cids.docx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 </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123862587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997017078"/>
              </p:ext>
            </p:extLst>
          </p:nvPr>
        </p:nvGraphicFramePr>
        <p:xfrm>
          <a:off x="1676400" y="2316480"/>
          <a:ext cx="9093202" cy="161544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11-20/1068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24168, 24420, 24424</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11-20/1054</a:t>
                      </a:r>
                    </a:p>
                  </a:txBody>
                  <a:tcPr/>
                </a:tc>
                <a:tc>
                  <a:txBody>
                    <a:bodyPr/>
                    <a:lstStyle/>
                    <a:p>
                      <a:pPr lvl="0"/>
                      <a:r>
                        <a:rPr lang="en-GB" sz="1800" kern="1200" dirty="0">
                          <a:solidFill>
                            <a:schemeClr val="dk1"/>
                          </a:solidFill>
                          <a:effectLst/>
                          <a:latin typeface="+mn-lt"/>
                          <a:ea typeface="+mn-ea"/>
                          <a:cs typeface="+mn-cs"/>
                        </a:rPr>
                        <a:t>24093, 24094, 24095, 24096, and 24097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308551938"/>
                  </a:ext>
                </a:extLst>
              </a:tr>
              <a:tr h="370840">
                <a:tc>
                  <a:txBody>
                    <a:bodyPr/>
                    <a:lstStyle/>
                    <a:p>
                      <a:r>
                        <a:rPr lang="en-US" dirty="0"/>
                        <a:t>11-20/0716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24511, 24010, 24011, 24012, 24013</a:t>
                      </a:r>
                      <a:r>
                        <a:rPr lang="en-CA" dirty="0">
                          <a:effectLst/>
                        </a:rPr>
                        <a:t> </a:t>
                      </a:r>
                      <a:endParaRPr lang="en-US"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1881533824"/>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A66A-EECE-4943-B17E-0DA18DEB8A5A}"/>
              </a:ext>
            </a:extLst>
          </p:cNvPr>
          <p:cNvSpPr>
            <a:spLocks noGrp="1"/>
          </p:cNvSpPr>
          <p:nvPr>
            <p:ph type="title"/>
          </p:nvPr>
        </p:nvSpPr>
        <p:spPr/>
        <p:txBody>
          <a:bodyPr/>
          <a:lstStyle/>
          <a:p>
            <a:r>
              <a:rPr lang="en-US" dirty="0"/>
              <a:t>CR Motion #1072</a:t>
            </a:r>
          </a:p>
        </p:txBody>
      </p:sp>
      <p:sp>
        <p:nvSpPr>
          <p:cNvPr id="6" name="Content Placeholder 5">
            <a:extLst>
              <a:ext uri="{FF2B5EF4-FFF2-40B4-BE49-F238E27FC236}">
                <a16:creationId xmlns:a16="http://schemas.microsoft.com/office/drawing/2014/main" id="{62EC4A93-756D-604F-94E5-6F4F7A913445}"/>
              </a:ext>
            </a:extLst>
          </p:cNvPr>
          <p:cNvSpPr>
            <a:spLocks noGrp="1"/>
          </p:cNvSpPr>
          <p:nvPr>
            <p:ph idx="1"/>
          </p:nvPr>
        </p:nvSpPr>
        <p:spPr/>
        <p:txBody>
          <a:bodyPr/>
          <a:lstStyle/>
          <a:p>
            <a:r>
              <a:rPr lang="en-US" dirty="0"/>
              <a:t>Move to accept resolution to CID 24001 in doc 11-20/1070r2</a:t>
            </a:r>
          </a:p>
          <a:p>
            <a:endParaRPr lang="en-US" dirty="0"/>
          </a:p>
          <a:p>
            <a:r>
              <a:rPr lang="en-US" dirty="0"/>
              <a:t>Move: 	Andrew Myles		Second:  Alfred </a:t>
            </a:r>
            <a:r>
              <a:rPr lang="en-US" dirty="0" err="1"/>
              <a:t>Asterjadhi</a:t>
            </a:r>
            <a:endParaRPr lang="en-US" dirty="0"/>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9E6E9B3F-B91B-D943-AE0D-92CCD8591078}"/>
              </a:ext>
            </a:extLst>
          </p:cNvPr>
          <p:cNvSpPr>
            <a:spLocks noGrp="1"/>
          </p:cNvSpPr>
          <p:nvPr>
            <p:ph type="sldNum" idx="12"/>
          </p:nvPr>
        </p:nvSpPr>
        <p:spPr/>
        <p:txBody>
          <a:bodyPr/>
          <a:lstStyle/>
          <a:p>
            <a:r>
              <a:rPr lang="en-GB"/>
              <a:t>Slide </a:t>
            </a:r>
            <a:fld id="{06B781AF-4CCF-49B0-A572-DE54FBE5D942}" type="slidenum">
              <a:rPr lang="en-GB" smtClean="0"/>
              <a:pPr/>
              <a:t>155</a:t>
            </a:fld>
            <a:endParaRPr lang="en-GB"/>
          </a:p>
        </p:txBody>
      </p:sp>
      <p:sp>
        <p:nvSpPr>
          <p:cNvPr id="4" name="Footer Placeholder 3">
            <a:extLst>
              <a:ext uri="{FF2B5EF4-FFF2-40B4-BE49-F238E27FC236}">
                <a16:creationId xmlns:a16="http://schemas.microsoft.com/office/drawing/2014/main" id="{BF6707F8-B9CB-AE4C-8152-44EC6182A169}"/>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1A67013-D9E1-C743-9A5E-F45FCB9C7F98}"/>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203709"/>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A66A-EECE-4943-B17E-0DA18DEB8A5A}"/>
              </a:ext>
            </a:extLst>
          </p:cNvPr>
          <p:cNvSpPr>
            <a:spLocks noGrp="1"/>
          </p:cNvSpPr>
          <p:nvPr>
            <p:ph type="title"/>
          </p:nvPr>
        </p:nvSpPr>
        <p:spPr/>
        <p:txBody>
          <a:bodyPr/>
          <a:lstStyle/>
          <a:p>
            <a:r>
              <a:rPr lang="en-US" dirty="0"/>
              <a:t>CR Motion #1073</a:t>
            </a:r>
          </a:p>
        </p:txBody>
      </p:sp>
      <p:sp>
        <p:nvSpPr>
          <p:cNvPr id="6" name="Content Placeholder 5">
            <a:extLst>
              <a:ext uri="{FF2B5EF4-FFF2-40B4-BE49-F238E27FC236}">
                <a16:creationId xmlns:a16="http://schemas.microsoft.com/office/drawing/2014/main" id="{62EC4A93-756D-604F-94E5-6F4F7A913445}"/>
              </a:ext>
            </a:extLst>
          </p:cNvPr>
          <p:cNvSpPr>
            <a:spLocks noGrp="1"/>
          </p:cNvSpPr>
          <p:nvPr>
            <p:ph idx="1"/>
          </p:nvPr>
        </p:nvSpPr>
        <p:spPr/>
        <p:txBody>
          <a:bodyPr/>
          <a:lstStyle/>
          <a:p>
            <a:r>
              <a:rPr lang="en-US" dirty="0"/>
              <a:t>Move to accept resolution to CID </a:t>
            </a:r>
            <a:r>
              <a:rPr lang="en-GB" kern="1200" dirty="0">
                <a:solidFill>
                  <a:schemeClr val="dk1"/>
                </a:solidFill>
              </a:rPr>
              <a:t>24168, 24420, 24424</a:t>
            </a:r>
            <a:r>
              <a:rPr lang="en-US" dirty="0"/>
              <a:t> in doc 11-20/1068r0</a:t>
            </a:r>
          </a:p>
          <a:p>
            <a:endParaRPr lang="en-US" dirty="0"/>
          </a:p>
          <a:p>
            <a:r>
              <a:rPr lang="en-US" dirty="0"/>
              <a:t>Move: 	</a:t>
            </a:r>
            <a:r>
              <a:rPr lang="en-US" dirty="0" err="1"/>
              <a:t>Youhan</a:t>
            </a:r>
            <a:r>
              <a:rPr lang="en-US" dirty="0"/>
              <a:t> Kim		Second:  Bin Tian</a:t>
            </a:r>
          </a:p>
          <a:p>
            <a:r>
              <a:rPr lang="en-US" dirty="0"/>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9E6E9B3F-B91B-D943-AE0D-92CCD8591078}"/>
              </a:ext>
            </a:extLst>
          </p:cNvPr>
          <p:cNvSpPr>
            <a:spLocks noGrp="1"/>
          </p:cNvSpPr>
          <p:nvPr>
            <p:ph type="sldNum" idx="12"/>
          </p:nvPr>
        </p:nvSpPr>
        <p:spPr/>
        <p:txBody>
          <a:bodyPr/>
          <a:lstStyle/>
          <a:p>
            <a:r>
              <a:rPr lang="en-GB"/>
              <a:t>Slide </a:t>
            </a:r>
            <a:fld id="{06B781AF-4CCF-49B0-A572-DE54FBE5D942}" type="slidenum">
              <a:rPr lang="en-GB" smtClean="0"/>
              <a:pPr/>
              <a:t>156</a:t>
            </a:fld>
            <a:endParaRPr lang="en-GB"/>
          </a:p>
        </p:txBody>
      </p:sp>
      <p:sp>
        <p:nvSpPr>
          <p:cNvPr id="4" name="Footer Placeholder 3">
            <a:extLst>
              <a:ext uri="{FF2B5EF4-FFF2-40B4-BE49-F238E27FC236}">
                <a16:creationId xmlns:a16="http://schemas.microsoft.com/office/drawing/2014/main" id="{BF6707F8-B9CB-AE4C-8152-44EC6182A169}"/>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1A67013-D9E1-C743-9A5E-F45FCB9C7F98}"/>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1533522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A66A-EECE-4943-B17E-0DA18DEB8A5A}"/>
              </a:ext>
            </a:extLst>
          </p:cNvPr>
          <p:cNvSpPr>
            <a:spLocks noGrp="1"/>
          </p:cNvSpPr>
          <p:nvPr>
            <p:ph type="title"/>
          </p:nvPr>
        </p:nvSpPr>
        <p:spPr/>
        <p:txBody>
          <a:bodyPr/>
          <a:lstStyle/>
          <a:p>
            <a:r>
              <a:rPr lang="en-US" dirty="0"/>
              <a:t>CR Motion #1074</a:t>
            </a:r>
          </a:p>
        </p:txBody>
      </p:sp>
      <p:sp>
        <p:nvSpPr>
          <p:cNvPr id="6" name="Content Placeholder 5">
            <a:extLst>
              <a:ext uri="{FF2B5EF4-FFF2-40B4-BE49-F238E27FC236}">
                <a16:creationId xmlns:a16="http://schemas.microsoft.com/office/drawing/2014/main" id="{62EC4A93-756D-604F-94E5-6F4F7A913445}"/>
              </a:ext>
            </a:extLst>
          </p:cNvPr>
          <p:cNvSpPr>
            <a:spLocks noGrp="1"/>
          </p:cNvSpPr>
          <p:nvPr>
            <p:ph idx="1"/>
          </p:nvPr>
        </p:nvSpPr>
        <p:spPr/>
        <p:txBody>
          <a:bodyPr/>
          <a:lstStyle/>
          <a:p>
            <a:r>
              <a:rPr lang="en-US" dirty="0"/>
              <a:t>Move to accept resolution to CIDs </a:t>
            </a:r>
            <a:r>
              <a:rPr lang="en-GB" kern="1200" dirty="0">
                <a:solidFill>
                  <a:schemeClr val="dk1"/>
                </a:solidFill>
              </a:rPr>
              <a:t>24093, 24094, 24095, 24096, and 24097</a:t>
            </a:r>
            <a:endParaRPr lang="en-CA" kern="1200" dirty="0">
              <a:solidFill>
                <a:schemeClr val="dk1"/>
              </a:solidFill>
            </a:endParaRPr>
          </a:p>
          <a:p>
            <a:r>
              <a:rPr lang="en-US" dirty="0"/>
              <a:t>  in doc 11-20/1054r1</a:t>
            </a:r>
          </a:p>
          <a:p>
            <a:endParaRPr lang="en-US" dirty="0"/>
          </a:p>
          <a:p>
            <a:r>
              <a:rPr lang="en-US" dirty="0"/>
              <a:t>Move: 	</a:t>
            </a:r>
            <a:r>
              <a:rPr lang="en-US" dirty="0" err="1"/>
              <a:t>Tomo</a:t>
            </a:r>
            <a:r>
              <a:rPr lang="en-US" dirty="0"/>
              <a:t> Adachi		Second:   </a:t>
            </a:r>
            <a:r>
              <a:rPr lang="en-US" dirty="0" err="1"/>
              <a:t>Yasu</a:t>
            </a:r>
            <a:r>
              <a:rPr lang="en-US" dirty="0"/>
              <a:t> Inoue</a:t>
            </a:r>
          </a:p>
          <a:p>
            <a:r>
              <a:rPr lang="en-US" dirty="0"/>
              <a:t>Approved with unanimous consent</a:t>
            </a:r>
          </a:p>
          <a:p>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9E6E9B3F-B91B-D943-AE0D-92CCD8591078}"/>
              </a:ext>
            </a:extLst>
          </p:cNvPr>
          <p:cNvSpPr>
            <a:spLocks noGrp="1"/>
          </p:cNvSpPr>
          <p:nvPr>
            <p:ph type="sldNum" idx="12"/>
          </p:nvPr>
        </p:nvSpPr>
        <p:spPr/>
        <p:txBody>
          <a:bodyPr/>
          <a:lstStyle/>
          <a:p>
            <a:r>
              <a:rPr lang="en-GB"/>
              <a:t>Slide </a:t>
            </a:r>
            <a:fld id="{06B781AF-4CCF-49B0-A572-DE54FBE5D942}" type="slidenum">
              <a:rPr lang="en-GB" smtClean="0"/>
              <a:pPr/>
              <a:t>157</a:t>
            </a:fld>
            <a:endParaRPr lang="en-GB"/>
          </a:p>
        </p:txBody>
      </p:sp>
      <p:sp>
        <p:nvSpPr>
          <p:cNvPr id="4" name="Footer Placeholder 3">
            <a:extLst>
              <a:ext uri="{FF2B5EF4-FFF2-40B4-BE49-F238E27FC236}">
                <a16:creationId xmlns:a16="http://schemas.microsoft.com/office/drawing/2014/main" id="{BF6707F8-B9CB-AE4C-8152-44EC6182A169}"/>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1A67013-D9E1-C743-9A5E-F45FCB9C7F98}"/>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74545910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A66A-EECE-4943-B17E-0DA18DEB8A5A}"/>
              </a:ext>
            </a:extLst>
          </p:cNvPr>
          <p:cNvSpPr>
            <a:spLocks noGrp="1"/>
          </p:cNvSpPr>
          <p:nvPr>
            <p:ph type="title"/>
          </p:nvPr>
        </p:nvSpPr>
        <p:spPr/>
        <p:txBody>
          <a:bodyPr/>
          <a:lstStyle/>
          <a:p>
            <a:r>
              <a:rPr lang="en-US" dirty="0"/>
              <a:t>CR Motion #1075</a:t>
            </a:r>
          </a:p>
        </p:txBody>
      </p:sp>
      <p:sp>
        <p:nvSpPr>
          <p:cNvPr id="6" name="Content Placeholder 5">
            <a:extLst>
              <a:ext uri="{FF2B5EF4-FFF2-40B4-BE49-F238E27FC236}">
                <a16:creationId xmlns:a16="http://schemas.microsoft.com/office/drawing/2014/main" id="{62EC4A93-756D-604F-94E5-6F4F7A913445}"/>
              </a:ext>
            </a:extLst>
          </p:cNvPr>
          <p:cNvSpPr>
            <a:spLocks noGrp="1"/>
          </p:cNvSpPr>
          <p:nvPr>
            <p:ph idx="1"/>
          </p:nvPr>
        </p:nvSpPr>
        <p:spPr/>
        <p:txBody>
          <a:bodyPr/>
          <a:lstStyle/>
          <a:p>
            <a:r>
              <a:rPr lang="en-US" dirty="0"/>
              <a:t>Move to accept resolution to CIDs </a:t>
            </a:r>
            <a:r>
              <a:rPr lang="en-US" kern="1200" dirty="0">
                <a:solidFill>
                  <a:schemeClr val="dk1"/>
                </a:solidFill>
              </a:rPr>
              <a:t>24511, 24010, 24011, 24012, 24013</a:t>
            </a:r>
            <a:r>
              <a:rPr lang="en-CA" dirty="0"/>
              <a:t> </a:t>
            </a:r>
            <a:endParaRPr lang="en-CA" kern="1200" dirty="0">
              <a:solidFill>
                <a:schemeClr val="dk1"/>
              </a:solidFill>
            </a:endParaRPr>
          </a:p>
          <a:p>
            <a:r>
              <a:rPr lang="en-US" dirty="0"/>
              <a:t>  in doc 11-20/0716r5</a:t>
            </a:r>
          </a:p>
          <a:p>
            <a:endParaRPr lang="en-US" dirty="0"/>
          </a:p>
          <a:p>
            <a:r>
              <a:rPr lang="en-US" dirty="0"/>
              <a:t>Move: 	</a:t>
            </a:r>
            <a:r>
              <a:rPr lang="en-US" dirty="0" err="1"/>
              <a:t>Youhan</a:t>
            </a:r>
            <a:r>
              <a:rPr lang="en-US" dirty="0"/>
              <a:t> Kim		Second:  Bin Tian</a:t>
            </a:r>
          </a:p>
          <a:p>
            <a:r>
              <a:rPr lang="en-US" dirty="0"/>
              <a:t>Approved with unanimous consent </a:t>
            </a:r>
          </a:p>
          <a:p>
            <a:endParaRPr lang="en-US" dirty="0"/>
          </a:p>
          <a:p>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9E6E9B3F-B91B-D943-AE0D-92CCD8591078}"/>
              </a:ext>
            </a:extLst>
          </p:cNvPr>
          <p:cNvSpPr>
            <a:spLocks noGrp="1"/>
          </p:cNvSpPr>
          <p:nvPr>
            <p:ph type="sldNum" idx="12"/>
          </p:nvPr>
        </p:nvSpPr>
        <p:spPr/>
        <p:txBody>
          <a:bodyPr/>
          <a:lstStyle/>
          <a:p>
            <a:r>
              <a:rPr lang="en-GB"/>
              <a:t>Slide </a:t>
            </a:r>
            <a:fld id="{06B781AF-4CCF-49B0-A572-DE54FBE5D942}" type="slidenum">
              <a:rPr lang="en-GB" smtClean="0"/>
              <a:pPr/>
              <a:t>158</a:t>
            </a:fld>
            <a:endParaRPr lang="en-GB"/>
          </a:p>
        </p:txBody>
      </p:sp>
      <p:sp>
        <p:nvSpPr>
          <p:cNvPr id="4" name="Footer Placeholder 3">
            <a:extLst>
              <a:ext uri="{FF2B5EF4-FFF2-40B4-BE49-F238E27FC236}">
                <a16:creationId xmlns:a16="http://schemas.microsoft.com/office/drawing/2014/main" id="{BF6707F8-B9CB-AE4C-8152-44EC6182A169}"/>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1A67013-D9E1-C743-9A5E-F45FCB9C7F98}"/>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54489014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5A79E-90F1-3F4C-8472-8B4948D87E7F}"/>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88A80B43-AFE5-3A4C-8101-018E260E3AB2}"/>
              </a:ext>
            </a:extLst>
          </p:cNvPr>
          <p:cNvSpPr>
            <a:spLocks noGrp="1"/>
          </p:cNvSpPr>
          <p:nvPr>
            <p:ph idx="1"/>
          </p:nvPr>
        </p:nvSpPr>
        <p:spPr/>
        <p:txBody>
          <a:bodyPr/>
          <a:lstStyle/>
          <a:p>
            <a:r>
              <a:rPr lang="en-US" dirty="0"/>
              <a:t>Do you accept the changes proposed in doc 11-20/1029r1?</a:t>
            </a:r>
          </a:p>
          <a:p>
            <a:endParaRPr lang="en-US" dirty="0"/>
          </a:p>
          <a:p>
            <a:r>
              <a:rPr lang="en-US" dirty="0"/>
              <a:t>Y/N/A: 11/2/14</a:t>
            </a:r>
          </a:p>
        </p:txBody>
      </p:sp>
      <p:sp>
        <p:nvSpPr>
          <p:cNvPr id="4" name="Slide Number Placeholder 3">
            <a:extLst>
              <a:ext uri="{FF2B5EF4-FFF2-40B4-BE49-F238E27FC236}">
                <a16:creationId xmlns:a16="http://schemas.microsoft.com/office/drawing/2014/main" id="{8F603412-FB5C-6A41-B45F-32BEACE5B47B}"/>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240BEDE9-6C34-F947-A863-D4B9D87DA96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878A362-B76C-FE4F-981E-27201C8D91A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78584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to approve TG Teleconference minutes</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endParaRPr lang="en-US" sz="18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on the proposal in doc 11-20/01029r3</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3"/>
              </a:rPr>
              <a:t>https://mentor.ieee.org/802.11/dcn/20/11-20-0912-03-00ax-resolutions-to-miscellaneous-cids.docx</a:t>
            </a:r>
            <a:r>
              <a:rPr lang="en-US" sz="1800" dirty="0">
                <a:latin typeface="Calibri" panose="020F0502020204030204" pitchFamily="34" charset="0"/>
                <a:cs typeface="Calibri" panose="020F0502020204030204" pitchFamily="34" charset="0"/>
              </a:rPr>
              <a:t>   -Osama </a:t>
            </a:r>
            <a:r>
              <a:rPr lang="en-US" sz="1800" dirty="0" err="1">
                <a:latin typeface="Calibri" panose="020F0502020204030204" pitchFamily="34" charset="0"/>
                <a:cs typeface="Calibri" panose="020F0502020204030204" pitchFamily="34" charset="0"/>
              </a:rPr>
              <a:t>Aboul-Magd</a:t>
            </a:r>
            <a:endParaRPr lang="en-US" sz="18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400" dirty="0">
                <a:latin typeface="Calibri" panose="020F0502020204030204" pitchFamily="34" charset="0"/>
                <a:cs typeface="Calibri" panose="020F0502020204030204" pitchFamily="34" charset="0"/>
              </a:rPr>
              <a:t>Updated resolutions to CIDs  24566 and 24567 </a:t>
            </a:r>
          </a:p>
          <a:p>
            <a:pPr lvl="1">
              <a:buFont typeface="Arial" panose="020B0604020202020204" pitchFamily="34" charset="0"/>
              <a:buChar char="•"/>
            </a:pPr>
            <a:r>
              <a:rPr lang="en-US" sz="1400" dirty="0">
                <a:latin typeface="Calibri" panose="020F0502020204030204" pitchFamily="34" charset="0"/>
                <a:cs typeface="Calibri" panose="020F0502020204030204" pitchFamily="34" charset="0"/>
              </a:rPr>
              <a:t>With motion if no objection.</a:t>
            </a:r>
          </a:p>
          <a:p>
            <a:pPr>
              <a:buFont typeface="Arial" panose="020B0604020202020204" pitchFamily="34" charset="0"/>
              <a:buChar char="•"/>
            </a:pPr>
            <a:r>
              <a:rPr lang="en-US" sz="1800" dirty="0">
                <a:latin typeface="Calibri" panose="020F0502020204030204" pitchFamily="34" charset="0"/>
                <a:cs typeface="Calibri" panose="020F0502020204030204" pitchFamily="34" charset="0"/>
              </a:rPr>
              <a:t>Review the remaining comments</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4604509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381419888"/>
              </p:ext>
            </p:extLst>
          </p:nvPr>
        </p:nvGraphicFramePr>
        <p:xfrm>
          <a:off x="1676400" y="2316480"/>
          <a:ext cx="9093202" cy="161544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11-20/1022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24381, 24389, 24403, 24470, 24565.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endParaRPr lang="en-US" dirty="0"/>
                    </a:p>
                  </a:txBody>
                  <a:tcPr/>
                </a:tc>
                <a:tc>
                  <a:txBody>
                    <a:bodyPr/>
                    <a:lstStyle/>
                    <a:p>
                      <a:pPr lvl="0"/>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308551938"/>
                  </a:ext>
                </a:extLst>
              </a:tr>
              <a:tr h="370840">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405545014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517F4-65B0-F446-A376-10BAAD17D900}"/>
              </a:ext>
            </a:extLst>
          </p:cNvPr>
          <p:cNvSpPr>
            <a:spLocks noGrp="1"/>
          </p:cNvSpPr>
          <p:nvPr>
            <p:ph type="title"/>
          </p:nvPr>
        </p:nvSpPr>
        <p:spPr/>
        <p:txBody>
          <a:bodyPr/>
          <a:lstStyle/>
          <a:p>
            <a:r>
              <a:rPr lang="en-US" dirty="0"/>
              <a:t>Motion (Teleconference Minutes)</a:t>
            </a:r>
          </a:p>
        </p:txBody>
      </p:sp>
      <p:sp>
        <p:nvSpPr>
          <p:cNvPr id="6" name="Content Placeholder 5">
            <a:extLst>
              <a:ext uri="{FF2B5EF4-FFF2-40B4-BE49-F238E27FC236}">
                <a16:creationId xmlns:a16="http://schemas.microsoft.com/office/drawing/2014/main" id="{B22F67A1-496D-524C-AC8A-C3E9D540C01C}"/>
              </a:ext>
            </a:extLst>
          </p:cNvPr>
          <p:cNvSpPr>
            <a:spLocks noGrp="1"/>
          </p:cNvSpPr>
          <p:nvPr>
            <p:ph idx="1"/>
          </p:nvPr>
        </p:nvSpPr>
        <p:spPr/>
        <p:txBody>
          <a:bodyPr/>
          <a:lstStyle/>
          <a:p>
            <a:r>
              <a:rPr lang="en-US" dirty="0"/>
              <a:t>Move to approve minutes of TG teleconferences in doc:</a:t>
            </a:r>
          </a:p>
          <a:p>
            <a:pPr>
              <a:buFont typeface="Arial" panose="020B0604020202020204" pitchFamily="34" charset="0"/>
              <a:buChar char="•"/>
            </a:pPr>
            <a:r>
              <a:rPr lang="en-US" dirty="0" err="1"/>
              <a:t>TGax</a:t>
            </a:r>
            <a:r>
              <a:rPr lang="en-US" dirty="0"/>
              <a:t> CRC Teleconference minutes during June 2020 (June 4, 9, 11, 16, 18, 23, and 30)</a:t>
            </a:r>
          </a:p>
          <a:p>
            <a:pPr lvl="1">
              <a:buFont typeface="Arial" panose="020B0604020202020204" pitchFamily="34" charset="0"/>
              <a:buChar char="•"/>
            </a:pPr>
            <a:r>
              <a:rPr lang="en-US" dirty="0">
                <a:hlinkClick r:id="rId2"/>
              </a:rPr>
              <a:t>https://mentor.ieee.org/802.11/dcn/20/11-20-0849-08-00ax-minutes-of-tgax-teleconferences-june-2020.docx</a:t>
            </a:r>
            <a:r>
              <a:rPr lang="en-US" dirty="0"/>
              <a:t> </a:t>
            </a:r>
          </a:p>
          <a:p>
            <a:pPr>
              <a:buFont typeface="Arial" panose="020B0604020202020204" pitchFamily="34" charset="0"/>
              <a:buChar char="•"/>
            </a:pPr>
            <a:r>
              <a:rPr lang="en-US" dirty="0" err="1"/>
              <a:t>TGax</a:t>
            </a:r>
            <a:r>
              <a:rPr lang="en-US" dirty="0"/>
              <a:t> meeting during July 2020 electronic plenary week (July 14)</a:t>
            </a:r>
          </a:p>
          <a:p>
            <a:pPr lvl="1">
              <a:buFont typeface="Arial" panose="020B0604020202020204" pitchFamily="34" charset="0"/>
              <a:buChar char="•"/>
            </a:pPr>
            <a:r>
              <a:rPr lang="en-US" dirty="0">
                <a:hlinkClick r:id="rId3"/>
              </a:rPr>
              <a:t>https://mentor.ieee.org/802.11/dcn/20/11-20-1103-00-00ax-tgax-july-2020-meeting-minutes.docx</a:t>
            </a:r>
            <a:r>
              <a:rPr lang="en-US" dirty="0"/>
              <a:t> </a:t>
            </a:r>
          </a:p>
          <a:p>
            <a:pPr lvl="1">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Yasu</a:t>
            </a:r>
            <a:r>
              <a:rPr lang="en-US" dirty="0"/>
              <a:t> Inoue		Second:   Alfred </a:t>
            </a:r>
            <a:r>
              <a:rPr lang="en-US" dirty="0" err="1"/>
              <a:t>Asterjadhi</a:t>
            </a:r>
            <a:endParaRPr lang="en-US" dirty="0"/>
          </a:p>
          <a:p>
            <a:pPr>
              <a:buFont typeface="Arial" panose="020B0604020202020204" pitchFamily="34" charset="0"/>
              <a:buChar char="•"/>
            </a:pPr>
            <a:r>
              <a:rPr lang="en-US" dirty="0"/>
              <a:t>Approved with unanimous consent </a:t>
            </a:r>
          </a:p>
        </p:txBody>
      </p:sp>
      <p:sp>
        <p:nvSpPr>
          <p:cNvPr id="5" name="Slide Number Placeholder 4">
            <a:extLst>
              <a:ext uri="{FF2B5EF4-FFF2-40B4-BE49-F238E27FC236}">
                <a16:creationId xmlns:a16="http://schemas.microsoft.com/office/drawing/2014/main" id="{9C8D357D-2CCF-A244-A3DC-A6D0C0A5A8C6}"/>
              </a:ext>
            </a:extLst>
          </p:cNvPr>
          <p:cNvSpPr>
            <a:spLocks noGrp="1"/>
          </p:cNvSpPr>
          <p:nvPr>
            <p:ph type="sldNum" idx="12"/>
          </p:nvPr>
        </p:nvSpPr>
        <p:spPr/>
        <p:txBody>
          <a:bodyPr/>
          <a:lstStyle/>
          <a:p>
            <a:r>
              <a:rPr lang="en-GB"/>
              <a:t>Slide </a:t>
            </a:r>
            <a:fld id="{06B781AF-4CCF-49B0-A572-DE54FBE5D942}" type="slidenum">
              <a:rPr lang="en-GB" smtClean="0"/>
              <a:pPr/>
              <a:t>162</a:t>
            </a:fld>
            <a:endParaRPr lang="en-GB"/>
          </a:p>
        </p:txBody>
      </p:sp>
      <p:sp>
        <p:nvSpPr>
          <p:cNvPr id="4" name="Footer Placeholder 3">
            <a:extLst>
              <a:ext uri="{FF2B5EF4-FFF2-40B4-BE49-F238E27FC236}">
                <a16:creationId xmlns:a16="http://schemas.microsoft.com/office/drawing/2014/main" id="{3AF455F3-B6FC-1149-925E-23E133FBC8B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69F7E287-FB49-A245-B00E-9340B20769D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91740227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AD4E7-2FEB-A941-BC68-17C06863B5A3}"/>
              </a:ext>
            </a:extLst>
          </p:cNvPr>
          <p:cNvSpPr>
            <a:spLocks noGrp="1"/>
          </p:cNvSpPr>
          <p:nvPr>
            <p:ph type="title"/>
          </p:nvPr>
        </p:nvSpPr>
        <p:spPr/>
        <p:txBody>
          <a:bodyPr/>
          <a:lstStyle/>
          <a:p>
            <a:r>
              <a:rPr lang="en-US" dirty="0"/>
              <a:t>PHY Motion #216</a:t>
            </a:r>
          </a:p>
        </p:txBody>
      </p:sp>
      <p:sp>
        <p:nvSpPr>
          <p:cNvPr id="3" name="Content Placeholder 2">
            <a:extLst>
              <a:ext uri="{FF2B5EF4-FFF2-40B4-BE49-F238E27FC236}">
                <a16:creationId xmlns:a16="http://schemas.microsoft.com/office/drawing/2014/main" id="{9DEAAF56-CEE2-0A44-BE23-368AD89263BE}"/>
              </a:ext>
            </a:extLst>
          </p:cNvPr>
          <p:cNvSpPr>
            <a:spLocks noGrp="1"/>
          </p:cNvSpPr>
          <p:nvPr>
            <p:ph idx="1"/>
          </p:nvPr>
        </p:nvSpPr>
        <p:spPr/>
        <p:txBody>
          <a:bodyPr/>
          <a:lstStyle/>
          <a:p>
            <a:r>
              <a:rPr lang="en-US" dirty="0"/>
              <a:t>Move to accept text changes in doc 11-20/1029r4 and add to the TG draft specification</a:t>
            </a:r>
          </a:p>
          <a:p>
            <a:endParaRPr lang="en-US" dirty="0"/>
          </a:p>
          <a:p>
            <a:r>
              <a:rPr lang="en-US" dirty="0"/>
              <a:t>Move:		Yan Zhang		Second: </a:t>
            </a:r>
            <a:r>
              <a:rPr lang="en-US" dirty="0" err="1"/>
              <a:t>Hongyuan</a:t>
            </a:r>
            <a:r>
              <a:rPr lang="en-US" dirty="0"/>
              <a:t> Zhang</a:t>
            </a:r>
          </a:p>
          <a:p>
            <a:r>
              <a:rPr lang="en-US" dirty="0"/>
              <a:t>Approved with unanimous consent</a:t>
            </a:r>
          </a:p>
        </p:txBody>
      </p:sp>
      <p:sp>
        <p:nvSpPr>
          <p:cNvPr id="4" name="Slide Number Placeholder 3">
            <a:extLst>
              <a:ext uri="{FF2B5EF4-FFF2-40B4-BE49-F238E27FC236}">
                <a16:creationId xmlns:a16="http://schemas.microsoft.com/office/drawing/2014/main" id="{91E44AA2-94C1-5245-82AA-06E61130A4C7}"/>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5ECCEFE-1B3C-7C4C-AE14-504DA9F478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7A333C7-D374-0C46-B5FE-B64149B1AF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7407948"/>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AF8ED-01F3-2A4F-845C-D745222AD134}"/>
              </a:ext>
            </a:extLst>
          </p:cNvPr>
          <p:cNvSpPr>
            <a:spLocks noGrp="1"/>
          </p:cNvSpPr>
          <p:nvPr>
            <p:ph type="title"/>
          </p:nvPr>
        </p:nvSpPr>
        <p:spPr/>
        <p:txBody>
          <a:bodyPr/>
          <a:lstStyle/>
          <a:p>
            <a:r>
              <a:rPr lang="en-US" dirty="0"/>
              <a:t>CR Motion #1076</a:t>
            </a:r>
          </a:p>
        </p:txBody>
      </p:sp>
      <p:sp>
        <p:nvSpPr>
          <p:cNvPr id="3" name="Content Placeholder 2">
            <a:extLst>
              <a:ext uri="{FF2B5EF4-FFF2-40B4-BE49-F238E27FC236}">
                <a16:creationId xmlns:a16="http://schemas.microsoft.com/office/drawing/2014/main" id="{19B6D9C0-483E-C34B-9DD8-71C5CE2CB561}"/>
              </a:ext>
            </a:extLst>
          </p:cNvPr>
          <p:cNvSpPr>
            <a:spLocks noGrp="1"/>
          </p:cNvSpPr>
          <p:nvPr>
            <p:ph idx="1"/>
          </p:nvPr>
        </p:nvSpPr>
        <p:spPr/>
        <p:txBody>
          <a:bodyPr/>
          <a:lstStyle/>
          <a:p>
            <a:r>
              <a:rPr lang="en-US" dirty="0"/>
              <a:t>Move to accept resolutions to CIDs </a:t>
            </a:r>
            <a:r>
              <a:rPr lang="en-US" kern="1200" dirty="0">
                <a:solidFill>
                  <a:schemeClr val="dk1"/>
                </a:solidFill>
              </a:rPr>
              <a:t>24381, 24389, 24470, 24565 in doc 11-20/1022r5</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Liwen</a:t>
            </a:r>
            <a:r>
              <a:rPr lang="en-US" kern="1200" dirty="0">
                <a:solidFill>
                  <a:schemeClr val="dk1"/>
                </a:solidFill>
              </a:rPr>
              <a:t> Chu		Second:  Alfred </a:t>
            </a:r>
            <a:r>
              <a:rPr lang="en-US" kern="1200" dirty="0" err="1">
                <a:solidFill>
                  <a:schemeClr val="dk1"/>
                </a:solidFill>
              </a:rPr>
              <a:t>Asterjadhi</a:t>
            </a:r>
            <a:endParaRPr lang="en-US" kern="1200" dirty="0">
              <a:solidFill>
                <a:schemeClr val="dk1"/>
              </a:solidFill>
            </a:endParaRP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32A77F72-1011-5146-9B01-5D59C115BEA0}"/>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245B1F9B-0291-7E4A-A8B5-673F41D0A77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91BABB3-B610-7643-816F-F1CBD7AEA7F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650336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 17/0/6</a:t>
            </a:r>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#1043</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https://mentor.ieee.org/802.11/dcn/20/11-20-0716-01-00ax-sa1-sounding-comments.docx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Menzo</a:t>
            </a:r>
            <a:r>
              <a:rPr lang="en-US" sz="1800" b="0" dirty="0">
                <a:latin typeface="Calibri" panose="020F0502020204030204" pitchFamily="34" charset="0"/>
                <a:cs typeface="Calibri" panose="020F0502020204030204" pitchFamily="34" charset="0"/>
              </a:rPr>
              <a:t> </a:t>
            </a:r>
            <a:r>
              <a:rPr lang="en-US" sz="1800" b="0" dirty="0" err="1">
                <a:latin typeface="Calibri" panose="020F0502020204030204" pitchFamily="34" charset="0"/>
                <a:cs typeface="Calibri" panose="020F0502020204030204" pitchFamily="34" charset="0"/>
              </a:rPr>
              <a:t>Wentink</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Puncturing Discussion – All</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https://mentor.ieee.org/802.11/dcn/20/11-20-0497-04-00ax-misc-cr-on-d6-0.doc</a:t>
            </a:r>
            <a:r>
              <a:rPr lang="en-US" sz="1200" dirty="0">
                <a:latin typeface="Calibri" panose="020F0502020204030204" pitchFamily="34" charset="0"/>
                <a:cs typeface="Calibri" panose="020F0502020204030204" pitchFamily="34" charset="0"/>
              </a:rPr>
              <a:t> - Ross Jian Yu</a:t>
            </a:r>
            <a:endParaRPr lang="en-US" sz="12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https://mentor.ieee.org/802.11/dcn/20/11-20-0795-00-00ax-cr-for-cid-24270.docx</a:t>
            </a:r>
            <a:r>
              <a:rPr lang="en-US" sz="1800" b="0" dirty="0">
                <a:latin typeface="Calibri" panose="020F0502020204030204" pitchFamily="34" charset="0"/>
                <a:cs typeface="Calibri" panose="020F0502020204030204" pitchFamily="34" charset="0"/>
              </a:rPr>
              <a:t> - Po-Kai Huang</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6"/>
              </a:rPr>
              <a:t>https://mentor.ieee.org/802.11/dcn/20/11-20-0717-03-00ax-cr-misc-phy.docx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Xiaogang</a:t>
            </a:r>
            <a:r>
              <a:rPr lang="en-US"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Motion related to 11-20/0717 </a:t>
            </a: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18459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81219685"/>
              </p:ext>
            </p:extLst>
          </p:nvPr>
        </p:nvGraphicFramePr>
        <p:xfrm>
          <a:off x="1246718" y="1830390"/>
          <a:ext cx="9093200" cy="111252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US" dirty="0"/>
                        <a:t>Those CIDs that agreed to (I need the list from </a:t>
                      </a:r>
                      <a:r>
                        <a:rPr lang="en-US" dirty="0" err="1"/>
                        <a:t>Xiaogang</a:t>
                      </a:r>
                      <a:r>
                        <a:rPr lang="en-US"/>
                        <a:t>)</a:t>
                      </a:r>
                      <a:endParaRPr lang="en-US" dirty="0"/>
                    </a:p>
                  </a:txBody>
                  <a:tcPr/>
                </a:tc>
                <a:extLst>
                  <a:ext uri="{0D108BD9-81ED-4DB2-BD59-A6C34878D82A}">
                    <a16:rowId xmlns:a16="http://schemas.microsoft.com/office/drawing/2014/main" val="230432841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24628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4"/>
              </a:rPr>
              <a:t>https://mentor.ieee.org/802.11/dcn/20/11-20-0717-03-00ax-cr-misc-phy.docx</a:t>
            </a:r>
            <a:r>
              <a:rPr lang="en-US" sz="1400" b="0" dirty="0">
                <a:latin typeface="Calibri" panose="020F0502020204030204" pitchFamily="34" charset="0"/>
                <a:cs typeface="Calibri" panose="020F0502020204030204" pitchFamily="34" charset="0"/>
              </a:rPr>
              <a:t> - </a:t>
            </a:r>
            <a:r>
              <a:rPr lang="en-US" sz="1400" b="0" dirty="0" err="1">
                <a:latin typeface="Calibri" panose="020F0502020204030204" pitchFamily="34" charset="0"/>
                <a:cs typeface="Calibri" panose="020F0502020204030204" pitchFamily="34" charset="0"/>
              </a:rPr>
              <a:t>Xiaogang</a:t>
            </a:r>
            <a:r>
              <a:rPr lang="en-US" sz="1400" b="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471032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639651936"/>
              </p:ext>
            </p:extLst>
          </p:nvPr>
        </p:nvGraphicFramePr>
        <p:xfrm>
          <a:off x="1246718" y="1830390"/>
          <a:ext cx="9093202" cy="2392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GB" dirty="0"/>
                        <a:t>24045, 24208, 24288, 24290, 24304, 24312, 24313, 24321, 24346, 24347, 24363, 24385, 24564, 24282</a:t>
                      </a:r>
                      <a:r>
                        <a:rPr lang="en-CA" dirty="0"/>
                        <a:t> </a:t>
                      </a:r>
                      <a:endParaRPr lang="en-US" dirty="0"/>
                    </a:p>
                  </a:txBody>
                  <a:tcPr/>
                </a:tc>
                <a:extLst>
                  <a:ext uri="{0D108BD9-81ED-4DB2-BD59-A6C34878D82A}">
                    <a16:rowId xmlns:a16="http://schemas.microsoft.com/office/drawing/2014/main" val="2304328414"/>
                  </a:ext>
                </a:extLst>
              </a:tr>
              <a:tr h="370840">
                <a:tc>
                  <a:txBody>
                    <a:bodyPr/>
                    <a:lstStyle/>
                    <a:p>
                      <a:r>
                        <a:rPr lang="en-US" dirty="0"/>
                        <a:t>11-20/0716</a:t>
                      </a:r>
                    </a:p>
                  </a:txBody>
                  <a:tcPr/>
                </a:tc>
                <a:tc>
                  <a:txBody>
                    <a:bodyPr/>
                    <a:lstStyle/>
                    <a:p>
                      <a:pPr lvl="0"/>
                      <a:r>
                        <a:rPr lang="en-US" sz="1800" kern="1200" dirty="0">
                          <a:solidFill>
                            <a:schemeClr val="dk1"/>
                          </a:solidFill>
                          <a:effectLst/>
                          <a:latin typeface="+mn-lt"/>
                          <a:ea typeface="+mn-ea"/>
                          <a:cs typeface="+mn-cs"/>
                        </a:rPr>
                        <a:t>24009, 24042, 24221, 24262, 24473, 24474, 24495, 24496, 24503, 24504</a:t>
                      </a:r>
                      <a:r>
                        <a:rPr lang="en-CA"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24505, </a:t>
                      </a:r>
                      <a:r>
                        <a:rPr lang="en-US" sz="1800" kern="1200" dirty="0">
                          <a:solidFill>
                            <a:srgbClr val="FF0000"/>
                          </a:solidFill>
                          <a:effectLst/>
                          <a:latin typeface="+mn-lt"/>
                          <a:ea typeface="+mn-ea"/>
                          <a:cs typeface="+mn-cs"/>
                        </a:rPr>
                        <a:t>24511</a:t>
                      </a:r>
                      <a:endParaRPr lang="en-CA" sz="1800" kern="1200" dirty="0">
                        <a:solidFill>
                          <a:srgbClr val="FF0000"/>
                        </a:solidFill>
                        <a:effectLst/>
                        <a:latin typeface="+mn-lt"/>
                        <a:ea typeface="+mn-ea"/>
                        <a:cs typeface="+mn-cs"/>
                      </a:endParaRPr>
                    </a:p>
                  </a:txBody>
                  <a:tcPr/>
                </a:tc>
                <a:extLst>
                  <a:ext uri="{0D108BD9-81ED-4DB2-BD59-A6C34878D82A}">
                    <a16:rowId xmlns:a16="http://schemas.microsoft.com/office/drawing/2014/main" val="325528993"/>
                  </a:ext>
                </a:extLst>
              </a:tr>
              <a:tr h="370840">
                <a:tc>
                  <a:txBody>
                    <a:bodyPr/>
                    <a:lstStyle/>
                    <a:p>
                      <a:r>
                        <a:rPr lang="en-US" dirty="0"/>
                        <a:t>11-20/0769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24373, 24386, 24387, 24388, 24431, 24506, 24507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7777165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671491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3E480-AF8B-EF49-A360-44BE4EDD37C7}"/>
              </a:ext>
            </a:extLst>
          </p:cNvPr>
          <p:cNvSpPr>
            <a:spLocks noGrp="1"/>
          </p:cNvSpPr>
          <p:nvPr>
            <p:ph type="title"/>
          </p:nvPr>
        </p:nvSpPr>
        <p:spPr/>
        <p:txBody>
          <a:bodyPr/>
          <a:lstStyle/>
          <a:p>
            <a:r>
              <a:rPr lang="en-US" dirty="0"/>
              <a:t>CR Motion #1044</a:t>
            </a:r>
          </a:p>
        </p:txBody>
      </p:sp>
      <p:sp>
        <p:nvSpPr>
          <p:cNvPr id="6" name="Content Placeholder 5">
            <a:extLst>
              <a:ext uri="{FF2B5EF4-FFF2-40B4-BE49-F238E27FC236}">
                <a16:creationId xmlns:a16="http://schemas.microsoft.com/office/drawing/2014/main" id="{A6ECF112-B16C-6340-8D40-5ECAA516D0E8}"/>
              </a:ext>
            </a:extLst>
          </p:cNvPr>
          <p:cNvSpPr>
            <a:spLocks noGrp="1"/>
          </p:cNvSpPr>
          <p:nvPr>
            <p:ph idx="1"/>
          </p:nvPr>
        </p:nvSpPr>
        <p:spPr/>
        <p:txBody>
          <a:bodyPr/>
          <a:lstStyle/>
          <a:p>
            <a:r>
              <a:rPr lang="en-US" dirty="0"/>
              <a:t>Move to accept resolutions to CIDs </a:t>
            </a:r>
            <a:r>
              <a:rPr lang="en-GB" dirty="0"/>
              <a:t> 24045, 24208, 24288, 24290, 24304, 24312, 24313, 24321, 24346, 24347, 24363, 24385, 24564, 24282, </a:t>
            </a:r>
            <a:r>
              <a:rPr lang="en-GB" dirty="0">
                <a:solidFill>
                  <a:schemeClr val="tx1"/>
                </a:solidFill>
              </a:rPr>
              <a:t>24020, 24405, 24406</a:t>
            </a:r>
            <a:r>
              <a:rPr lang="en-CA" dirty="0">
                <a:solidFill>
                  <a:srgbClr val="FF0000"/>
                </a:solidFill>
              </a:rPr>
              <a:t> </a:t>
            </a:r>
            <a:r>
              <a:rPr lang="en-CA" dirty="0"/>
              <a:t>in doc 11-20/0717r5</a:t>
            </a:r>
          </a:p>
          <a:p>
            <a:endParaRPr lang="en-CA" dirty="0"/>
          </a:p>
          <a:p>
            <a:r>
              <a:rPr lang="en-CA" dirty="0"/>
              <a:t>Move: 	</a:t>
            </a:r>
            <a:r>
              <a:rPr lang="en-CA" dirty="0" err="1"/>
              <a:t>Xiaogang</a:t>
            </a:r>
            <a:r>
              <a:rPr lang="en-CA" dirty="0"/>
              <a:t> Chen	Second:  </a:t>
            </a:r>
            <a:r>
              <a:rPr lang="en-CA" dirty="0" err="1"/>
              <a:t>Youhan</a:t>
            </a:r>
            <a:r>
              <a:rPr lang="en-CA" dirty="0"/>
              <a:t> Kim</a:t>
            </a:r>
          </a:p>
          <a:p>
            <a:r>
              <a:rPr lang="en-CA" dirty="0"/>
              <a:t>Approved with unanimous consent</a:t>
            </a:r>
          </a:p>
          <a:p>
            <a:endParaRPr lang="en-US" dirty="0"/>
          </a:p>
        </p:txBody>
      </p:sp>
      <p:sp>
        <p:nvSpPr>
          <p:cNvPr id="5" name="Slide Number Placeholder 4">
            <a:extLst>
              <a:ext uri="{FF2B5EF4-FFF2-40B4-BE49-F238E27FC236}">
                <a16:creationId xmlns:a16="http://schemas.microsoft.com/office/drawing/2014/main" id="{2EC4BB76-7D8E-F94D-AD83-28135B185BEA}"/>
              </a:ext>
            </a:extLst>
          </p:cNvPr>
          <p:cNvSpPr>
            <a:spLocks noGrp="1"/>
          </p:cNvSpPr>
          <p:nvPr>
            <p:ph type="sldNum" idx="12"/>
          </p:nvPr>
        </p:nvSpPr>
        <p:spPr/>
        <p:txBody>
          <a:bodyPr/>
          <a:lstStyle/>
          <a:p>
            <a:r>
              <a:rPr lang="en-GB"/>
              <a:t>Slide </a:t>
            </a:r>
            <a:fld id="{06B781AF-4CCF-49B0-A572-DE54FBE5D942}" type="slidenum">
              <a:rPr lang="en-GB" smtClean="0"/>
              <a:pPr/>
              <a:t>92</a:t>
            </a:fld>
            <a:endParaRPr lang="en-GB"/>
          </a:p>
        </p:txBody>
      </p:sp>
      <p:sp>
        <p:nvSpPr>
          <p:cNvPr id="4" name="Footer Placeholder 3">
            <a:extLst>
              <a:ext uri="{FF2B5EF4-FFF2-40B4-BE49-F238E27FC236}">
                <a16:creationId xmlns:a16="http://schemas.microsoft.com/office/drawing/2014/main" id="{6CB00073-AF49-634C-B74B-C44791A136BB}"/>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1D1C7B8-1C07-EB46-BA04-BE9524CAC5B4}"/>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547740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736C-67A8-7E42-B5A3-066D36593E92}"/>
              </a:ext>
            </a:extLst>
          </p:cNvPr>
          <p:cNvSpPr>
            <a:spLocks noGrp="1"/>
          </p:cNvSpPr>
          <p:nvPr>
            <p:ph type="title"/>
          </p:nvPr>
        </p:nvSpPr>
        <p:spPr/>
        <p:txBody>
          <a:bodyPr/>
          <a:lstStyle/>
          <a:p>
            <a:r>
              <a:rPr lang="en-US" dirty="0"/>
              <a:t>PHY Motion #215</a:t>
            </a:r>
          </a:p>
        </p:txBody>
      </p:sp>
      <p:sp>
        <p:nvSpPr>
          <p:cNvPr id="3" name="Content Placeholder 2">
            <a:extLst>
              <a:ext uri="{FF2B5EF4-FFF2-40B4-BE49-F238E27FC236}">
                <a16:creationId xmlns:a16="http://schemas.microsoft.com/office/drawing/2014/main" id="{931D6DE8-480B-454C-8858-B4CEE8576267}"/>
              </a:ext>
            </a:extLst>
          </p:cNvPr>
          <p:cNvSpPr>
            <a:spLocks noGrp="1"/>
          </p:cNvSpPr>
          <p:nvPr>
            <p:ph idx="1"/>
          </p:nvPr>
        </p:nvSpPr>
        <p:spPr/>
        <p:txBody>
          <a:bodyPr/>
          <a:lstStyle/>
          <a:p>
            <a:r>
              <a:rPr lang="en-US" dirty="0"/>
              <a:t>Move to accept text change in doc 11-20/0717r5 under the heading “Power Normalization issue” on page 12-15.</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94C80636-80BF-CE42-811F-2A01BDFFFFD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FE4276D6-32B4-B849-9032-D384FF6347C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07C0A06-CA18-F54A-B198-E963738DB0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38177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F065D-B25D-0C4D-91C1-6ADF0CEBB4DB}"/>
              </a:ext>
            </a:extLst>
          </p:cNvPr>
          <p:cNvSpPr>
            <a:spLocks noGrp="1"/>
          </p:cNvSpPr>
          <p:nvPr>
            <p:ph type="title"/>
          </p:nvPr>
        </p:nvSpPr>
        <p:spPr/>
        <p:txBody>
          <a:bodyPr/>
          <a:lstStyle/>
          <a:p>
            <a:r>
              <a:rPr lang="en-US" dirty="0"/>
              <a:t>CR Motion # 1045</a:t>
            </a:r>
          </a:p>
        </p:txBody>
      </p:sp>
      <p:sp>
        <p:nvSpPr>
          <p:cNvPr id="3" name="Content Placeholder 2">
            <a:extLst>
              <a:ext uri="{FF2B5EF4-FFF2-40B4-BE49-F238E27FC236}">
                <a16:creationId xmlns:a16="http://schemas.microsoft.com/office/drawing/2014/main" id="{F16126FD-FAF6-F44C-8E2E-F249687C856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US" kern="1200" dirty="0">
                <a:solidFill>
                  <a:schemeClr val="dk1"/>
                </a:solidFill>
              </a:rPr>
              <a:t>24009, 24042, 24221, 24262, 24473, 24474, 24495, 24496, 24503, 24504</a:t>
            </a:r>
            <a:r>
              <a:rPr lang="en-CA" kern="1200" dirty="0">
                <a:solidFill>
                  <a:schemeClr val="dk1"/>
                </a:solidFill>
              </a:rPr>
              <a:t>, </a:t>
            </a:r>
            <a:r>
              <a:rPr lang="en-US" kern="1200" dirty="0">
                <a:solidFill>
                  <a:schemeClr val="dk1"/>
                </a:solidFill>
              </a:rPr>
              <a:t>24505 in doc 11-20/0716r2</a:t>
            </a:r>
          </a:p>
          <a:p>
            <a:pPr>
              <a:buFont typeface="Arial" panose="020B0604020202020204" pitchFamily="34" charset="0"/>
              <a:buChar char="•"/>
            </a:pPr>
            <a:endParaRPr lang="en-US" kern="1200" dirty="0">
              <a:solidFill>
                <a:schemeClr val="dk1"/>
              </a:solidFill>
            </a:endParaRPr>
          </a:p>
          <a:p>
            <a:r>
              <a:rPr lang="en-US" dirty="0"/>
              <a:t>Move:	</a:t>
            </a:r>
            <a:r>
              <a:rPr lang="en-US" dirty="0" err="1"/>
              <a:t>Menzo</a:t>
            </a:r>
            <a:r>
              <a:rPr lang="en-US" dirty="0"/>
              <a:t> </a:t>
            </a:r>
            <a:r>
              <a:rPr lang="en-US" dirty="0" err="1"/>
              <a:t>Wentink</a:t>
            </a:r>
            <a:r>
              <a:rPr lang="en-US" dirty="0"/>
              <a:t>		Second: Alfred </a:t>
            </a:r>
            <a:r>
              <a:rPr lang="en-US" dirty="0" err="1"/>
              <a:t>Asterjadhi</a:t>
            </a:r>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id="{F934D3E9-AB53-AB4B-9A02-620771D70DB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4BD8E60-E38A-E747-821F-23C57D9A7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11E6C7-7DC7-7546-9E41-2373CECA22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624549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EB262-7746-294F-8E36-EBE7C4E1041B}"/>
              </a:ext>
            </a:extLst>
          </p:cNvPr>
          <p:cNvSpPr>
            <a:spLocks noGrp="1"/>
          </p:cNvSpPr>
          <p:nvPr>
            <p:ph type="title"/>
          </p:nvPr>
        </p:nvSpPr>
        <p:spPr/>
        <p:txBody>
          <a:bodyPr/>
          <a:lstStyle/>
          <a:p>
            <a:r>
              <a:rPr lang="en-US" dirty="0"/>
              <a:t>CR Motion #1046</a:t>
            </a:r>
          </a:p>
        </p:txBody>
      </p:sp>
      <p:sp>
        <p:nvSpPr>
          <p:cNvPr id="3" name="Content Placeholder 2">
            <a:extLst>
              <a:ext uri="{FF2B5EF4-FFF2-40B4-BE49-F238E27FC236}">
                <a16:creationId xmlns:a16="http://schemas.microsoft.com/office/drawing/2014/main" id="{585451D7-BDBB-3741-BBA5-F3857100066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24373, 24386, 24387, 24388, 24431, 24506, 24507 </a:t>
            </a:r>
            <a:r>
              <a:rPr lang="en-CA" kern="1200" dirty="0">
                <a:solidFill>
                  <a:schemeClr val="dk1"/>
                </a:solidFill>
              </a:rPr>
              <a:t> in doc 11-20/0769r4</a:t>
            </a:r>
          </a:p>
          <a:p>
            <a:endParaRPr lang="en-CA" kern="1200" dirty="0">
              <a:solidFill>
                <a:schemeClr val="dk1"/>
              </a:solidFill>
            </a:endParaRPr>
          </a:p>
          <a:p>
            <a:r>
              <a:rPr lang="en-CA" kern="1200" dirty="0">
                <a:solidFill>
                  <a:schemeClr val="dk1"/>
                </a:solidFill>
              </a:rPr>
              <a:t>Move</a:t>
            </a:r>
            <a:r>
              <a:rPr lang="en-US" kern="1200" dirty="0">
                <a:solidFill>
                  <a:schemeClr val="dk1"/>
                </a:solidFill>
              </a:rPr>
              <a:t>: </a:t>
            </a:r>
            <a:r>
              <a:rPr lang="en-US" kern="1200" dirty="0" err="1">
                <a:solidFill>
                  <a:schemeClr val="dk1"/>
                </a:solidFill>
              </a:rPr>
              <a:t>Youhan</a:t>
            </a:r>
            <a:r>
              <a:rPr lang="en-US" kern="1200" dirty="0">
                <a:solidFill>
                  <a:schemeClr val="dk1"/>
                </a:solidFill>
              </a:rPr>
              <a:t> Kim		Second: </a:t>
            </a:r>
            <a:r>
              <a:rPr lang="en-US" kern="1200" dirty="0" err="1">
                <a:solidFill>
                  <a:schemeClr val="dk1"/>
                </a:solidFill>
              </a:rPr>
              <a:t>Yasu</a:t>
            </a:r>
            <a:r>
              <a:rPr lang="en-US" kern="1200" dirty="0">
                <a:solidFill>
                  <a:schemeClr val="dk1"/>
                </a:solidFill>
              </a:rPr>
              <a:t> Inoue</a:t>
            </a:r>
          </a:p>
          <a:p>
            <a:r>
              <a:rPr lang="en-US" kern="1200" dirty="0">
                <a:solidFill>
                  <a:schemeClr val="dk1"/>
                </a:solidFill>
              </a:rPr>
              <a:t>Approved with unanimous consent.</a:t>
            </a:r>
          </a:p>
          <a:p>
            <a:endParaRPr lang="en-US" dirty="0"/>
          </a:p>
        </p:txBody>
      </p:sp>
      <p:sp>
        <p:nvSpPr>
          <p:cNvPr id="4" name="Slide Number Placeholder 3">
            <a:extLst>
              <a:ext uri="{FF2B5EF4-FFF2-40B4-BE49-F238E27FC236}">
                <a16:creationId xmlns:a16="http://schemas.microsoft.com/office/drawing/2014/main" id="{EE5BEEF6-3CFE-6E46-B9DD-EF3EEB6037D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692AE17-02A2-B545-AD4E-1E538A1B15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F1DA8AE-4B40-6647-BF6E-A3637037E4E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58783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28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https://mentor.ieee.org/802.11/dcn/20/11-20-0597-01-00ax-cr-preamble-puncturing-mask.docx</a:t>
            </a:r>
            <a:r>
              <a:rPr lang="en-US" sz="18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Puncturing Discussion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https://mentor.ieee.org/802.11/dcn/20/11-20-0497-06-00ax-misc-cr-on-d6-0.doc</a:t>
            </a:r>
            <a:r>
              <a:rPr lang="en-US" sz="1400" dirty="0">
                <a:latin typeface="Calibri" panose="020F0502020204030204" pitchFamily="34" charset="0"/>
                <a:cs typeface="Calibri" panose="020F0502020204030204" pitchFamily="34" charset="0"/>
              </a:rPr>
              <a:t> - Ross Jian Yu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https://mentor.ieee.org/802.11/dcn/20/11-20-0618-00-00ax-cr-for-cid-24101-preamble-puncture.docx</a:t>
            </a:r>
            <a:r>
              <a:rPr lang="en-US" sz="1400" dirty="0">
                <a:latin typeface="Calibri" panose="020F0502020204030204" pitchFamily="34" charset="0"/>
                <a:cs typeface="Calibri" panose="020F0502020204030204" pitchFamily="34"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7"/>
              </a:rPr>
              <a:t>https://mentor.ieee.org/802.11/dcn/20/11-20-0717-06-00ax-cr-misc-phy.docx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8"/>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9"/>
              </a:rPr>
              <a:t>https://mentor.ieee.org/802.11/dcn/20/11-20-0822-00-00ax-miscellaneous-6ghz-channelization-cids.docx</a:t>
            </a:r>
            <a:r>
              <a:rPr lang="en-CA" sz="1400" dirty="0">
                <a:latin typeface="Calibri" panose="020F0502020204030204" pitchFamily="34" charset="0"/>
                <a:cs typeface="Calibri" panose="020F0502020204030204" pitchFamily="34" charset="0"/>
              </a:rPr>
              <a:t> - Thomas </a:t>
            </a:r>
            <a:r>
              <a:rPr lang="en-CA" sz="1400" dirty="0" err="1">
                <a:latin typeface="Calibri" panose="020F0502020204030204" pitchFamily="34" charset="0"/>
                <a:cs typeface="Calibri" panose="020F0502020204030204" pitchFamily="34" charset="0"/>
              </a:rPr>
              <a:t>Derham</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10"/>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marL="0" lvl="0" indent="0">
              <a:spcBef>
                <a:spcPts val="0"/>
              </a:spcBef>
              <a:spcAft>
                <a:spcPts val="0"/>
              </a:spcAft>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07045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44084657"/>
              </p:ext>
            </p:extLst>
          </p:nvPr>
        </p:nvGraphicFramePr>
        <p:xfrm>
          <a:off x="1246718" y="183039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r h="370840">
                <a:tc>
                  <a:txBody>
                    <a:bodyPr/>
                    <a:lstStyle/>
                    <a:p>
                      <a:r>
                        <a:rPr lang="en-US" dirty="0"/>
                        <a:t>11-20/0597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24032, 24103, 24148, 24265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62800923"/>
                  </a:ext>
                </a:extLst>
              </a:tr>
            </a:tbl>
          </a:graphicData>
        </a:graphic>
      </p:graphicFrame>
    </p:spTree>
    <p:extLst>
      <p:ext uri="{BB962C8B-B14F-4D97-AF65-F5344CB8AC3E}">
        <p14:creationId xmlns:p14="http://schemas.microsoft.com/office/powerpoint/2010/main" val="13557616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118DC-0A4B-9F4F-B33E-E479E6320423}"/>
              </a:ext>
            </a:extLst>
          </p:cNvPr>
          <p:cNvSpPr>
            <a:spLocks noGrp="1"/>
          </p:cNvSpPr>
          <p:nvPr>
            <p:ph type="title"/>
          </p:nvPr>
        </p:nvSpPr>
        <p:spPr/>
        <p:txBody>
          <a:bodyPr/>
          <a:lstStyle/>
          <a:p>
            <a:r>
              <a:rPr lang="en-US" dirty="0"/>
              <a:t>CR Motion #1047</a:t>
            </a:r>
          </a:p>
        </p:txBody>
      </p:sp>
      <p:sp>
        <p:nvSpPr>
          <p:cNvPr id="6" name="Content Placeholder 5">
            <a:extLst>
              <a:ext uri="{FF2B5EF4-FFF2-40B4-BE49-F238E27FC236}">
                <a16:creationId xmlns:a16="http://schemas.microsoft.com/office/drawing/2014/main" id="{B3A85155-8022-1547-B554-3FF059CBFC45}"/>
              </a:ext>
            </a:extLst>
          </p:cNvPr>
          <p:cNvSpPr>
            <a:spLocks noGrp="1"/>
          </p:cNvSpPr>
          <p:nvPr>
            <p:ph idx="1"/>
          </p:nvPr>
        </p:nvSpPr>
        <p:spPr/>
        <p:txBody>
          <a:bodyPr/>
          <a:lstStyle/>
          <a:p>
            <a:r>
              <a:rPr lang="en-US" dirty="0"/>
              <a:t>Move to accept resolution to CID 24270 in doc 11-20/0795r1</a:t>
            </a:r>
          </a:p>
          <a:p>
            <a:endParaRPr lang="en-US" dirty="0"/>
          </a:p>
          <a:p>
            <a:r>
              <a:rPr lang="en-US" dirty="0"/>
              <a:t>Move: Po-Kai Huang		Second: </a:t>
            </a:r>
            <a:r>
              <a:rPr lang="en-US" dirty="0" err="1"/>
              <a:t>Xiaogang</a:t>
            </a:r>
            <a:r>
              <a:rPr lang="en-US" dirty="0"/>
              <a:t> Chen</a:t>
            </a:r>
          </a:p>
          <a:p>
            <a:r>
              <a:rPr lang="en-US" dirty="0"/>
              <a:t>Approved with unanimous consent</a:t>
            </a:r>
          </a:p>
        </p:txBody>
      </p:sp>
      <p:sp>
        <p:nvSpPr>
          <p:cNvPr id="5" name="Slide Number Placeholder 4">
            <a:extLst>
              <a:ext uri="{FF2B5EF4-FFF2-40B4-BE49-F238E27FC236}">
                <a16:creationId xmlns:a16="http://schemas.microsoft.com/office/drawing/2014/main" id="{4DEF5C46-B58D-634B-ABFC-CDDFEA6602E7}"/>
              </a:ext>
            </a:extLst>
          </p:cNvPr>
          <p:cNvSpPr>
            <a:spLocks noGrp="1"/>
          </p:cNvSpPr>
          <p:nvPr>
            <p:ph type="sldNum" idx="12"/>
          </p:nvPr>
        </p:nvSpPr>
        <p:spPr/>
        <p:txBody>
          <a:bodyPr/>
          <a:lstStyle/>
          <a:p>
            <a:r>
              <a:rPr lang="en-GB"/>
              <a:t>Slide </a:t>
            </a:r>
            <a:fld id="{06B781AF-4CCF-49B0-A572-DE54FBE5D942}" type="slidenum">
              <a:rPr lang="en-GB" smtClean="0"/>
              <a:pPr/>
              <a:t>98</a:t>
            </a:fld>
            <a:endParaRPr lang="en-GB"/>
          </a:p>
        </p:txBody>
      </p:sp>
      <p:sp>
        <p:nvSpPr>
          <p:cNvPr id="4" name="Footer Placeholder 3">
            <a:extLst>
              <a:ext uri="{FF2B5EF4-FFF2-40B4-BE49-F238E27FC236}">
                <a16:creationId xmlns:a16="http://schemas.microsoft.com/office/drawing/2014/main" id="{2AD935AD-B141-4F49-B404-8757362F724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A2C8750-2B44-9B4D-AEB2-CAB114B59CC9}"/>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852663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F61D-9F9B-924F-B0FD-6A28F2C2D224}"/>
              </a:ext>
            </a:extLst>
          </p:cNvPr>
          <p:cNvSpPr>
            <a:spLocks noGrp="1"/>
          </p:cNvSpPr>
          <p:nvPr>
            <p:ph type="title"/>
          </p:nvPr>
        </p:nvSpPr>
        <p:spPr/>
        <p:txBody>
          <a:bodyPr/>
          <a:lstStyle/>
          <a:p>
            <a:r>
              <a:rPr lang="en-US" dirty="0"/>
              <a:t>CR Motion # 1048</a:t>
            </a:r>
          </a:p>
        </p:txBody>
      </p:sp>
      <p:sp>
        <p:nvSpPr>
          <p:cNvPr id="3" name="Content Placeholder 2">
            <a:extLst>
              <a:ext uri="{FF2B5EF4-FFF2-40B4-BE49-F238E27FC236}">
                <a16:creationId xmlns:a16="http://schemas.microsoft.com/office/drawing/2014/main" id="{DFAAEFD1-0A7C-D74E-AD7A-FB088F003DCE}"/>
              </a:ext>
            </a:extLst>
          </p:cNvPr>
          <p:cNvSpPr>
            <a:spLocks noGrp="1"/>
          </p:cNvSpPr>
          <p:nvPr>
            <p:ph idx="1"/>
          </p:nvPr>
        </p:nvSpPr>
        <p:spPr/>
        <p:txBody>
          <a:bodyPr/>
          <a:lstStyle/>
          <a:p>
            <a:r>
              <a:rPr lang="en-US" dirty="0"/>
              <a:t>Move to accept resolutions to CIDs </a:t>
            </a:r>
            <a:r>
              <a:rPr lang="en-GB" kern="1200" dirty="0">
                <a:solidFill>
                  <a:schemeClr val="dk1"/>
                </a:solidFill>
              </a:rPr>
              <a:t>24032, 24103, 24148, 24265</a:t>
            </a:r>
            <a:r>
              <a:rPr lang="en-CA" dirty="0"/>
              <a:t> </a:t>
            </a:r>
            <a:r>
              <a:rPr lang="en-CA" kern="1200" dirty="0">
                <a:solidFill>
                  <a:schemeClr val="dk1"/>
                </a:solidFill>
              </a:rPr>
              <a:t> in doc 11-20/0597r1</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Xiaogang</a:t>
            </a:r>
            <a:r>
              <a:rPr lang="en-CA" kern="1200" dirty="0">
                <a:solidFill>
                  <a:schemeClr val="dk1"/>
                </a:solidFill>
              </a:rPr>
              <a:t> Chen		Second:</a:t>
            </a:r>
            <a:r>
              <a:rPr lang="en-US" dirty="0"/>
              <a:t> Po-Kai Huang</a:t>
            </a:r>
          </a:p>
          <a:p>
            <a:r>
              <a:rPr lang="en-US" dirty="0"/>
              <a:t>Approved with unanimous consent</a:t>
            </a:r>
          </a:p>
        </p:txBody>
      </p:sp>
      <p:sp>
        <p:nvSpPr>
          <p:cNvPr id="4" name="Slide Number Placeholder 3">
            <a:extLst>
              <a:ext uri="{FF2B5EF4-FFF2-40B4-BE49-F238E27FC236}">
                <a16:creationId xmlns:a16="http://schemas.microsoft.com/office/drawing/2014/main" id="{AE1EC46A-C657-AB4E-8068-82C2A8E960F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2D3B20E4-800F-F340-B7DF-D1874DEF55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FCE0FF-2806-624A-B76B-8D27DC9E25D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08889719"/>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6615</TotalTime>
  <Words>12715</Words>
  <Application>Microsoft Macintosh PowerPoint</Application>
  <PresentationFormat>Widescreen</PresentationFormat>
  <Paragraphs>1871</Paragraphs>
  <Slides>164</Slides>
  <Notes>26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164</vt:i4>
      </vt:variant>
    </vt:vector>
  </HeadingPairs>
  <TitlesOfParts>
    <vt:vector size="171"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#1042</vt:lpstr>
      <vt:lpstr>CR Motion #1043</vt:lpstr>
      <vt:lpstr>May 21 Teleconference Agenda</vt:lpstr>
      <vt:lpstr>Candidate CIDs</vt:lpstr>
      <vt:lpstr>May 21 Teleconference Agenda</vt:lpstr>
      <vt:lpstr>Candidate CIDs</vt:lpstr>
      <vt:lpstr>CR Motion #1044</vt:lpstr>
      <vt:lpstr>PHY Motion #215</vt:lpstr>
      <vt:lpstr>CR Motion # 1045</vt:lpstr>
      <vt:lpstr>CR Motion #1046</vt:lpstr>
      <vt:lpstr>May 28 Teleconference Agenda</vt:lpstr>
      <vt:lpstr>Candidate CIDs</vt:lpstr>
      <vt:lpstr>CR Motion #1047</vt:lpstr>
      <vt:lpstr>CR Motion # 1048</vt:lpstr>
      <vt:lpstr>SP #1</vt:lpstr>
      <vt:lpstr>SP #2</vt:lpstr>
      <vt:lpstr>SP #3</vt:lpstr>
      <vt:lpstr>CR Motion #1049</vt:lpstr>
      <vt:lpstr>June 2nd  Teleconference Agenda</vt:lpstr>
      <vt:lpstr>June 4th   Teleconference Agenda</vt:lpstr>
      <vt:lpstr>June 9th   Teleconference Agenda</vt:lpstr>
      <vt:lpstr>Candidate CIDs</vt:lpstr>
      <vt:lpstr>CR Motion # 1050</vt:lpstr>
      <vt:lpstr>CR Motion #1051</vt:lpstr>
      <vt:lpstr>CR Motion #1052</vt:lpstr>
      <vt:lpstr>June 11th   Teleconference Agenda</vt:lpstr>
      <vt:lpstr>Candidate CIDs</vt:lpstr>
      <vt:lpstr>CR Motion #1053</vt:lpstr>
      <vt:lpstr>CR Motion #1054</vt:lpstr>
      <vt:lpstr>June 16th   Teleconference Agenda</vt:lpstr>
      <vt:lpstr>Candidate CIDs</vt:lpstr>
      <vt:lpstr>Motion for Minutes Approval</vt:lpstr>
      <vt:lpstr>CR Motion #1055</vt:lpstr>
      <vt:lpstr>June 18th   Teleconference Agenda</vt:lpstr>
      <vt:lpstr>June 23th   Teleconference Agenda</vt:lpstr>
      <vt:lpstr>Candidate CIDs</vt:lpstr>
      <vt:lpstr>SP (11-20/0822)</vt:lpstr>
      <vt:lpstr>CR Motion #1056</vt:lpstr>
      <vt:lpstr>CR Motion # 1057</vt:lpstr>
      <vt:lpstr>CR Motion # 1058</vt:lpstr>
      <vt:lpstr>CR Motion # 1059</vt:lpstr>
      <vt:lpstr>CR Motion # 1060</vt:lpstr>
      <vt:lpstr>June 25th   Teleconference Agenda</vt:lpstr>
      <vt:lpstr>Candidate CIDs</vt:lpstr>
      <vt:lpstr>CR Motion #1061</vt:lpstr>
      <vt:lpstr>CR Motion #1062</vt:lpstr>
      <vt:lpstr>June 30 Teleconference Agenda</vt:lpstr>
      <vt:lpstr>Candidate CIDs</vt:lpstr>
      <vt:lpstr>CR Motion #1063</vt:lpstr>
      <vt:lpstr>CR Motion #1064</vt:lpstr>
      <vt:lpstr>CR Motion #1065</vt:lpstr>
      <vt:lpstr>CR Motion #1066</vt:lpstr>
      <vt:lpstr>CR Motion #1067</vt:lpstr>
      <vt:lpstr>July 2nd Teleconference Agenda</vt:lpstr>
      <vt:lpstr>Candidate CIDs</vt:lpstr>
      <vt:lpstr>July 7th  Teleconference Agenda</vt:lpstr>
      <vt:lpstr>Candidate CIDs</vt:lpstr>
      <vt:lpstr>CR Motion #1068 </vt:lpstr>
      <vt:lpstr>July 9th  Teleconference Agenda</vt:lpstr>
      <vt:lpstr>Candidate CIDs</vt:lpstr>
      <vt:lpstr>CR Motion #1069</vt:lpstr>
      <vt:lpstr>CR Motion #1070</vt:lpstr>
      <vt:lpstr>MAC Motion #133</vt:lpstr>
      <vt:lpstr>July 14th  Teleconference Agenda</vt:lpstr>
      <vt:lpstr>Candidate CIDs</vt:lpstr>
      <vt:lpstr>MAC Motion #134</vt:lpstr>
      <vt:lpstr>CR Motion #1071</vt:lpstr>
      <vt:lpstr>July 16th  Teleconference Agenda</vt:lpstr>
      <vt:lpstr>Candidate CIDs</vt:lpstr>
      <vt:lpstr>CR Motion #1072</vt:lpstr>
      <vt:lpstr>CR Motion #1073</vt:lpstr>
      <vt:lpstr>CR Motion #1074</vt:lpstr>
      <vt:lpstr>CR Motion #1075</vt:lpstr>
      <vt:lpstr>SP</vt:lpstr>
      <vt:lpstr>July 21 Teleconference Agenda</vt:lpstr>
      <vt:lpstr>Candidate CIDs</vt:lpstr>
      <vt:lpstr>Motion (Teleconference Minutes)</vt:lpstr>
      <vt:lpstr>PHY Motion #216</vt:lpstr>
      <vt:lpstr>CR Motion #1076</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416</cp:revision>
  <cp:lastPrinted>1601-01-01T00:00:00Z</cp:lastPrinted>
  <dcterms:created xsi:type="dcterms:W3CDTF">2019-08-14T12:42:27Z</dcterms:created>
  <dcterms:modified xsi:type="dcterms:W3CDTF">2020-07-21T22:22:29Z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