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3"/>
  </p:notesMasterIdLst>
  <p:handoutMasterIdLst>
    <p:handoutMasterId r:id="rId164"/>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 id="446" r:id="rId150"/>
    <p:sldId id="447" r:id="rId151"/>
    <p:sldId id="448" r:id="rId152"/>
    <p:sldId id="449" r:id="rId153"/>
    <p:sldId id="450" r:id="rId154"/>
    <p:sldId id="451" r:id="rId155"/>
    <p:sldId id="452" r:id="rId156"/>
    <p:sldId id="454" r:id="rId157"/>
    <p:sldId id="455" r:id="rId158"/>
    <p:sldId id="456" r:id="rId159"/>
    <p:sldId id="457" r:id="rId160"/>
    <p:sldId id="458" r:id="rId161"/>
    <p:sldId id="459" r:id="rId1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1792826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153</a:t>
            </a:fld>
            <a:endParaRPr lang="en-US"/>
          </a:p>
        </p:txBody>
      </p:sp>
    </p:spTree>
    <p:extLst>
      <p:ext uri="{BB962C8B-B14F-4D97-AF65-F5344CB8AC3E}">
        <p14:creationId xmlns:p14="http://schemas.microsoft.com/office/powerpoint/2010/main" val="37323740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160</a:t>
            </a:fld>
            <a:endParaRPr lang="en-US"/>
          </a:p>
        </p:txBody>
      </p:sp>
    </p:spTree>
    <p:extLst>
      <p:ext uri="{BB962C8B-B14F-4D97-AF65-F5344CB8AC3E}">
        <p14:creationId xmlns:p14="http://schemas.microsoft.com/office/powerpoint/2010/main" val="3208876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802.11-20/0538r48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0/11-20-1029-00-00ax-phy-capability-he-mu-ppdu-rx-max-nhe-ltf-propos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20/11-20-0716-05-00ax-sa1-sounding-comments.docx" TargetMode="External"/><Relationship Id="rId5" Type="http://schemas.openxmlformats.org/officeDocument/2006/relationships/hyperlink" Target="https://mentor.ieee.org/802.11/dcn/20/11-20-1054-00-00ax-resolutions-to-cids-24093-24097.docx" TargetMode="External"/><Relationship Id="rId4" Type="http://schemas.openxmlformats.org/officeDocument/2006/relationships/hyperlink" Target="https://mentor.ieee.org/802.11/dcn/20/11-20-1068-00-00ax-sa1-misc-c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0/11-20-1070-00-00ax-proposed-resolution-for-cid-24001.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mentor.ieee.org/802.11/dcn/20/11-20-1022-03-00ax-11ax-d6-0-comment-resolution-of-misc-cids.docx" TargetMode="External"/><Relationship Id="rId4" Type="http://schemas.openxmlformats.org/officeDocument/2006/relationships/hyperlink" Target="https://mentor.ieee.org/802.11/dcn/20/11-20-1029-00-00ax-phy-capability-he-mu-ppdu-rx-max-nhe-ltf-proposal.docx" TargetMode="Externa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hyperlink" Target="https://mentor.ieee.org/802.11/dcn/20/11-20-0912-03-00ax-resolutions-to-miscellaneous-cids.doc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8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11-20/0958</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https://mentor.ieee.org/802.11/dcn/20/11-20-1068-00-00ax-sa1-misc-cr.docx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https://mentor.ieee.org/802.11/dcn/20/11-20-1054-00-00ax-resolutions-to-cids-24093-24097.docx</a:t>
            </a:r>
            <a:r>
              <a:rPr lang="en-US" sz="1800" dirty="0">
                <a:latin typeface="Calibri" panose="020F0502020204030204" pitchFamily="34" charset="0"/>
                <a:cs typeface="Calibri" panose="020F0502020204030204" pitchFamily="34" charset="0"/>
              </a:rPr>
              <a:t> - </a:t>
            </a:r>
            <a:r>
              <a:rPr lang="en-CA" sz="1800" dirty="0">
                <a:latin typeface="Calibri" panose="020F0502020204030204" pitchFamily="34" charset="0"/>
                <a:cs typeface="Calibri" panose="020F0502020204030204" pitchFamily="34" charset="0"/>
              </a:rPr>
              <a:t>Tomoko Adachi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https://mentor.ieee.org/802.11/dcn/20/11-20-0716-05-00ax-sa1-sounding-comments.docx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Menzo</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Wentink</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9710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03056861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24222, 24223, 24224 </a:t>
                      </a:r>
                      <a:endParaRPr lang="en-US" dirty="0"/>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38581727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D3774C-CCA9-ED4C-B2FC-346939DE5D01}"/>
              </a:ext>
            </a:extLst>
          </p:cNvPr>
          <p:cNvSpPr>
            <a:spLocks noGrp="1"/>
          </p:cNvSpPr>
          <p:nvPr>
            <p:ph type="title"/>
          </p:nvPr>
        </p:nvSpPr>
        <p:spPr/>
        <p:txBody>
          <a:bodyPr/>
          <a:lstStyle/>
          <a:p>
            <a:r>
              <a:rPr lang="en-US" dirty="0"/>
              <a:t>MAC Motion #134</a:t>
            </a:r>
          </a:p>
        </p:txBody>
      </p:sp>
      <p:sp>
        <p:nvSpPr>
          <p:cNvPr id="7" name="Content Placeholder 6">
            <a:extLst>
              <a:ext uri="{FF2B5EF4-FFF2-40B4-BE49-F238E27FC236}">
                <a16:creationId xmlns:a16="http://schemas.microsoft.com/office/drawing/2014/main" id="{3B493AAA-2A7D-9242-BE4D-9967657D2E65}"/>
              </a:ext>
            </a:extLst>
          </p:cNvPr>
          <p:cNvSpPr>
            <a:spLocks noGrp="1"/>
          </p:cNvSpPr>
          <p:nvPr>
            <p:ph idx="1"/>
          </p:nvPr>
        </p:nvSpPr>
        <p:spPr/>
        <p:txBody>
          <a:bodyPr/>
          <a:lstStyle/>
          <a:p>
            <a:r>
              <a:rPr lang="en-US" dirty="0"/>
              <a:t>Move to accept text changes in doc 11-20/0958r0</a:t>
            </a:r>
          </a:p>
          <a:p>
            <a:endParaRPr lang="en-US" dirty="0"/>
          </a:p>
          <a:p>
            <a:r>
              <a:rPr lang="en-US" dirty="0"/>
              <a:t>Move: Alfred </a:t>
            </a:r>
            <a:r>
              <a:rPr lang="en-US" dirty="0" err="1"/>
              <a:t>Asterjadhi</a:t>
            </a:r>
            <a:r>
              <a:rPr lang="en-US" dirty="0"/>
              <a:t>		Second: </a:t>
            </a:r>
            <a:r>
              <a:rPr lang="en-US" dirty="0" err="1"/>
              <a:t>Menzo</a:t>
            </a:r>
            <a:r>
              <a:rPr lang="en-US" dirty="0"/>
              <a:t> </a:t>
            </a:r>
            <a:r>
              <a:rPr lang="en-US" dirty="0" err="1"/>
              <a:t>Wentink</a:t>
            </a:r>
            <a:endParaRPr lang="en-US" dirty="0"/>
          </a:p>
          <a:p>
            <a:endParaRPr lang="en-US" dirty="0"/>
          </a:p>
          <a:p>
            <a:r>
              <a:rPr lang="en-US" dirty="0"/>
              <a:t>Approved with unanimous </a:t>
            </a:r>
            <a:r>
              <a:rPr lang="en-US" dirty="0" err="1"/>
              <a:t>consnet</a:t>
            </a:r>
            <a:endParaRPr lang="en-US" dirty="0"/>
          </a:p>
        </p:txBody>
      </p:sp>
      <p:sp>
        <p:nvSpPr>
          <p:cNvPr id="5" name="Slide Number Placeholder 4">
            <a:extLst>
              <a:ext uri="{FF2B5EF4-FFF2-40B4-BE49-F238E27FC236}">
                <a16:creationId xmlns:a16="http://schemas.microsoft.com/office/drawing/2014/main" id="{2D82E36B-1163-D140-BC07-7045AAEBA8E1}"/>
              </a:ext>
            </a:extLst>
          </p:cNvPr>
          <p:cNvSpPr>
            <a:spLocks noGrp="1"/>
          </p:cNvSpPr>
          <p:nvPr>
            <p:ph type="sldNum" idx="12"/>
          </p:nvPr>
        </p:nvSpPr>
        <p:spPr/>
        <p:txBody>
          <a:bodyPr/>
          <a:lstStyle/>
          <a:p>
            <a:r>
              <a:rPr lang="en-GB"/>
              <a:t>Slide </a:t>
            </a:r>
            <a:fld id="{06B781AF-4CCF-49B0-A572-DE54FBE5D942}" type="slidenum">
              <a:rPr lang="en-GB" smtClean="0"/>
              <a:pPr/>
              <a:t>151</a:t>
            </a:fld>
            <a:endParaRPr lang="en-GB"/>
          </a:p>
        </p:txBody>
      </p:sp>
      <p:sp>
        <p:nvSpPr>
          <p:cNvPr id="4" name="Footer Placeholder 3">
            <a:extLst>
              <a:ext uri="{FF2B5EF4-FFF2-40B4-BE49-F238E27FC236}">
                <a16:creationId xmlns:a16="http://schemas.microsoft.com/office/drawing/2014/main" id="{0E47C033-26A6-4D43-935B-F593C40AB5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6660A2-F46B-B147-AD75-E3DC6E302E3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928303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5314-5AF7-6C41-A545-20D49E79EBF1}"/>
              </a:ext>
            </a:extLst>
          </p:cNvPr>
          <p:cNvSpPr>
            <a:spLocks noGrp="1"/>
          </p:cNvSpPr>
          <p:nvPr>
            <p:ph type="title"/>
          </p:nvPr>
        </p:nvSpPr>
        <p:spPr/>
        <p:txBody>
          <a:bodyPr/>
          <a:lstStyle/>
          <a:p>
            <a:r>
              <a:rPr lang="en-US" dirty="0"/>
              <a:t>CR Motion #1071</a:t>
            </a:r>
          </a:p>
        </p:txBody>
      </p:sp>
      <p:sp>
        <p:nvSpPr>
          <p:cNvPr id="3" name="Content Placeholder 2">
            <a:extLst>
              <a:ext uri="{FF2B5EF4-FFF2-40B4-BE49-F238E27FC236}">
                <a16:creationId xmlns:a16="http://schemas.microsoft.com/office/drawing/2014/main" id="{05585EC4-4932-344A-A7B3-E5BA71479599}"/>
              </a:ext>
            </a:extLst>
          </p:cNvPr>
          <p:cNvSpPr>
            <a:spLocks noGrp="1"/>
          </p:cNvSpPr>
          <p:nvPr>
            <p:ph idx="1"/>
          </p:nvPr>
        </p:nvSpPr>
        <p:spPr/>
        <p:txBody>
          <a:bodyPr/>
          <a:lstStyle/>
          <a:p>
            <a:r>
              <a:rPr lang="en-US" dirty="0"/>
              <a:t>Move to accept resolutions to CIDs </a:t>
            </a:r>
            <a:r>
              <a:rPr lang="en-GB" kern="1200" dirty="0">
                <a:solidFill>
                  <a:schemeClr val="dk1"/>
                </a:solidFill>
              </a:rPr>
              <a:t>24222, 24223, 24224 </a:t>
            </a:r>
            <a:r>
              <a:rPr lang="en-US" kern="1200" dirty="0">
                <a:solidFill>
                  <a:schemeClr val="dk1"/>
                </a:solidFill>
              </a:rPr>
              <a:t>in doc 11-20/979r1</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Mark Rison</a:t>
            </a:r>
          </a:p>
          <a:p>
            <a:r>
              <a:rPr lang="en-US" kern="1200" dirty="0">
                <a:solidFill>
                  <a:schemeClr val="dk1"/>
                </a:solidFill>
              </a:rPr>
              <a:t>Approved with unanimous consent</a:t>
            </a:r>
            <a:r>
              <a:rPr lang="en-US" dirty="0"/>
              <a:t> </a:t>
            </a:r>
          </a:p>
        </p:txBody>
      </p:sp>
      <p:sp>
        <p:nvSpPr>
          <p:cNvPr id="4" name="Slide Number Placeholder 3">
            <a:extLst>
              <a:ext uri="{FF2B5EF4-FFF2-40B4-BE49-F238E27FC236}">
                <a16:creationId xmlns:a16="http://schemas.microsoft.com/office/drawing/2014/main" id="{43DE74CD-8797-1A48-BB12-A45D234EB2D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5995E2F7-8C52-0747-AB8E-D46EA5C5D3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E1951E4-BA10-B04E-83EA-69E424641C0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1354941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https://mentor.ieee.org/802.11/dcn/20/11-20-1070-00-00ax-proposed-resolution-for-cid-24001.docx</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Andrew Myles</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Note: If no objection and depending on the discussion I may run a motion to approve the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Continue the discussion with potential SP.</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https://mentor.ieee.org/802.11/dcn/20/11-20-1022-03-00ax-11ax-d6-0-comment-resolution-of-misc-cids.docx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 </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23862587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99701707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24168, 24420, 24424</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11-20/1054</a:t>
                      </a:r>
                    </a:p>
                  </a:txBody>
                  <a:tcPr/>
                </a:tc>
                <a:tc>
                  <a:txBody>
                    <a:bodyPr/>
                    <a:lstStyle/>
                    <a:p>
                      <a:pPr lvl="0"/>
                      <a:r>
                        <a:rPr lang="en-GB" sz="1800" kern="1200" dirty="0">
                          <a:solidFill>
                            <a:schemeClr val="dk1"/>
                          </a:solidFill>
                          <a:effectLst/>
                          <a:latin typeface="+mn-lt"/>
                          <a:ea typeface="+mn-ea"/>
                          <a:cs typeface="+mn-cs"/>
                        </a:rPr>
                        <a:t>24093, 24094, 24095, 24096, and 24097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r>
                        <a:rPr lang="en-US" dirty="0"/>
                        <a:t>11-20/0716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24511, 24010, 24011, 24012, 24013</a:t>
                      </a:r>
                      <a:r>
                        <a:rPr lang="en-CA" dirty="0">
                          <a:effectLst/>
                        </a:rPr>
                        <a:t> </a:t>
                      </a: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188153382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#1072</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24001 in doc 11-20/1070r2</a:t>
            </a:r>
          </a:p>
          <a:p>
            <a:endParaRPr lang="en-US" dirty="0"/>
          </a:p>
          <a:p>
            <a:r>
              <a:rPr lang="en-US" dirty="0"/>
              <a:t>Move: 	Andrew Myles		Second:  Alfred </a:t>
            </a:r>
            <a:r>
              <a:rPr lang="en-US" dirty="0" err="1"/>
              <a:t>Asterjadhi</a:t>
            </a:r>
            <a:endParaRPr lang="en-US" dirty="0"/>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155</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20370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#1073</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a:t>
            </a:r>
            <a:r>
              <a:rPr lang="en-GB" kern="1200" dirty="0">
                <a:solidFill>
                  <a:schemeClr val="dk1"/>
                </a:solidFill>
              </a:rPr>
              <a:t>24168, 24420, 24424</a:t>
            </a:r>
            <a:r>
              <a:rPr lang="en-US" dirty="0"/>
              <a:t> in doc 11-20/1068r0</a:t>
            </a:r>
          </a:p>
          <a:p>
            <a:endParaRPr lang="en-US" dirty="0"/>
          </a:p>
          <a:p>
            <a:r>
              <a:rPr lang="en-US" dirty="0"/>
              <a:t>Move: 	</a:t>
            </a:r>
            <a:r>
              <a:rPr lang="en-US" dirty="0" err="1"/>
              <a:t>Youhan</a:t>
            </a:r>
            <a:r>
              <a:rPr lang="en-US" dirty="0"/>
              <a:t> Kim		Second:  Bin Tian</a:t>
            </a:r>
          </a:p>
          <a:p>
            <a:r>
              <a:rPr lang="en-US" dirty="0"/>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156</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153352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#1074</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GB" kern="1200" dirty="0">
                <a:solidFill>
                  <a:schemeClr val="dk1"/>
                </a:solidFill>
              </a:rPr>
              <a:t>24093, 24094, 24095, 24096, and 24097</a:t>
            </a:r>
            <a:endParaRPr lang="en-CA" kern="1200" dirty="0">
              <a:solidFill>
                <a:schemeClr val="dk1"/>
              </a:solidFill>
            </a:endParaRPr>
          </a:p>
          <a:p>
            <a:r>
              <a:rPr lang="en-US" dirty="0"/>
              <a:t>  in doc 11-20/1054r1</a:t>
            </a:r>
          </a:p>
          <a:p>
            <a:endParaRPr lang="en-US" dirty="0"/>
          </a:p>
          <a:p>
            <a:r>
              <a:rPr lang="en-US" dirty="0"/>
              <a:t>Move: 	</a:t>
            </a:r>
            <a:r>
              <a:rPr lang="en-US" dirty="0" err="1"/>
              <a:t>Tomo</a:t>
            </a:r>
            <a:r>
              <a:rPr lang="en-US" dirty="0"/>
              <a:t> Adachi		Second:   </a:t>
            </a:r>
            <a:r>
              <a:rPr lang="en-US" dirty="0" err="1"/>
              <a:t>Yasu</a:t>
            </a:r>
            <a:r>
              <a:rPr lang="en-US" dirty="0"/>
              <a:t> Inoue</a:t>
            </a:r>
          </a:p>
          <a:p>
            <a:r>
              <a:rPr lang="en-US" dirty="0"/>
              <a:t>Approved with unanimous consent</a:t>
            </a:r>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157</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4545910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#1075</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US" kern="1200" dirty="0">
                <a:solidFill>
                  <a:schemeClr val="dk1"/>
                </a:solidFill>
              </a:rPr>
              <a:t>24511, 24010, 24011, 24012, 24013</a:t>
            </a:r>
            <a:r>
              <a:rPr lang="en-CA" dirty="0"/>
              <a:t> </a:t>
            </a:r>
            <a:endParaRPr lang="en-CA" kern="1200" dirty="0">
              <a:solidFill>
                <a:schemeClr val="dk1"/>
              </a:solidFill>
            </a:endParaRPr>
          </a:p>
          <a:p>
            <a:r>
              <a:rPr lang="en-US" dirty="0"/>
              <a:t>  in doc 11-20/0716r5</a:t>
            </a:r>
          </a:p>
          <a:p>
            <a:endParaRPr lang="en-US" dirty="0"/>
          </a:p>
          <a:p>
            <a:r>
              <a:rPr lang="en-US" dirty="0"/>
              <a:t>Move: 	</a:t>
            </a:r>
            <a:r>
              <a:rPr lang="en-US" dirty="0" err="1"/>
              <a:t>Youhan</a:t>
            </a:r>
            <a:r>
              <a:rPr lang="en-US" dirty="0"/>
              <a:t> Kim		Second:  Bin Tian</a:t>
            </a:r>
          </a:p>
          <a:p>
            <a:r>
              <a:rPr lang="en-US" dirty="0"/>
              <a:t>Approved with unanimous consent </a:t>
            </a:r>
          </a:p>
          <a:p>
            <a:endParaRPr lang="en-US" dirty="0"/>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158</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448901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5A79E-90F1-3F4C-8472-8B4948D87E7F}"/>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88A80B43-AFE5-3A4C-8101-018E260E3AB2}"/>
              </a:ext>
            </a:extLst>
          </p:cNvPr>
          <p:cNvSpPr>
            <a:spLocks noGrp="1"/>
          </p:cNvSpPr>
          <p:nvPr>
            <p:ph idx="1"/>
          </p:nvPr>
        </p:nvSpPr>
        <p:spPr/>
        <p:txBody>
          <a:bodyPr/>
          <a:lstStyle/>
          <a:p>
            <a:r>
              <a:rPr lang="en-US" dirty="0"/>
              <a:t>Do you accept the changes proposed in doc 11-20/1029r1?</a:t>
            </a:r>
          </a:p>
          <a:p>
            <a:endParaRPr lang="en-US" dirty="0"/>
          </a:p>
          <a:p>
            <a:r>
              <a:rPr lang="en-US" dirty="0"/>
              <a:t>Y/N/A: 11/2/14</a:t>
            </a:r>
          </a:p>
        </p:txBody>
      </p:sp>
      <p:sp>
        <p:nvSpPr>
          <p:cNvPr id="4" name="Slide Number Placeholder 3">
            <a:extLst>
              <a:ext uri="{FF2B5EF4-FFF2-40B4-BE49-F238E27FC236}">
                <a16:creationId xmlns:a16="http://schemas.microsoft.com/office/drawing/2014/main" id="{8F603412-FB5C-6A41-B45F-32BEACE5B47B}"/>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240BEDE9-6C34-F947-A863-D4B9D87DA96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878A362-B76C-FE4F-981E-27201C8D91A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78584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on the proposal in doc 11-20/01029r1</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https://mentor.ieee.org/802.11/dcn/20/11-20-0912-03-00ax-resolutions-to-miscellaneous-cids.docx</a:t>
            </a:r>
            <a:r>
              <a:rPr lang="en-US" sz="1800" dirty="0">
                <a:latin typeface="Calibri" panose="020F0502020204030204" pitchFamily="34" charset="0"/>
                <a:cs typeface="Calibri" panose="020F0502020204030204" pitchFamily="34" charset="0"/>
              </a:rPr>
              <a:t>   -Osama </a:t>
            </a:r>
            <a:r>
              <a:rPr lang="en-US" sz="1800" dirty="0" err="1">
                <a:latin typeface="Calibri" panose="020F0502020204030204" pitchFamily="34" charset="0"/>
                <a:cs typeface="Calibri" panose="020F0502020204030204" pitchFamily="34" charset="0"/>
              </a:rPr>
              <a:t>Aboul-Magd</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Updated resolutions to CIDs  24566 and 24567 </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With motion if no objection.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4604509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38141988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endParaRPr lang="en-US" dirty="0"/>
                    </a:p>
                  </a:txBody>
                  <a:tcPr/>
                </a:tc>
                <a:tc>
                  <a:txBody>
                    <a:bodyPr/>
                    <a:lstStyle/>
                    <a:p>
                      <a:pPr lvl="0"/>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4055450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6459</TotalTime>
  <Words>12511</Words>
  <Application>Microsoft Macintosh PowerPoint</Application>
  <PresentationFormat>Widescreen</PresentationFormat>
  <Paragraphs>1841</Paragraphs>
  <Slides>161</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161</vt:i4>
      </vt:variant>
    </vt:vector>
  </HeadingPairs>
  <TitlesOfParts>
    <vt:vector size="168"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lpstr>July 14th  Teleconference Agenda</vt:lpstr>
      <vt:lpstr>Candidate CIDs</vt:lpstr>
      <vt:lpstr>MAC Motion #134</vt:lpstr>
      <vt:lpstr>CR Motion #1071</vt:lpstr>
      <vt:lpstr>July 16th  Teleconference Agenda</vt:lpstr>
      <vt:lpstr>Candidate CIDs</vt:lpstr>
      <vt:lpstr>CR Motion #1072</vt:lpstr>
      <vt:lpstr>CR Motion #1073</vt:lpstr>
      <vt:lpstr>CR Motion #1074</vt:lpstr>
      <vt:lpstr>CR Motion #1075</vt:lpstr>
      <vt:lpstr>SP</vt:lpstr>
      <vt:lpstr>July 16th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402</cp:revision>
  <cp:lastPrinted>1601-01-01T00:00:00Z</cp:lastPrinted>
  <dcterms:created xsi:type="dcterms:W3CDTF">2019-08-14T12:42:27Z</dcterms:created>
  <dcterms:modified xsi:type="dcterms:W3CDTF">2020-07-20T12:21:57Z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