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1"/>
  </p:notesMasterIdLst>
  <p:handoutMasterIdLst>
    <p:handoutMasterId r:id="rId162"/>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6" r:id="rId18"/>
    <p:sldId id="307" r:id="rId19"/>
    <p:sldId id="308" r:id="rId20"/>
    <p:sldId id="301" r:id="rId21"/>
    <p:sldId id="309" r:id="rId22"/>
    <p:sldId id="310" r:id="rId23"/>
    <p:sldId id="311" r:id="rId24"/>
    <p:sldId id="313" r:id="rId25"/>
    <p:sldId id="314" r:id="rId26"/>
    <p:sldId id="315" r:id="rId27"/>
    <p:sldId id="316" r:id="rId28"/>
    <p:sldId id="317" r:id="rId29"/>
    <p:sldId id="318" r:id="rId30"/>
    <p:sldId id="320" r:id="rId31"/>
    <p:sldId id="319" r:id="rId32"/>
    <p:sldId id="322" r:id="rId33"/>
    <p:sldId id="323" r:id="rId34"/>
    <p:sldId id="326" r:id="rId35"/>
    <p:sldId id="324" r:id="rId36"/>
    <p:sldId id="328" r:id="rId37"/>
    <p:sldId id="329" r:id="rId38"/>
    <p:sldId id="327" r:id="rId39"/>
    <p:sldId id="330" r:id="rId40"/>
    <p:sldId id="331" r:id="rId41"/>
    <p:sldId id="332" r:id="rId42"/>
    <p:sldId id="335" r:id="rId43"/>
    <p:sldId id="336" r:id="rId44"/>
    <p:sldId id="325" r:id="rId45"/>
    <p:sldId id="337" r:id="rId46"/>
    <p:sldId id="338" r:id="rId47"/>
    <p:sldId id="339" r:id="rId48"/>
    <p:sldId id="340" r:id="rId49"/>
    <p:sldId id="341" r:id="rId50"/>
    <p:sldId id="342" r:id="rId51"/>
    <p:sldId id="343" r:id="rId52"/>
    <p:sldId id="344" r:id="rId53"/>
    <p:sldId id="345" r:id="rId54"/>
    <p:sldId id="346" r:id="rId55"/>
    <p:sldId id="347" r:id="rId56"/>
    <p:sldId id="348" r:id="rId57"/>
    <p:sldId id="349" r:id="rId58"/>
    <p:sldId id="350" r:id="rId59"/>
    <p:sldId id="351" r:id="rId60"/>
    <p:sldId id="352" r:id="rId61"/>
    <p:sldId id="353" r:id="rId62"/>
    <p:sldId id="354" r:id="rId63"/>
    <p:sldId id="358" r:id="rId64"/>
    <p:sldId id="355" r:id="rId65"/>
    <p:sldId id="359" r:id="rId66"/>
    <p:sldId id="360" r:id="rId67"/>
    <p:sldId id="361" r:id="rId68"/>
    <p:sldId id="363" r:id="rId69"/>
    <p:sldId id="362" r:id="rId70"/>
    <p:sldId id="364" r:id="rId71"/>
    <p:sldId id="367" r:id="rId72"/>
    <p:sldId id="370" r:id="rId73"/>
    <p:sldId id="368" r:id="rId74"/>
    <p:sldId id="369" r:id="rId75"/>
    <p:sldId id="371" r:id="rId76"/>
    <p:sldId id="372" r:id="rId77"/>
    <p:sldId id="374" r:id="rId78"/>
    <p:sldId id="375" r:id="rId79"/>
    <p:sldId id="373" r:id="rId80"/>
    <p:sldId id="376" r:id="rId81"/>
    <p:sldId id="377" r:id="rId82"/>
    <p:sldId id="378" r:id="rId83"/>
    <p:sldId id="379" r:id="rId84"/>
    <p:sldId id="380" r:id="rId85"/>
    <p:sldId id="381" r:id="rId86"/>
    <p:sldId id="382" r:id="rId87"/>
    <p:sldId id="383" r:id="rId88"/>
    <p:sldId id="384" r:id="rId89"/>
    <p:sldId id="385" r:id="rId90"/>
    <p:sldId id="387" r:id="rId91"/>
    <p:sldId id="388" r:id="rId92"/>
    <p:sldId id="386" r:id="rId93"/>
    <p:sldId id="389" r:id="rId94"/>
    <p:sldId id="390" r:id="rId95"/>
    <p:sldId id="391" r:id="rId96"/>
    <p:sldId id="393" r:id="rId97"/>
    <p:sldId id="392" r:id="rId98"/>
    <p:sldId id="394" r:id="rId99"/>
    <p:sldId id="395" r:id="rId100"/>
    <p:sldId id="396" r:id="rId101"/>
    <p:sldId id="397" r:id="rId102"/>
    <p:sldId id="398" r:id="rId103"/>
    <p:sldId id="399" r:id="rId104"/>
    <p:sldId id="400" r:id="rId105"/>
    <p:sldId id="401" r:id="rId106"/>
    <p:sldId id="403" r:id="rId107"/>
    <p:sldId id="404" r:id="rId108"/>
    <p:sldId id="405" r:id="rId109"/>
    <p:sldId id="406" r:id="rId110"/>
    <p:sldId id="407" r:id="rId111"/>
    <p:sldId id="408" r:id="rId112"/>
    <p:sldId id="409" r:id="rId113"/>
    <p:sldId id="410" r:id="rId114"/>
    <p:sldId id="411" r:id="rId115"/>
    <p:sldId id="412" r:id="rId116"/>
    <p:sldId id="413" r:id="rId117"/>
    <p:sldId id="414" r:id="rId118"/>
    <p:sldId id="415" r:id="rId119"/>
    <p:sldId id="416" r:id="rId120"/>
    <p:sldId id="417" r:id="rId121"/>
    <p:sldId id="418" r:id="rId122"/>
    <p:sldId id="422" r:id="rId123"/>
    <p:sldId id="419" r:id="rId124"/>
    <p:sldId id="420" r:id="rId125"/>
    <p:sldId id="421" r:id="rId126"/>
    <p:sldId id="423" r:id="rId127"/>
    <p:sldId id="424" r:id="rId128"/>
    <p:sldId id="425" r:id="rId129"/>
    <p:sldId id="426" r:id="rId130"/>
    <p:sldId id="427" r:id="rId131"/>
    <p:sldId id="428" r:id="rId132"/>
    <p:sldId id="429" r:id="rId133"/>
    <p:sldId id="430" r:id="rId134"/>
    <p:sldId id="431" r:id="rId135"/>
    <p:sldId id="432" r:id="rId136"/>
    <p:sldId id="433" r:id="rId137"/>
    <p:sldId id="434" r:id="rId138"/>
    <p:sldId id="435" r:id="rId139"/>
    <p:sldId id="436" r:id="rId140"/>
    <p:sldId id="437" r:id="rId141"/>
    <p:sldId id="438" r:id="rId142"/>
    <p:sldId id="439" r:id="rId143"/>
    <p:sldId id="440" r:id="rId144"/>
    <p:sldId id="441" r:id="rId145"/>
    <p:sldId id="442" r:id="rId146"/>
    <p:sldId id="443" r:id="rId147"/>
    <p:sldId id="444" r:id="rId148"/>
    <p:sldId id="445" r:id="rId149"/>
    <p:sldId id="446" r:id="rId150"/>
    <p:sldId id="447" r:id="rId151"/>
    <p:sldId id="448" r:id="rId152"/>
    <p:sldId id="449" r:id="rId153"/>
    <p:sldId id="450" r:id="rId154"/>
    <p:sldId id="451" r:id="rId155"/>
    <p:sldId id="452" r:id="rId156"/>
    <p:sldId id="454" r:id="rId157"/>
    <p:sldId id="455" r:id="rId158"/>
    <p:sldId id="456" r:id="rId159"/>
    <p:sldId id="457" r:id="rId16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82" autoAdjust="0"/>
    <p:restoredTop sz="94660"/>
  </p:normalViewPr>
  <p:slideViewPr>
    <p:cSldViewPr>
      <p:cViewPr varScale="1">
        <p:scale>
          <a:sx n="112" d="100"/>
          <a:sy n="112" d="100"/>
        </p:scale>
        <p:origin x="216"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notesMaster" Target="notesMasters/notesMaster1.xml"/><Relationship Id="rId16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handoutMaster" Target="handoutMasters/handout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presProps" Target="pres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theme" Target="theme/theme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7/16/20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90</a:t>
            </a:fld>
            <a:endParaRPr lang="en-US"/>
          </a:p>
        </p:txBody>
      </p:sp>
    </p:spTree>
    <p:extLst>
      <p:ext uri="{BB962C8B-B14F-4D97-AF65-F5344CB8AC3E}">
        <p14:creationId xmlns:p14="http://schemas.microsoft.com/office/powerpoint/2010/main" val="1179239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96</a:t>
            </a:fld>
            <a:endParaRPr lang="en-US"/>
          </a:p>
        </p:txBody>
      </p:sp>
    </p:spTree>
    <p:extLst>
      <p:ext uri="{BB962C8B-B14F-4D97-AF65-F5344CB8AC3E}">
        <p14:creationId xmlns:p14="http://schemas.microsoft.com/office/powerpoint/2010/main" val="23532669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104</a:t>
            </a:fld>
            <a:endParaRPr lang="en-US"/>
          </a:p>
        </p:txBody>
      </p:sp>
    </p:spTree>
    <p:extLst>
      <p:ext uri="{BB962C8B-B14F-4D97-AF65-F5344CB8AC3E}">
        <p14:creationId xmlns:p14="http://schemas.microsoft.com/office/powerpoint/2010/main" val="12803960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105</a:t>
            </a:fld>
            <a:endParaRPr lang="en-US"/>
          </a:p>
        </p:txBody>
      </p:sp>
    </p:spTree>
    <p:extLst>
      <p:ext uri="{BB962C8B-B14F-4D97-AF65-F5344CB8AC3E}">
        <p14:creationId xmlns:p14="http://schemas.microsoft.com/office/powerpoint/2010/main" val="15965358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106</a:t>
            </a:fld>
            <a:endParaRPr lang="en-US"/>
          </a:p>
        </p:txBody>
      </p:sp>
    </p:spTree>
    <p:extLst>
      <p:ext uri="{BB962C8B-B14F-4D97-AF65-F5344CB8AC3E}">
        <p14:creationId xmlns:p14="http://schemas.microsoft.com/office/powerpoint/2010/main" val="37373691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111</a:t>
            </a:fld>
            <a:endParaRPr lang="en-US"/>
          </a:p>
        </p:txBody>
      </p:sp>
    </p:spTree>
    <p:extLst>
      <p:ext uri="{BB962C8B-B14F-4D97-AF65-F5344CB8AC3E}">
        <p14:creationId xmlns:p14="http://schemas.microsoft.com/office/powerpoint/2010/main" val="301754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115</a:t>
            </a:fld>
            <a:endParaRPr lang="en-US"/>
          </a:p>
        </p:txBody>
      </p:sp>
    </p:spTree>
    <p:extLst>
      <p:ext uri="{BB962C8B-B14F-4D97-AF65-F5344CB8AC3E}">
        <p14:creationId xmlns:p14="http://schemas.microsoft.com/office/powerpoint/2010/main" val="2581405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119</a:t>
            </a:fld>
            <a:endParaRPr lang="en-US"/>
          </a:p>
        </p:txBody>
      </p:sp>
    </p:spTree>
    <p:extLst>
      <p:ext uri="{BB962C8B-B14F-4D97-AF65-F5344CB8AC3E}">
        <p14:creationId xmlns:p14="http://schemas.microsoft.com/office/powerpoint/2010/main" val="25620427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120</a:t>
            </a:fld>
            <a:endParaRPr lang="en-US"/>
          </a:p>
        </p:txBody>
      </p:sp>
    </p:spTree>
    <p:extLst>
      <p:ext uri="{BB962C8B-B14F-4D97-AF65-F5344CB8AC3E}">
        <p14:creationId xmlns:p14="http://schemas.microsoft.com/office/powerpoint/2010/main" val="36753552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128</a:t>
            </a:fld>
            <a:endParaRPr lang="en-US"/>
          </a:p>
        </p:txBody>
      </p:sp>
    </p:spTree>
    <p:extLst>
      <p:ext uri="{BB962C8B-B14F-4D97-AF65-F5344CB8AC3E}">
        <p14:creationId xmlns:p14="http://schemas.microsoft.com/office/powerpoint/2010/main" val="2490776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132</a:t>
            </a:fld>
            <a:endParaRPr lang="en-US"/>
          </a:p>
        </p:txBody>
      </p:sp>
    </p:spTree>
    <p:extLst>
      <p:ext uri="{BB962C8B-B14F-4D97-AF65-F5344CB8AC3E}">
        <p14:creationId xmlns:p14="http://schemas.microsoft.com/office/powerpoint/2010/main" val="42351328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139</a:t>
            </a:fld>
            <a:endParaRPr lang="en-US"/>
          </a:p>
        </p:txBody>
      </p:sp>
    </p:spTree>
    <p:extLst>
      <p:ext uri="{BB962C8B-B14F-4D97-AF65-F5344CB8AC3E}">
        <p14:creationId xmlns:p14="http://schemas.microsoft.com/office/powerpoint/2010/main" val="22736190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141</a:t>
            </a:fld>
            <a:endParaRPr lang="en-US"/>
          </a:p>
        </p:txBody>
      </p:sp>
    </p:spTree>
    <p:extLst>
      <p:ext uri="{BB962C8B-B14F-4D97-AF65-F5344CB8AC3E}">
        <p14:creationId xmlns:p14="http://schemas.microsoft.com/office/powerpoint/2010/main" val="24543474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144</a:t>
            </a:fld>
            <a:endParaRPr lang="en-US"/>
          </a:p>
        </p:txBody>
      </p:sp>
    </p:spTree>
    <p:extLst>
      <p:ext uri="{BB962C8B-B14F-4D97-AF65-F5344CB8AC3E}">
        <p14:creationId xmlns:p14="http://schemas.microsoft.com/office/powerpoint/2010/main" val="5317089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149</a:t>
            </a:fld>
            <a:endParaRPr lang="en-US"/>
          </a:p>
        </p:txBody>
      </p:sp>
    </p:spTree>
    <p:extLst>
      <p:ext uri="{BB962C8B-B14F-4D97-AF65-F5344CB8AC3E}">
        <p14:creationId xmlns:p14="http://schemas.microsoft.com/office/powerpoint/2010/main" val="17928269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153</a:t>
            </a:fld>
            <a:endParaRPr lang="en-US"/>
          </a:p>
        </p:txBody>
      </p:sp>
    </p:spTree>
    <p:extLst>
      <p:ext uri="{BB962C8B-B14F-4D97-AF65-F5344CB8AC3E}">
        <p14:creationId xmlns:p14="http://schemas.microsoft.com/office/powerpoint/2010/main" val="37323740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2766073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1145259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84</a:t>
            </a:fld>
            <a:endParaRPr lang="en-US"/>
          </a:p>
        </p:txBody>
      </p:sp>
    </p:spTree>
    <p:extLst>
      <p:ext uri="{BB962C8B-B14F-4D97-AF65-F5344CB8AC3E}">
        <p14:creationId xmlns:p14="http://schemas.microsoft.com/office/powerpoint/2010/main" val="2382876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88</a:t>
            </a:fld>
            <a:endParaRPr lang="en-US"/>
          </a:p>
        </p:txBody>
      </p:sp>
    </p:spTree>
    <p:extLst>
      <p:ext uri="{BB962C8B-B14F-4D97-AF65-F5344CB8AC3E}">
        <p14:creationId xmlns:p14="http://schemas.microsoft.com/office/powerpoint/2010/main" val="512814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802.11-20/0538r47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hyperlink" Target="https://mentor.ieee.org/802.11/dcn/20/11-20-0792-00-00ax-crs-on-miscellaneous-phy-cid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0822-00-00ax-miscellaneous-6ghz-channelization-cids.docx" TargetMode="External"/><Relationship Id="rId5" Type="http://schemas.openxmlformats.org/officeDocument/2006/relationships/hyperlink" Target="https://mentor.ieee.org/802.11/dcn/20/11-20-0717-07-00ax-cr-misc-phy.docx" TargetMode="External"/><Relationship Id="rId4" Type="http://schemas.openxmlformats.org/officeDocument/2006/relationships/hyperlink" Target="https://mentor.ieee.org/802.11/dcn/20/11-20-0833-00-00ax-cr-smoothing.docx" TargetMode="External"/></Relationships>
</file>

<file path=ppt/slides/_rels/slide105.xml.rels><?xml version="1.0" encoding="UTF-8" standalone="yes"?>
<Relationships xmlns="http://schemas.openxmlformats.org/package/2006/relationships"><Relationship Id="rId3" Type="http://schemas.openxmlformats.org/officeDocument/2006/relationships/hyperlink" Target="https://mentor.ieee.org/802.11/dcn/20/11-20-0833-00-00ax-cr-smoothing.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0/11-20-0862-00-00ax-sa1-phy-cr.docx" TargetMode="External"/><Relationship Id="rId5" Type="http://schemas.openxmlformats.org/officeDocument/2006/relationships/hyperlink" Target="https://mentor.ieee.org/802.11/dcn/20/11-20-0852-01-00ax-cr-for-bss-color-related-cids.docx" TargetMode="External"/><Relationship Id="rId4" Type="http://schemas.openxmlformats.org/officeDocument/2006/relationships/hyperlink" Target="https://mentor.ieee.org/802.11/dcn/20/11-20-0851-00-00ax-comment-resolution-related-to-qtp.docx" TargetMode="External"/></Relationships>
</file>

<file path=ppt/slides/_rels/slide106.xml.rels><?xml version="1.0" encoding="UTF-8" standalone="yes"?>
<Relationships xmlns="http://schemas.openxmlformats.org/package/2006/relationships"><Relationship Id="rId3" Type="http://schemas.openxmlformats.org/officeDocument/2006/relationships/hyperlink" Target="https://mentor.ieee.org/802.11/dcn/18/11-18-0806-01-00ax-phy-miscellaneous-cids.docx" TargetMode="External"/><Relationship Id="rId7" Type="http://schemas.openxmlformats.org/officeDocument/2006/relationships/hyperlink" Target="https://mentor.ieee.org/802.11/dcn/20/11-20-0874-00-00ax-some-phy-cids-for-d6-0.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0/11-20-0857-00-00ax-sa-ballot-cr-for-ftm-related.docx" TargetMode="External"/><Relationship Id="rId5" Type="http://schemas.openxmlformats.org/officeDocument/2006/relationships/hyperlink" Target="https://mentor.ieee.org/802.11/dcn/20/11-20-0852-03-00ax-cr-for-bss-color-related-cids.docx-" TargetMode="External"/><Relationship Id="rId4" Type="http://schemas.openxmlformats.org/officeDocument/2006/relationships/hyperlink" Target="https://mentor.ieee.org/802.11/dcn/20/11-20-0833-00-00ax-cr-smoothing.docx" TargetMode="Externa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3" Type="http://schemas.openxmlformats.org/officeDocument/2006/relationships/hyperlink" Target="https://mentor.ieee.org/802.11/dcn/20/11-20-0884-00-00ax-resolution-for-cids-related-to-uora.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3" Type="http://schemas.openxmlformats.org/officeDocument/2006/relationships/hyperlink" Target="https://mentor.ieee.org/802.11/dcn/20/11-20-0818-01-00ax-resolution-for-cid-24114.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0894-00-00ax-sa1-phy-cr-part-2.docx" TargetMode="Externa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0/11-20-0704-08-00ax-minutes-of-tgax-teleconferences-may-2020.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mentor.ieee.org/802.11/dcn/20/11-20-0913-00-00ax-twt-wide-range.docx" TargetMode="External"/><Relationship Id="rId4" Type="http://schemas.openxmlformats.org/officeDocument/2006/relationships/hyperlink" Target="https://mentor.ieee.org/802.11/dcn/20/11-20-0822-01-00ax-miscellaneous-6ghz-channelization-cids.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20.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mentor.ieee.org/802.11/dcn/20/11-20-0931-00-00ax-mac-cr-last-cids.docx" TargetMode="External"/><Relationship Id="rId5" Type="http://schemas.openxmlformats.org/officeDocument/2006/relationships/hyperlink" Target="https://mentor.ieee.org/802.11/dcn/20/11-20-0819-00-00ax-mac-cr-miscellaneous-cids-in-subclause-26dot8.docx" TargetMode="External"/><Relationship Id="rId4" Type="http://schemas.openxmlformats.org/officeDocument/2006/relationships/hyperlink" Target="https://mentor.ieee.org/802.11/dcn/20/11-20-0917-00-00ax-ack-related-comments-resolution-sa.docx" TargetMode="Externa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7" Type="http://schemas.openxmlformats.org/officeDocument/2006/relationships/hyperlink" Target="https://mentor.ieee.org/802.11/dcn/20/11-20-0951-00-00ax-cr-for-cid-24525.doc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mentor.ieee.org/802.11/dcn/20/11-20-0819-00-00ax-mac-cr-miscellaneous-cids-in-subclause-26dot8.docx" TargetMode="External"/><Relationship Id="rId5" Type="http://schemas.openxmlformats.org/officeDocument/2006/relationships/hyperlink" Target="https://mentor.ieee.org/802.11/dcn/20/11-20-0917-00-00ax-ack-related-comments-resolution-sa.docx" TargetMode="External"/><Relationship Id="rId4" Type="http://schemas.openxmlformats.org/officeDocument/2006/relationships/hyperlink" Target="https://mentor.ieee.org/802.11/dcn/20/11-20-0931-00-00ax-mac-cr-last-cids.docx" TargetMode="Externa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s://mentor.ieee.org/802.11/dcn/20/11-20-0819-00-00ax-mac-cr-miscellaneous-cids-in-subclause-26dot8.docx" TargetMode="External"/><Relationship Id="rId4" Type="http://schemas.openxmlformats.org/officeDocument/2006/relationships/hyperlink" Target="https://mentor.ieee.org/802.11/dcn/20/11-20-0917-00-00ax-ack-related-comments-resolution-sa.docx" TargetMode="Externa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mentor.ieee.org/802.11/dcn/20/11-20-0981-01-00ax-mac-cr-on-fragmentation-for-draft-6-0.doc" TargetMode="External"/><Relationship Id="rId5" Type="http://schemas.openxmlformats.org/officeDocument/2006/relationships/hyperlink" Target="https://mentor.ieee.org/802.11/dcn/20/11-20-0980-00-00ax-mac-cr-on-mu-cascading-for-draft-6-0.doc" TargetMode="External"/><Relationship Id="rId4" Type="http://schemas.openxmlformats.org/officeDocument/2006/relationships/hyperlink" Target="https://mentor.ieee.org/802.11/dcn/20/11-20-0979-00-00ax-mac-cr-on-bss-load-for-draft-6-0.doc"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1.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7" Type="http://schemas.openxmlformats.org/officeDocument/2006/relationships/hyperlink" Target="https://mentor.ieee.org/802.11/dcn/20/11-20-1004-00-00ax-6-ghz-rnr-psd-clarification.docx"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mentor.ieee.org/802.11/dcn/20/11-20-1022-00-00ax-11ax-d6-0-comment-resolution-of-misc-cids.docx" TargetMode="External"/><Relationship Id="rId5" Type="http://schemas.openxmlformats.org/officeDocument/2006/relationships/hyperlink" Target="https://mentor.ieee.org/802.11/dcn/20/11-20-1003-00-00ax-6-ghz-capabilities-ht-vht-cids.docx" TargetMode="External"/><Relationship Id="rId4" Type="http://schemas.openxmlformats.org/officeDocument/2006/relationships/hyperlink" Target="https://mentor.ieee.org/802.11/dcn/20/11-20-0958-00-00ax-rnr-filtered-neighbor-ap-subfield.docx" TargetMode="Externa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https://mentor.ieee.org/802.11/dcn/20/11-20-1022-00-00ax-11ax-d6-0-comment-resolution-of-misc-cids.docx" TargetMode="Externa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3" Type="http://schemas.openxmlformats.org/officeDocument/2006/relationships/hyperlink" Target="https://mentor.ieee.org/802.11/dcn/20/11-20-1029-00-00ax-phy-capability-he-mu-ppdu-rx-max-nhe-ltf-proposal.doc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s://mentor.ieee.org/802.11/dcn/20/11-20-0716-05-00ax-sa1-sounding-comments.docx" TargetMode="External"/><Relationship Id="rId5" Type="http://schemas.openxmlformats.org/officeDocument/2006/relationships/hyperlink" Target="https://mentor.ieee.org/802.11/dcn/20/11-20-1054-00-00ax-resolutions-to-cids-24093-24097.docx" TargetMode="External"/><Relationship Id="rId4" Type="http://schemas.openxmlformats.org/officeDocument/2006/relationships/hyperlink" Target="https://mentor.ieee.org/802.11/dcn/20/11-20-1068-00-00ax-sa1-misc-cr.doc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0/11-20-1070-00-00ax-proposed-resolution-for-cid-24001.docx"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hyperlink" Target="https://mentor.ieee.org/802.11/dcn/20/11-20-1022-03-00ax-11ax-d6-0-comment-resolution-of-misc-cids.docx" TargetMode="External"/><Relationship Id="rId4" Type="http://schemas.openxmlformats.org/officeDocument/2006/relationships/hyperlink" Target="https://mentor.ieee.org/802.11/dcn/20/11-20-1029-00-00ax-phy-capability-he-mu-ppdu-rx-max-nhe-ltf-proposal.docx" TargetMode="Externa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ur01.safelinks.protection.outlook.com/?url=https://mentor.ieee.org/802.11/dcn/20/11-20-0458-00-000m-resolution-to-cid-4043.docx&amp;data=02|01|liwen.chu@nxp.com|c9bd6dbe814f4cf4deda08d7dadc69b8|686ea1d3bc2b4c6fa92cd99c5c301635|0|1|637218512520498052&amp;sdata=YixnCZ49E8v18LNu2dk/B41qSj%2BO1AR5zUf70nuzp/8%3D&amp;reserved=0" TargetMode="External"/><Relationship Id="rId13"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3" Type="http://schemas.openxmlformats.org/officeDocument/2006/relationships/hyperlink" Target="https://eur01.safelinks.protection.outlook.com/?url=https://mentor.ieee.org/802.11/dcn/20/11-20-0349-00-00ax-mac-cr-misc-cids-in-clause-10.docx&amp;data=02|01|liwen.chu@nxp.com|c9bd6dbe814f4cf4deda08d7dadc69b8|686ea1d3bc2b4c6fa92cd99c5c301635|0|1|637218512520468063&amp;sdata=yml6hk%2BKzwtpGR1NfYsQtV4v4bISZDamasO7MaRa8yw%3D&amp;reserved=0" TargetMode="External"/><Relationship Id="rId7"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mentor.ieee.org/802.11/dcn/20/11-20-0445-01-00ax-mac-cr-misc-cids-in-clause-9.docx&amp;data=02|01|liwen.chu@nxp.com|c9bd6dbe814f4cf4deda08d7dadc69b8|686ea1d3bc2b4c6fa92cd99c5c301635|0|1|637218512520488057&amp;sdata=2p0ACmZjcHnxFIyMqskM8GpihoprMdPa%2BwLhaD2w8qc%3D&amp;reserved=0" TargetMode="External"/><Relationship Id="rId11" Type="http://schemas.openxmlformats.org/officeDocument/2006/relationships/hyperlink" Target="https://eur01.safelinks.protection.outlook.com/?url=https://mentor.ieee.org/802.11/dcn/20/11-20-0376-01-00ax-cr-txvector-inactive-subchannels-and-more.docx-&amp;data=02|01|liwen.chu@nxp.com|c9bd6dbe814f4cf4deda08d7dadc69b8|686ea1d3bc2b4c6fa92cd99c5c301635|0|0|637218512520518044&amp;sdata=2t74jrSP9wcx2N0VnHisKT28AzVfXx5Il8jIJq/va0Q%3D&amp;reserved=0" TargetMode="External"/><Relationship Id="rId5"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10" Type="http://schemas.openxmlformats.org/officeDocument/2006/relationships/hyperlink" Target="https://eur01.safelinks.protection.outlook.com/?url=https://mentor.ieee.org/802.11/dcn/20/11-20-0514-00-00ax-11ax-draft-6-0-phy-comment-resolutions.docx&amp;data=02|01|liwen.chu@nxp.com|c9bd6dbe814f4cf4deda08d7dadc69b8|686ea1d3bc2b4c6fa92cd99c5c301635|0|1|637218512520518044&amp;sdata=CJnMHIC1XqucCZqn4haHlcfpQk%2B3cQqiXXbjMp7uAH0%3D&amp;reserved=0" TargetMode="External"/><Relationship Id="rId4"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9"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mentor.ieee.org/802.11/dcn/20/11-20-0450-00-00ax-mac-cr-miscellaneous-cids-in-subclause-26dot17.docx&amp;data=02|01|liwen.chu@nxp.com|c9bd6dbe814f4cf4deda08d7dadc69b8|686ea1d3bc2b4c6fa92cd99c5c301635|0|0|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0/11-20-0376-01-00ax-cr-txvector-inactive-subchannels-and-more.docx-" TargetMode="External"/><Relationship Id="rId3"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7"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 Id="rId12"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2"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47-01-00ax-resolution-to-cid-24081.docx" TargetMode="External"/><Relationship Id="rId11" Type="http://schemas.openxmlformats.org/officeDocument/2006/relationships/hyperlink" Target="https://mentor.ieee.org/802.11/dcn/20/11-20-0450-00-00ax-mac-cr-miscellaneous-cids-in-subclause-26dot17.docx" TargetMode="External"/><Relationship Id="rId5"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0"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4" Type="http://schemas.openxmlformats.org/officeDocument/2006/relationships/hyperlink" Target="https://mentor.ieee.org/802.11/dcn/20/11-20-0445-01-00ax-mac-cr-misc-cids-in-clause-9.docx" TargetMode="External"/><Relationship Id="rId9" Type="http://schemas.openxmlformats.org/officeDocument/2006/relationships/hyperlink" Target="https://mentor.ieee.org/802.11/dcn/18/11-18-0218-08-00ax-fragment-flushing-blockackreq.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mentor.ieee.org/802.11/dcn/20/11-20-0618-00-00ax-cr-for-cid-24101-preamble-punct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mentor.ieee.org/802.11/dcn/20/11-20-0646-00-00ax-update-to-6ghz-operating-classes.docx" TargetMode="External"/><Relationship Id="rId9" Type="http://schemas.openxmlformats.org/officeDocument/2006/relationships/hyperlink" Target="https://mentor.ieee.org/802.11/dcn/20/11-20-0597-00-00ax-cr-preamble-puncturing-mask.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0/11-20-0665-00-00ax-comment-resolution-on-mibs-and-pics.docx" TargetMode="External"/><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665-00-00ax-comment-resolution-on-mibs-and-pics.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716-00-00ax-sa1-sounding-comments.docx" TargetMode="External"/><Relationship Id="rId2" Type="http://schemas.openxmlformats.org/officeDocument/2006/relationships/hyperlink" Target="https://mentor.ieee.org/802.11/dcn/20/11-20-0665-00-00ax-comment-resolution-on-mibs-and-pic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705-01-00ax-cr-for-cid-24292.docx" TargetMode="Externa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594-00-00ax-11ax-d6-0-comment-resolution-of-misc-cids.doc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0/11-20-0717-00-00ax-cr-misc-phy.docx" TargetMode="External"/><Relationship Id="rId4" Type="http://schemas.openxmlformats.org/officeDocument/2006/relationships/hyperlink" Target="https://mentor.ieee.org/802.11/dcn/20/11-20-0594-00-00ax-11ax-d6-0-comment-resolution-of-misc-cids.doc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0/11-20-0257-03-00ax-minutes-of-tgax-teleconference-from-january-to-february-2020.docx" TargetMode="External"/><Relationship Id="rId2" Type="http://schemas.openxmlformats.org/officeDocument/2006/relationships/hyperlink" Target="https://mentor.ieee.org/802.11/dcn/20/11-20-0148-00-00ax-tgax-january-2020-irvine-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88-03-00ax-minutes-of-tgax-crc-weekly-teleconferences-april-2020.docx" TargetMode="External"/><Relationship Id="rId5" Type="http://schemas.openxmlformats.org/officeDocument/2006/relationships/hyperlink" Target="https://mentor.ieee.org/802.11/dcn/20/11-20-0546-00-00ax-minutes-of-tgax-crc-weekly-teleconferences-march-2020.docx" TargetMode="External"/><Relationship Id="rId4" Type="http://schemas.openxmlformats.org/officeDocument/2006/relationships/hyperlink" Target="https://mentor.ieee.org/802.11/dcn/20/11-20-0501-00-00ax-minutes-of-tgax-teleconference-on-march-16-and-19-2020.docx"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0769-00-00ax-resolution-to-annex-z-and-hesigb-comments.docx" TargetMode="Externa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0/11-20-0716-01-00ax-sa1-sounding-comment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717-03-00ax-cr-misc-phy.docx" TargetMode="External"/><Relationship Id="rId5" Type="http://schemas.openxmlformats.org/officeDocument/2006/relationships/hyperlink" Target="https://mentor.ieee.org/802.11/dcn/20/11-20-0795-00-00ax-cr-for-cid-24270.docx" TargetMode="External"/><Relationship Id="rId4" Type="http://schemas.openxmlformats.org/officeDocument/2006/relationships/hyperlink" Target="https://mentor.ieee.org/802.11/dcn/20/11-20-0497-04-00ax-misc-cr-on-d6-0.doc" TargetMode="Externa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0/11-20-0795-00-00ax-cr-for-cid-24270.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0717-03-00ax-cr-misc-phy.docx" TargetMode="Externa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8" Type="http://schemas.openxmlformats.org/officeDocument/2006/relationships/hyperlink" Target="https://mentor.ieee.org/802.11/dcn/20/11-20-0792-00-00ax-crs-on-miscellaneous-phy-cids.docx" TargetMode="External"/><Relationship Id="rId3" Type="http://schemas.openxmlformats.org/officeDocument/2006/relationships/hyperlink" Target="https://mentor.ieee.org/802.11/dcn/20/11-20-0795-00-00ax-cr-for-cid-24270.docx" TargetMode="External"/><Relationship Id="rId7" Type="http://schemas.openxmlformats.org/officeDocument/2006/relationships/hyperlink" Target="https://mentor.ieee.org/802.11/dcn/20/11-20-0717-06-00ax-cr-misc-phy.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0618-00-00ax-cr-for-cid-24101-preamble-puncture.docx" TargetMode="External"/><Relationship Id="rId5" Type="http://schemas.openxmlformats.org/officeDocument/2006/relationships/hyperlink" Target="https://mentor.ieee.org/802.11/dcn/20/11-20-0497-06-00ax-misc-cr-on-d6-0.doc" TargetMode="External"/><Relationship Id="rId10" Type="http://schemas.openxmlformats.org/officeDocument/2006/relationships/hyperlink" Target="https://mentor.ieee.org/802.11/dcn/20/11-20-0833-00-00ax-cr-smoothing.docx" TargetMode="External"/><Relationship Id="rId4" Type="http://schemas.openxmlformats.org/officeDocument/2006/relationships/hyperlink" Target="https://mentor.ieee.org/802.11/dcn/20/11-20-0597-01-00ax-cr-preamble-puncturing-mask.docx" TargetMode="External"/><Relationship Id="rId9" Type="http://schemas.openxmlformats.org/officeDocument/2006/relationships/hyperlink" Target="https://mentor.ieee.org/802.11/dcn/20/11-20-0822-00-00ax-miscellaneous-6ghz-channelization-cids.docx" TargetMode="Externa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2401396803"/>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478"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E79C2-0387-AB42-B700-2AE77B59BE00}"/>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B764A086-971C-C743-AA74-B39A6F311718}"/>
              </a:ext>
            </a:extLst>
          </p:cNvPr>
          <p:cNvSpPr>
            <a:spLocks noGrp="1"/>
          </p:cNvSpPr>
          <p:nvPr>
            <p:ph idx="1"/>
          </p:nvPr>
        </p:nvSpPr>
        <p:spPr/>
        <p:txBody>
          <a:bodyPr/>
          <a:lstStyle/>
          <a:p>
            <a:r>
              <a:rPr lang="en-US" dirty="0"/>
              <a:t>Do you support the direction proposed in doc 11-20/0618r2 related to 160 MHz and 80+80 MHz puncturing?</a:t>
            </a:r>
          </a:p>
          <a:p>
            <a:endParaRPr lang="en-US" dirty="0"/>
          </a:p>
          <a:p>
            <a:r>
              <a:rPr lang="en-US" dirty="0"/>
              <a:t>Y/N/A: 13/11/9</a:t>
            </a:r>
          </a:p>
        </p:txBody>
      </p:sp>
      <p:sp>
        <p:nvSpPr>
          <p:cNvPr id="4" name="Slide Number Placeholder 3">
            <a:extLst>
              <a:ext uri="{FF2B5EF4-FFF2-40B4-BE49-F238E27FC236}">
                <a16:creationId xmlns:a16="http://schemas.microsoft.com/office/drawing/2014/main" id="{427180A2-CF23-CB4A-98FD-E97EC6CF4949}"/>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79125064-835E-C141-9914-7F0782D951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87DCEDA-2B8A-BA45-B2F7-BC5896259E9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36799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2CBC0-AC46-FB4C-8844-C436277FAEDE}"/>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E6032F18-4B3F-3F4A-A7A1-4F9CE68A7AE2}"/>
              </a:ext>
            </a:extLst>
          </p:cNvPr>
          <p:cNvSpPr>
            <a:spLocks noGrp="1"/>
          </p:cNvSpPr>
          <p:nvPr>
            <p:ph idx="1"/>
          </p:nvPr>
        </p:nvSpPr>
        <p:spPr/>
        <p:txBody>
          <a:bodyPr/>
          <a:lstStyle/>
          <a:p>
            <a:r>
              <a:rPr lang="en-US" dirty="0"/>
              <a:t>Do you support the direction proposed in doc 11-20/0497r7 related to 160 MHz and 80+80 MHz puncturing?</a:t>
            </a:r>
          </a:p>
          <a:p>
            <a:endParaRPr lang="en-US" dirty="0"/>
          </a:p>
          <a:p>
            <a:r>
              <a:rPr lang="en-US" dirty="0"/>
              <a:t>Y/N/A: 15/9/9</a:t>
            </a:r>
          </a:p>
          <a:p>
            <a:endParaRPr lang="en-US" dirty="0"/>
          </a:p>
        </p:txBody>
      </p:sp>
      <p:sp>
        <p:nvSpPr>
          <p:cNvPr id="4" name="Slide Number Placeholder 3">
            <a:extLst>
              <a:ext uri="{FF2B5EF4-FFF2-40B4-BE49-F238E27FC236}">
                <a16:creationId xmlns:a16="http://schemas.microsoft.com/office/drawing/2014/main" id="{EA4A060A-18F5-1C49-AAC9-FE4C1F172DDC}"/>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3ED07A21-5DB7-D64A-81CD-870E77F2C7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D90D55E-74EF-B545-B5DB-69DF1FACF6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77747045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AD5CD-36BA-034A-9337-6AC1EB2E1F73}"/>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1B389AD0-5709-EA47-826F-A2B97BFFAC5C}"/>
              </a:ext>
            </a:extLst>
          </p:cNvPr>
          <p:cNvSpPr>
            <a:spLocks noGrp="1"/>
          </p:cNvSpPr>
          <p:nvPr>
            <p:ph idx="1"/>
          </p:nvPr>
        </p:nvSpPr>
        <p:spPr/>
        <p:txBody>
          <a:bodyPr/>
          <a:lstStyle/>
          <a:p>
            <a:r>
              <a:rPr lang="en-CA" dirty="0"/>
              <a:t>Do you support for "case 7" allowing no puncturing in P80 and not allowing more than 2 adjacent 20M punctured across 160 </a:t>
            </a:r>
            <a:r>
              <a:rPr lang="en-CA" dirty="0" err="1"/>
              <a:t>MHz.</a:t>
            </a:r>
            <a:r>
              <a:rPr lang="en-CA" dirty="0"/>
              <a:t> Any additional restrictions on S80 puncturing are TBD?</a:t>
            </a:r>
          </a:p>
          <a:p>
            <a:endParaRPr lang="en-CA" dirty="0"/>
          </a:p>
          <a:p>
            <a:r>
              <a:rPr lang="en-CA" dirty="0"/>
              <a:t>Case 7 is the value of bandwidth in HE SIG-A field.</a:t>
            </a:r>
          </a:p>
          <a:p>
            <a:endParaRPr lang="en-CA" dirty="0"/>
          </a:p>
          <a:p>
            <a:r>
              <a:rPr lang="en-CA" dirty="0"/>
              <a:t>Y/N/A: 16/13/8</a:t>
            </a:r>
          </a:p>
        </p:txBody>
      </p:sp>
      <p:sp>
        <p:nvSpPr>
          <p:cNvPr id="4" name="Slide Number Placeholder 3">
            <a:extLst>
              <a:ext uri="{FF2B5EF4-FFF2-40B4-BE49-F238E27FC236}">
                <a16:creationId xmlns:a16="http://schemas.microsoft.com/office/drawing/2014/main" id="{551F7E69-5ECD-0248-9A8C-C12A464F63BF}"/>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54497E44-2F6A-DE4F-93AD-073881D259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C389295-4275-BB4E-A1F6-6251C86EB2A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3145896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1FA46-357A-1345-B4C8-30364D5B476C}"/>
              </a:ext>
            </a:extLst>
          </p:cNvPr>
          <p:cNvSpPr>
            <a:spLocks noGrp="1"/>
          </p:cNvSpPr>
          <p:nvPr>
            <p:ph type="title"/>
          </p:nvPr>
        </p:nvSpPr>
        <p:spPr/>
        <p:txBody>
          <a:bodyPr/>
          <a:lstStyle/>
          <a:p>
            <a:r>
              <a:rPr lang="en-US" dirty="0"/>
              <a:t>CR Motion #1049</a:t>
            </a:r>
          </a:p>
        </p:txBody>
      </p:sp>
      <p:sp>
        <p:nvSpPr>
          <p:cNvPr id="3" name="Content Placeholder 2">
            <a:extLst>
              <a:ext uri="{FF2B5EF4-FFF2-40B4-BE49-F238E27FC236}">
                <a16:creationId xmlns:a16="http://schemas.microsoft.com/office/drawing/2014/main" id="{C6B54C33-F92D-0042-818B-BE16C81592DF}"/>
              </a:ext>
            </a:extLst>
          </p:cNvPr>
          <p:cNvSpPr>
            <a:spLocks noGrp="1"/>
          </p:cNvSpPr>
          <p:nvPr>
            <p:ph idx="1"/>
          </p:nvPr>
        </p:nvSpPr>
        <p:spPr/>
        <p:txBody>
          <a:bodyPr/>
          <a:lstStyle/>
          <a:p>
            <a:r>
              <a:rPr lang="en-US" dirty="0"/>
              <a:t>Move to accept resolutions to CIDs 24326 and 24407 in doc 11-20/0717r7</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BF1A8FC7-55A5-5443-AC12-BFCEE8D1555F}"/>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5B819011-A737-3943-976A-AA23BA20249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05EC779-0277-6B45-9AAF-E61FB0FB54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8627441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a:t>
            </a:r>
            <a:r>
              <a:rPr lang="en-US" baseline="30000" dirty="0"/>
              <a:t>nd</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3"/>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5"/>
              </a:rPr>
              <a:t>https://mentor.ieee.org/802.11/dcn/20/11-20-0717-07-00ax-cr-misc-phy.docx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strike="sngStrike" dirty="0">
                <a:latin typeface="Calibri" panose="020F0502020204030204" pitchFamily="34" charset="0"/>
                <a:cs typeface="Calibri" panose="020F0502020204030204" pitchFamily="34" charset="0"/>
                <a:hlinkClick r:id="rId6"/>
              </a:rPr>
              <a:t>https://mentor.ieee.org/802.11/dcn/20/11-20-0822-00-00ax-miscellaneous-6ghz-channelization-cids.docx</a:t>
            </a:r>
            <a:r>
              <a:rPr lang="en-CA" sz="1400" strike="sngStrike" dirty="0">
                <a:latin typeface="Calibri" panose="020F0502020204030204" pitchFamily="34" charset="0"/>
                <a:cs typeface="Calibri" panose="020F0502020204030204" pitchFamily="34" charset="0"/>
              </a:rPr>
              <a:t> - Thomas </a:t>
            </a:r>
            <a:r>
              <a:rPr lang="en-CA" sz="1400" strike="sngStrike" dirty="0" err="1">
                <a:latin typeface="Calibri" panose="020F0502020204030204" pitchFamily="34" charset="0"/>
                <a:cs typeface="Calibri" panose="020F0502020204030204" pitchFamily="34" charset="0"/>
              </a:rPr>
              <a:t>Derham</a:t>
            </a:r>
            <a:endParaRPr lang="en-CA" sz="1400" strike="sngStrike"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648562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4</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3"/>
              </a:rPr>
              <a:t>https://mentor.ieee.org/802.11/dcn/20/11-20-0833-00-00ax-cr-smoothing.docx</a:t>
            </a:r>
            <a:r>
              <a:rPr lang="en-US" sz="1400" strike="sngStrike" dirty="0">
                <a:latin typeface="Calibri" panose="020F0502020204030204" pitchFamily="34" charset="0"/>
                <a:cs typeface="Calibri" panose="020F0502020204030204" pitchFamily="34" charset="0"/>
              </a:rPr>
              <a:t> - Ron </a:t>
            </a:r>
            <a:r>
              <a:rPr lang="en-US" sz="1400" strike="sngStrike" dirty="0" err="1">
                <a:latin typeface="Calibri" panose="020F0502020204030204" pitchFamily="34" charset="0"/>
                <a:cs typeface="Calibri" panose="020F0502020204030204" pitchFamily="34" charset="0"/>
              </a:rPr>
              <a:t>Porat</a:t>
            </a:r>
            <a:endParaRPr lang="en-US" sz="1400" strike="sngStrike"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https://mentor.ieee.org/802.11/dcn/20/11-20-0851-00-00ax-comment-resolution-related-to-qtp.docx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Kaiying</a:t>
            </a:r>
            <a:r>
              <a:rPr lang="en-US" sz="1400" dirty="0">
                <a:latin typeface="Calibri" panose="020F0502020204030204" pitchFamily="34" charset="0"/>
                <a:cs typeface="Calibri" panose="020F0502020204030204" pitchFamily="34" charset="0"/>
              </a:rPr>
              <a:t> Lu</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https://mentor.ieee.org/802.11/dcn/20/11-20-0852-01-00ax-cr-for-bss-color-related-cids.docx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https://mentor.ieee.org/802.11/dcn/20/11-20-0862-00-00ax-sa1-phy-cr.docx</a:t>
            </a:r>
            <a:r>
              <a:rPr lang="en-US" sz="1400" dirty="0">
                <a:latin typeface="Calibri" panose="020F0502020204030204" pitchFamily="34" charset="0"/>
                <a:cs typeface="Calibri" panose="020F0502020204030204" pitchFamily="34" charset="0"/>
              </a:rPr>
              <a:t> - Youhan Kim</a:t>
            </a: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16028188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9</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https://mentor.ieee.org/802.11/dcn/18/11-18-0806-01-00ax-phy-miscellaneous-cids.docx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Bin Tian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https://mentor.ieee.org/802.11/dcn/20/11-20-0851-02-00ax-comment-resolution-related-to-qtp.docx – Kaiying Lu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https://mentor.ieee.org/802.11/dcn/20/11-20-0852-03-00ax-cr-for-bss-color-related-cids.docx-</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4"/>
              </a:rPr>
              <a:t>https://mentor.ieee.org/802.11/dcn/20/11-20-0833-00-00ax-cr-smoothing.docx</a:t>
            </a:r>
            <a:r>
              <a:rPr lang="en-US" sz="1800" dirty="0">
                <a:latin typeface="Calibri" panose="020F0502020204030204" pitchFamily="34" charset="0"/>
                <a:cs typeface="Calibri" panose="020F0502020204030204" pitchFamily="34" charset="0"/>
              </a:rPr>
              <a:t> - Ron </a:t>
            </a:r>
            <a:r>
              <a:rPr lang="en-US" sz="1800" dirty="0" err="1">
                <a:latin typeface="Calibri" panose="020F0502020204030204" pitchFamily="34" charset="0"/>
                <a:cs typeface="Calibri" panose="020F0502020204030204" pitchFamily="34" charset="0"/>
              </a:rPr>
              <a:t>Porat</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https://mentor.ieee.org/802.11/dcn/20/11-20-0857-00-00ax-sa-ballot-cr-for-ftm-related.docx</a:t>
            </a:r>
            <a:r>
              <a:rPr lang="en-US" sz="1800" dirty="0">
                <a:latin typeface="Calibri" panose="020F0502020204030204" pitchFamily="34" charset="0"/>
                <a:cs typeface="Calibri" panose="020F0502020204030204" pitchFamily="34" charset="0"/>
              </a:rPr>
              <a:t> - Jonathan </a:t>
            </a:r>
            <a:r>
              <a:rPr lang="en-US" sz="1800" dirty="0" err="1">
                <a:latin typeface="Calibri" panose="020F0502020204030204" pitchFamily="34" charset="0"/>
                <a:cs typeface="Calibri" panose="020F0502020204030204" pitchFamily="34" charset="0"/>
              </a:rPr>
              <a:t>Segev</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7"/>
              </a:rPr>
              <a:t>https://mentor.ieee.org/802.11/dcn/20/11-20-0874-00-00ax-some-phy-cids-for-d6-0.docx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Jianhan</a:t>
            </a:r>
            <a:r>
              <a:rPr lang="en-US" sz="1800" dirty="0">
                <a:latin typeface="Calibri" panose="020F0502020204030204" pitchFamily="34" charset="0"/>
                <a:cs typeface="Calibri" panose="020F0502020204030204" pitchFamily="34" charset="0"/>
              </a:rPr>
              <a:t> Liu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037051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887810846"/>
              </p:ext>
            </p:extLst>
          </p:nvPr>
        </p:nvGraphicFramePr>
        <p:xfrm>
          <a:off x="1752600" y="289560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11-20/0792</a:t>
                      </a:r>
                    </a:p>
                  </a:txBody>
                  <a:tcPr/>
                </a:tc>
                <a:tc>
                  <a:txBody>
                    <a:bodyPr/>
                    <a:lstStyle/>
                    <a:p>
                      <a:pPr lvl="0"/>
                      <a:r>
                        <a:rPr lang="en-GB" sz="1800" kern="1200" dirty="0">
                          <a:solidFill>
                            <a:schemeClr val="dk1"/>
                          </a:solidFill>
                          <a:effectLst/>
                          <a:latin typeface="+mn-lt"/>
                          <a:ea typeface="+mn-ea"/>
                          <a:cs typeface="+mn-cs"/>
                        </a:rPr>
                        <a:t>24046, 24502, 24560, 24561</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3721419176"/>
                  </a:ext>
                </a:extLst>
              </a:tr>
              <a:tr h="370840">
                <a:tc>
                  <a:txBody>
                    <a:bodyPr/>
                    <a:lstStyle/>
                    <a:p>
                      <a:r>
                        <a:rPr lang="en-US" dirty="0"/>
                        <a:t>11-20/0851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24016, 24158, 24159, 24160</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878172318"/>
                  </a:ext>
                </a:extLst>
              </a:tr>
            </a:tbl>
          </a:graphicData>
        </a:graphic>
      </p:graphicFrame>
    </p:spTree>
    <p:extLst>
      <p:ext uri="{BB962C8B-B14F-4D97-AF65-F5344CB8AC3E}">
        <p14:creationId xmlns:p14="http://schemas.microsoft.com/office/powerpoint/2010/main" val="169525534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7CEB8-68E0-5146-AE9C-98CBDEAFDAFC}"/>
              </a:ext>
            </a:extLst>
          </p:cNvPr>
          <p:cNvSpPr>
            <a:spLocks noGrp="1"/>
          </p:cNvSpPr>
          <p:nvPr>
            <p:ph type="title"/>
          </p:nvPr>
        </p:nvSpPr>
        <p:spPr/>
        <p:txBody>
          <a:bodyPr/>
          <a:lstStyle/>
          <a:p>
            <a:r>
              <a:rPr lang="en-US" dirty="0"/>
              <a:t>CR Motion # 1050</a:t>
            </a:r>
          </a:p>
        </p:txBody>
      </p:sp>
      <p:sp>
        <p:nvSpPr>
          <p:cNvPr id="6" name="Content Placeholder 5">
            <a:extLst>
              <a:ext uri="{FF2B5EF4-FFF2-40B4-BE49-F238E27FC236}">
                <a16:creationId xmlns:a16="http://schemas.microsoft.com/office/drawing/2014/main" id="{C7A5E1DD-E4E7-1F48-8836-3DB05FC566B0}"/>
              </a:ext>
            </a:extLst>
          </p:cNvPr>
          <p:cNvSpPr>
            <a:spLocks noGrp="1"/>
          </p:cNvSpPr>
          <p:nvPr>
            <p:ph idx="1"/>
          </p:nvPr>
        </p:nvSpPr>
        <p:spPr/>
        <p:txBody>
          <a:bodyPr/>
          <a:lstStyle/>
          <a:p>
            <a:r>
              <a:rPr lang="en-US" dirty="0"/>
              <a:t>Move to accept resolutions to CIDs </a:t>
            </a:r>
            <a:r>
              <a:rPr lang="en-GB" kern="1200" dirty="0">
                <a:solidFill>
                  <a:schemeClr val="dk1"/>
                </a:solidFill>
              </a:rPr>
              <a:t>24046, 24502, 24560, 24561</a:t>
            </a:r>
            <a:r>
              <a:rPr lang="en-US" kern="1200" dirty="0">
                <a:solidFill>
                  <a:schemeClr val="dk1"/>
                </a:solidFill>
              </a:rPr>
              <a:t> in doc 11-20/0792r1</a:t>
            </a:r>
          </a:p>
          <a:p>
            <a:endParaRPr lang="en-US" kern="1200" dirty="0">
              <a:solidFill>
                <a:schemeClr val="dk1"/>
              </a:solidFill>
            </a:endParaRPr>
          </a:p>
          <a:p>
            <a:r>
              <a:rPr lang="en-US" kern="1200" dirty="0">
                <a:solidFill>
                  <a:schemeClr val="dk1"/>
                </a:solidFill>
              </a:rPr>
              <a:t>Move: Bin Tian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24E7B7D5-9EA4-8B49-84A2-192F4FA85474}"/>
              </a:ext>
            </a:extLst>
          </p:cNvPr>
          <p:cNvSpPr>
            <a:spLocks noGrp="1"/>
          </p:cNvSpPr>
          <p:nvPr>
            <p:ph type="sldNum" idx="12"/>
          </p:nvPr>
        </p:nvSpPr>
        <p:spPr/>
        <p:txBody>
          <a:bodyPr/>
          <a:lstStyle/>
          <a:p>
            <a:r>
              <a:rPr lang="en-GB"/>
              <a:t>Slide </a:t>
            </a:r>
            <a:fld id="{06B781AF-4CCF-49B0-A572-DE54FBE5D942}" type="slidenum">
              <a:rPr lang="en-GB" smtClean="0"/>
              <a:pPr/>
              <a:t>108</a:t>
            </a:fld>
            <a:endParaRPr lang="en-GB"/>
          </a:p>
        </p:txBody>
      </p:sp>
      <p:sp>
        <p:nvSpPr>
          <p:cNvPr id="4" name="Footer Placeholder 3">
            <a:extLst>
              <a:ext uri="{FF2B5EF4-FFF2-40B4-BE49-F238E27FC236}">
                <a16:creationId xmlns:a16="http://schemas.microsoft.com/office/drawing/2014/main" id="{002F71FA-E442-4C4C-8948-B3467A3D031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FC8DC70-3837-3449-A057-522884D3898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04589939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77C41-4EC4-1348-8787-4B2EFE16AC46}"/>
              </a:ext>
            </a:extLst>
          </p:cNvPr>
          <p:cNvSpPr>
            <a:spLocks noGrp="1"/>
          </p:cNvSpPr>
          <p:nvPr>
            <p:ph type="title"/>
          </p:nvPr>
        </p:nvSpPr>
        <p:spPr/>
        <p:txBody>
          <a:bodyPr/>
          <a:lstStyle/>
          <a:p>
            <a:r>
              <a:rPr lang="en-US" dirty="0"/>
              <a:t>CR Motion #1051</a:t>
            </a:r>
          </a:p>
        </p:txBody>
      </p:sp>
      <p:sp>
        <p:nvSpPr>
          <p:cNvPr id="3" name="Content Placeholder 2">
            <a:extLst>
              <a:ext uri="{FF2B5EF4-FFF2-40B4-BE49-F238E27FC236}">
                <a16:creationId xmlns:a16="http://schemas.microsoft.com/office/drawing/2014/main" id="{71E9F513-AF97-0647-862A-6EF8AF328540}"/>
              </a:ext>
            </a:extLst>
          </p:cNvPr>
          <p:cNvSpPr>
            <a:spLocks noGrp="1"/>
          </p:cNvSpPr>
          <p:nvPr>
            <p:ph idx="1"/>
          </p:nvPr>
        </p:nvSpPr>
        <p:spPr/>
        <p:txBody>
          <a:bodyPr/>
          <a:lstStyle/>
          <a:p>
            <a:r>
              <a:rPr lang="en-US" dirty="0"/>
              <a:t>Move to accept resolutions to CIDs </a:t>
            </a:r>
            <a:r>
              <a:rPr lang="en-GB" kern="1200" dirty="0">
                <a:solidFill>
                  <a:schemeClr val="dk1"/>
                </a:solidFill>
              </a:rPr>
              <a:t>24016, 24158, 24159, 24160</a:t>
            </a:r>
            <a:r>
              <a:rPr lang="en-US" kern="1200" dirty="0">
                <a:solidFill>
                  <a:schemeClr val="dk1"/>
                </a:solidFill>
              </a:rPr>
              <a:t> in doc 11-20/0851r3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Kaiying</a:t>
            </a:r>
            <a:r>
              <a:rPr lang="en-US" kern="1200" dirty="0">
                <a:solidFill>
                  <a:schemeClr val="dk1"/>
                </a:solidFill>
              </a:rPr>
              <a:t> Lu			Second: Jarkko </a:t>
            </a:r>
            <a:r>
              <a:rPr lang="en-US" kern="1200" dirty="0" err="1">
                <a:solidFill>
                  <a:schemeClr val="dk1"/>
                </a:solidFill>
              </a:rPr>
              <a:t>Kneckt</a:t>
            </a:r>
            <a:endParaRPr lang="en-US" kern="1200" dirty="0">
              <a:solidFill>
                <a:schemeClr val="dk1"/>
              </a:solidFill>
            </a:endParaRP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C0D625AB-C808-AB43-ABA7-B1A752D1AAA9}"/>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11CD2E1C-5D1E-5A44-8036-9AA64E28AE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FBD2F2D-A2DE-424B-898C-891F4F8C7C1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76361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8C743-4773-7049-95A3-2494CCA28994}"/>
              </a:ext>
            </a:extLst>
          </p:cNvPr>
          <p:cNvSpPr>
            <a:spLocks noGrp="1"/>
          </p:cNvSpPr>
          <p:nvPr>
            <p:ph type="title"/>
          </p:nvPr>
        </p:nvSpPr>
        <p:spPr/>
        <p:txBody>
          <a:bodyPr/>
          <a:lstStyle/>
          <a:p>
            <a:r>
              <a:rPr lang="en-US" dirty="0"/>
              <a:t>CR Motion #1052</a:t>
            </a:r>
          </a:p>
        </p:txBody>
      </p:sp>
      <p:sp>
        <p:nvSpPr>
          <p:cNvPr id="3" name="Content Placeholder 2">
            <a:extLst>
              <a:ext uri="{FF2B5EF4-FFF2-40B4-BE49-F238E27FC236}">
                <a16:creationId xmlns:a16="http://schemas.microsoft.com/office/drawing/2014/main" id="{11689397-73BA-E245-8E88-7AE8AE772F80}"/>
              </a:ext>
            </a:extLst>
          </p:cNvPr>
          <p:cNvSpPr>
            <a:spLocks noGrp="1"/>
          </p:cNvSpPr>
          <p:nvPr>
            <p:ph idx="1"/>
          </p:nvPr>
        </p:nvSpPr>
        <p:spPr/>
        <p:txBody>
          <a:bodyPr/>
          <a:lstStyle/>
          <a:p>
            <a:r>
              <a:rPr lang="en-US" dirty="0"/>
              <a:t>Move to accept resolutions to CIDs </a:t>
            </a:r>
            <a:r>
              <a:rPr lang="en-GB" dirty="0"/>
              <a:t>24375 and 24376</a:t>
            </a:r>
            <a:r>
              <a:rPr lang="en-CA" dirty="0"/>
              <a:t> in doc 11-20/0852r5</a:t>
            </a:r>
          </a:p>
          <a:p>
            <a:endParaRPr lang="en-CA" dirty="0"/>
          </a:p>
          <a:p>
            <a:r>
              <a:rPr lang="en-CA" dirty="0"/>
              <a:t>Move: </a:t>
            </a:r>
            <a:r>
              <a:rPr lang="en-CA" dirty="0" err="1"/>
              <a:t>Xiaofei</a:t>
            </a:r>
            <a:r>
              <a:rPr lang="en-CA" dirty="0"/>
              <a:t> Wang			Second: Rui Yang</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6EA4E64C-6146-764A-B8E6-E908F7F7EB66}"/>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171A6839-7FB8-844E-9877-5BF20AD3D69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149BBB0-210B-3648-A177-161216171D0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648760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11</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hlinkClick r:id="rId3"/>
              </a:rPr>
              <a:t>https://mentor.ieee.org/802.11/dcn/20/11-20-0884-00-00ax-resolution-for-cids-related-to-uora.docx</a:t>
            </a:r>
            <a:r>
              <a:rPr lang="en-US" sz="1800" dirty="0"/>
              <a:t> - </a:t>
            </a:r>
            <a:r>
              <a:rPr lang="en-CA" sz="1800" b="0" dirty="0" err="1">
                <a:latin typeface="Calibri" panose="020F0502020204030204" pitchFamily="34" charset="0"/>
                <a:cs typeface="Calibri" panose="020F0502020204030204" pitchFamily="34" charset="0"/>
              </a:rPr>
              <a:t>Chittabrata</a:t>
            </a:r>
            <a:r>
              <a:rPr lang="en-CA" sz="1800" b="0" dirty="0">
                <a:latin typeface="Calibri" panose="020F0502020204030204" pitchFamily="34" charset="0"/>
                <a:cs typeface="Calibri" panose="020F0502020204030204" pitchFamily="34" charset="0"/>
              </a:rPr>
              <a:t> Ghosh </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8217778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53204092"/>
              </p:ext>
            </p:extLst>
          </p:nvPr>
        </p:nvGraphicFramePr>
        <p:xfrm>
          <a:off x="1752600" y="2895600"/>
          <a:ext cx="9093202" cy="741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11-20/0862</a:t>
                      </a:r>
                    </a:p>
                  </a:txBody>
                  <a:tcPr/>
                </a:tc>
                <a:tc>
                  <a:txBody>
                    <a:bodyPr/>
                    <a:lstStyle/>
                    <a:p>
                      <a:r>
                        <a:rPr lang="en-GB" sz="1800" kern="1200" dirty="0">
                          <a:solidFill>
                            <a:schemeClr val="dk1"/>
                          </a:solidFill>
                          <a:effectLst/>
                          <a:latin typeface="+mn-lt"/>
                          <a:ea typeface="+mn-ea"/>
                          <a:cs typeface="+mn-cs"/>
                        </a:rPr>
                        <a:t>24447, 24544, 24448, 24476, 24188, 24190, 24263, 24264, 24279, 24519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9449225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7B04-1EFE-D64F-A945-6A587DD73A06}"/>
              </a:ext>
            </a:extLst>
          </p:cNvPr>
          <p:cNvSpPr>
            <a:spLocks noGrp="1"/>
          </p:cNvSpPr>
          <p:nvPr>
            <p:ph type="title"/>
          </p:nvPr>
        </p:nvSpPr>
        <p:spPr/>
        <p:txBody>
          <a:bodyPr/>
          <a:lstStyle/>
          <a:p>
            <a:r>
              <a:rPr lang="en-US" dirty="0"/>
              <a:t>CR Motion #1053</a:t>
            </a:r>
          </a:p>
        </p:txBody>
      </p:sp>
      <p:sp>
        <p:nvSpPr>
          <p:cNvPr id="6" name="Content Placeholder 5">
            <a:extLst>
              <a:ext uri="{FF2B5EF4-FFF2-40B4-BE49-F238E27FC236}">
                <a16:creationId xmlns:a16="http://schemas.microsoft.com/office/drawing/2014/main"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24447, 24544, 24448, 24476, 24188, 24190, 24263, 24264, 24519</a:t>
            </a:r>
            <a:r>
              <a:rPr lang="en-US" kern="1200" dirty="0">
                <a:solidFill>
                  <a:schemeClr val="dk1"/>
                </a:solidFill>
              </a:rPr>
              <a:t> in doc 11-20/0862r3</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113</a:t>
            </a:fld>
            <a:endParaRPr lang="en-GB"/>
          </a:p>
        </p:txBody>
      </p:sp>
      <p:sp>
        <p:nvSpPr>
          <p:cNvPr id="4" name="Footer Placeholder 3">
            <a:extLst>
              <a:ext uri="{FF2B5EF4-FFF2-40B4-BE49-F238E27FC236}">
                <a16:creationId xmlns:a16="http://schemas.microsoft.com/office/drawing/2014/main"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73364797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7B04-1EFE-D64F-A945-6A587DD73A06}"/>
              </a:ext>
            </a:extLst>
          </p:cNvPr>
          <p:cNvSpPr>
            <a:spLocks noGrp="1"/>
          </p:cNvSpPr>
          <p:nvPr>
            <p:ph type="title"/>
          </p:nvPr>
        </p:nvSpPr>
        <p:spPr/>
        <p:txBody>
          <a:bodyPr/>
          <a:lstStyle/>
          <a:p>
            <a:r>
              <a:rPr lang="en-US" dirty="0"/>
              <a:t>CR Motion #1054</a:t>
            </a:r>
          </a:p>
        </p:txBody>
      </p:sp>
      <p:sp>
        <p:nvSpPr>
          <p:cNvPr id="6" name="Content Placeholder 5">
            <a:extLst>
              <a:ext uri="{FF2B5EF4-FFF2-40B4-BE49-F238E27FC236}">
                <a16:creationId xmlns:a16="http://schemas.microsoft.com/office/drawing/2014/main"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 to CID 24279</a:t>
            </a:r>
            <a:r>
              <a:rPr lang="en-US" kern="1200" dirty="0">
                <a:solidFill>
                  <a:schemeClr val="dk1"/>
                </a:solidFill>
              </a:rPr>
              <a:t> in doc 11-20/0862r5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r>
              <a:rPr lang="en-US" kern="1200" dirty="0">
                <a:solidFill>
                  <a:schemeClr val="dk1"/>
                </a:solidFill>
              </a:rPr>
              <a:t>Approved with unanimous consent</a:t>
            </a:r>
          </a:p>
          <a:p>
            <a:pPr>
              <a:buFont typeface="Arial" panose="020B0604020202020204" pitchFamily="34" charset="0"/>
              <a:buChar char="•"/>
            </a:pPr>
            <a:endParaRPr lang="en-US" kern="1200" dirty="0">
              <a:solidFill>
                <a:schemeClr val="dk1"/>
              </a:solidFill>
            </a:endParaRPr>
          </a:p>
        </p:txBody>
      </p:sp>
      <p:sp>
        <p:nvSpPr>
          <p:cNvPr id="5" name="Slide Number Placeholder 4">
            <a:extLst>
              <a:ext uri="{FF2B5EF4-FFF2-40B4-BE49-F238E27FC236}">
                <a16:creationId xmlns:a16="http://schemas.microsoft.com/office/drawing/2014/main"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114</a:t>
            </a:fld>
            <a:endParaRPr lang="en-GB"/>
          </a:p>
        </p:txBody>
      </p:sp>
      <p:sp>
        <p:nvSpPr>
          <p:cNvPr id="4" name="Footer Placeholder 3">
            <a:extLst>
              <a:ext uri="{FF2B5EF4-FFF2-40B4-BE49-F238E27FC236}">
                <a16:creationId xmlns:a16="http://schemas.microsoft.com/office/drawing/2014/main"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64804817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16</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Status of Comment Resolution</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Minutes Approval</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hlinkClick r:id="rId3"/>
              </a:rPr>
              <a:t>https://mentor.ieee.org/802.11/dcn/20/11-20-0818-01-00ax-resolution-for-cid-24114.docx</a:t>
            </a:r>
            <a:r>
              <a:rPr lang="en-US" sz="1800" dirty="0"/>
              <a:t> - Abhishek Patil </a:t>
            </a:r>
            <a:r>
              <a:rPr lang="en-CA" sz="1800" b="0" dirty="0">
                <a:latin typeface="Calibri" panose="020F0502020204030204" pitchFamily="34" charset="0"/>
                <a:cs typeface="Calibri" panose="020F0502020204030204" pitchFamily="34" charset="0"/>
              </a:rPr>
              <a:t>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https://mentor.ieee.org/802.11/dcn/20/11-20-0894-00-00ax-sa1-phy-cr-part-2.docx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Youhan</a:t>
            </a:r>
            <a:r>
              <a:rPr lang="en-US" sz="1800" dirty="0">
                <a:latin typeface="Calibri" panose="020F0502020204030204" pitchFamily="34" charset="0"/>
                <a:cs typeface="Calibri" panose="020F0502020204030204" pitchFamily="34" charset="0"/>
              </a:rPr>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488007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10954789"/>
              </p:ext>
            </p:extLst>
          </p:nvPr>
        </p:nvGraphicFramePr>
        <p:xfrm>
          <a:off x="1752600" y="289560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11-20/0833</a:t>
                      </a:r>
                    </a:p>
                  </a:txBody>
                  <a:tcPr/>
                </a:tc>
                <a:tc>
                  <a:txBody>
                    <a:bodyPr/>
                    <a:lstStyle/>
                    <a:p>
                      <a:r>
                        <a:rPr lang="en-CA" sz="1800" kern="1200" dirty="0">
                          <a:solidFill>
                            <a:schemeClr val="dk1"/>
                          </a:solidFill>
                          <a:effectLst/>
                          <a:latin typeface="+mn-lt"/>
                          <a:ea typeface="+mn-ea"/>
                          <a:cs typeface="+mn-cs"/>
                        </a:rPr>
                        <a:t>24508</a:t>
                      </a:r>
                    </a:p>
                  </a:txBody>
                  <a:tcPr/>
                </a:tc>
                <a:extLst>
                  <a:ext uri="{0D108BD9-81ED-4DB2-BD59-A6C34878D82A}">
                    <a16:rowId xmlns:a16="http://schemas.microsoft.com/office/drawing/2014/main" val="3721419176"/>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1948556077"/>
                  </a:ext>
                </a:extLst>
              </a:tr>
            </a:tbl>
          </a:graphicData>
        </a:graphic>
      </p:graphicFrame>
    </p:spTree>
    <p:extLst>
      <p:ext uri="{BB962C8B-B14F-4D97-AF65-F5344CB8AC3E}">
        <p14:creationId xmlns:p14="http://schemas.microsoft.com/office/powerpoint/2010/main" val="71341850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EB290-2758-A24A-AF59-D641241F8BCE}"/>
              </a:ext>
            </a:extLst>
          </p:cNvPr>
          <p:cNvSpPr>
            <a:spLocks noGrp="1"/>
          </p:cNvSpPr>
          <p:nvPr>
            <p:ph type="title"/>
          </p:nvPr>
        </p:nvSpPr>
        <p:spPr/>
        <p:txBody>
          <a:bodyPr/>
          <a:lstStyle/>
          <a:p>
            <a:r>
              <a:rPr lang="en-US" dirty="0"/>
              <a:t>Motion for Minutes Approval</a:t>
            </a:r>
          </a:p>
        </p:txBody>
      </p:sp>
      <p:sp>
        <p:nvSpPr>
          <p:cNvPr id="6" name="Content Placeholder 5">
            <a:extLst>
              <a:ext uri="{FF2B5EF4-FFF2-40B4-BE49-F238E27FC236}">
                <a16:creationId xmlns:a16="http://schemas.microsoft.com/office/drawing/2014/main" id="{80700EF1-B220-A146-92E7-3E9609F68361}"/>
              </a:ext>
            </a:extLst>
          </p:cNvPr>
          <p:cNvSpPr>
            <a:spLocks noGrp="1"/>
          </p:cNvSpPr>
          <p:nvPr>
            <p:ph idx="1"/>
          </p:nvPr>
        </p:nvSpPr>
        <p:spPr/>
        <p:txBody>
          <a:bodyPr/>
          <a:lstStyle/>
          <a:p>
            <a:pPr>
              <a:buFont typeface="Arial" panose="020B0604020202020204" pitchFamily="34" charset="0"/>
              <a:buChar char="•"/>
            </a:pPr>
            <a:r>
              <a:rPr lang="en-US" dirty="0"/>
              <a:t>Move to approve minutes of TG teleconferences in doc: </a:t>
            </a:r>
            <a:r>
              <a:rPr lang="en-US" dirty="0">
                <a:hlinkClick r:id="rId2"/>
              </a:rPr>
              <a:t>https://mentor.ieee.org/802.11/dcn/20/11-20-0704-08-00ax-minutes-of-tgax-teleconferences-may-2020.docx</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Yasu</a:t>
            </a:r>
            <a:r>
              <a:rPr lang="en-US" dirty="0"/>
              <a:t> Inoue		Second: Alfred </a:t>
            </a:r>
            <a:r>
              <a:rPr lang="en-US" dirty="0" err="1"/>
              <a:t>Asterjadhi</a:t>
            </a:r>
            <a:endParaRPr lang="en-US" dirty="0"/>
          </a:p>
          <a:p>
            <a:pPr>
              <a:buFont typeface="Arial" panose="020B0604020202020204" pitchFamily="34" charset="0"/>
              <a:buChar char="•"/>
            </a:pPr>
            <a:r>
              <a:rPr lang="en-US" dirty="0"/>
              <a:t>Approved with unanimous consent</a:t>
            </a:r>
          </a:p>
        </p:txBody>
      </p:sp>
      <p:sp>
        <p:nvSpPr>
          <p:cNvPr id="5" name="Slide Number Placeholder 4">
            <a:extLst>
              <a:ext uri="{FF2B5EF4-FFF2-40B4-BE49-F238E27FC236}">
                <a16:creationId xmlns:a16="http://schemas.microsoft.com/office/drawing/2014/main" id="{494549F3-7890-6043-A621-082147B29C6B}"/>
              </a:ext>
            </a:extLst>
          </p:cNvPr>
          <p:cNvSpPr>
            <a:spLocks noGrp="1"/>
          </p:cNvSpPr>
          <p:nvPr>
            <p:ph type="sldNum" idx="12"/>
          </p:nvPr>
        </p:nvSpPr>
        <p:spPr/>
        <p:txBody>
          <a:bodyPr/>
          <a:lstStyle/>
          <a:p>
            <a:r>
              <a:rPr lang="en-GB"/>
              <a:t>Slide </a:t>
            </a:r>
            <a:fld id="{06B781AF-4CCF-49B0-A572-DE54FBE5D942}" type="slidenum">
              <a:rPr lang="en-GB" smtClean="0"/>
              <a:pPr/>
              <a:t>117</a:t>
            </a:fld>
            <a:endParaRPr lang="en-GB"/>
          </a:p>
        </p:txBody>
      </p:sp>
      <p:sp>
        <p:nvSpPr>
          <p:cNvPr id="4" name="Footer Placeholder 3">
            <a:extLst>
              <a:ext uri="{FF2B5EF4-FFF2-40B4-BE49-F238E27FC236}">
                <a16:creationId xmlns:a16="http://schemas.microsoft.com/office/drawing/2014/main" id="{7F782DF9-3E11-3F4A-B0FB-0221B1B55701}"/>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61C15D5-FF99-144A-A72A-FBF5B131DC5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3795029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B254A-479F-6743-A86A-4E80E550191D}"/>
              </a:ext>
            </a:extLst>
          </p:cNvPr>
          <p:cNvSpPr>
            <a:spLocks noGrp="1"/>
          </p:cNvSpPr>
          <p:nvPr>
            <p:ph type="title"/>
          </p:nvPr>
        </p:nvSpPr>
        <p:spPr/>
        <p:txBody>
          <a:bodyPr/>
          <a:lstStyle/>
          <a:p>
            <a:r>
              <a:rPr lang="en-US" dirty="0"/>
              <a:t>CR Motion #1055</a:t>
            </a:r>
          </a:p>
        </p:txBody>
      </p:sp>
      <p:sp>
        <p:nvSpPr>
          <p:cNvPr id="3" name="Content Placeholder 2">
            <a:extLst>
              <a:ext uri="{FF2B5EF4-FFF2-40B4-BE49-F238E27FC236}">
                <a16:creationId xmlns:a16="http://schemas.microsoft.com/office/drawing/2014/main" id="{72A5F6B3-3DE9-B747-B9B8-B6AA1D6FB2CA}"/>
              </a:ext>
            </a:extLst>
          </p:cNvPr>
          <p:cNvSpPr>
            <a:spLocks noGrp="1"/>
          </p:cNvSpPr>
          <p:nvPr>
            <p:ph idx="1"/>
          </p:nvPr>
        </p:nvSpPr>
        <p:spPr/>
        <p:txBody>
          <a:bodyPr/>
          <a:lstStyle/>
          <a:p>
            <a:r>
              <a:rPr lang="en-US" dirty="0"/>
              <a:t>Move to accept resolution to CID 24508 in doc 11-20/0833r0</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15/0/1</a:t>
            </a:r>
          </a:p>
          <a:p>
            <a:r>
              <a:rPr lang="en-US" dirty="0"/>
              <a:t>Motion passes</a:t>
            </a:r>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D725D76-FF6E-CA41-921F-9B6CA82042CA}"/>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F87525BF-F000-A641-81F1-69CB883E3BD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2238C72-084D-9347-8AE5-D9C6312CAD9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7210475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18</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800" dirty="0">
                <a:hlinkClick r:id="rId3"/>
              </a:rPr>
              <a:t>https://mentor.ieee.org/802.11/dcn/20/11-20-0912-00-00ax-resolutions-to-miscellaneous-cids.docx</a:t>
            </a:r>
            <a:r>
              <a:rPr lang="en-US" sz="1800" dirty="0"/>
              <a:t> - Osama </a:t>
            </a:r>
            <a:r>
              <a:rPr lang="en-US" sz="1800" dirty="0" err="1"/>
              <a:t>Aboul-Magd</a:t>
            </a:r>
            <a:r>
              <a:rPr lang="en-CA" sz="1800" b="0" dirty="0">
                <a:latin typeface="Calibri" panose="020F0502020204030204" pitchFamily="34" charset="0"/>
                <a:cs typeface="Calibri" panose="020F0502020204030204" pitchFamily="34" charset="0"/>
              </a:rPr>
              <a:t>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https://mentor.ieee.org/802.11/dcn/20/11-20-0822-01-00ax-miscellaneous-6ghz-channelization-cids.docx</a:t>
            </a:r>
            <a:r>
              <a:rPr lang="en-US" sz="1800" dirty="0">
                <a:latin typeface="Calibri" panose="020F0502020204030204" pitchFamily="34" charset="0"/>
                <a:cs typeface="Calibri" panose="020F0502020204030204" pitchFamily="34" charset="0"/>
              </a:rPr>
              <a:t> - Thomas Derham (a new revision will be uploaded)</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https://mentor.ieee.org/802.11/dcn/20/11-20-0913-00-00ax-twt-wide-range.docx</a:t>
            </a:r>
            <a:r>
              <a:rPr lang="en-US" sz="1800" dirty="0">
                <a:latin typeface="Calibri" panose="020F0502020204030204" pitchFamily="34" charset="0"/>
                <a:cs typeface="Calibri" panose="020F0502020204030204" pitchFamily="34" charset="0"/>
              </a:rPr>
              <a:t> - Laurent </a:t>
            </a:r>
            <a:r>
              <a:rPr lang="en-US" sz="1800" dirty="0" err="1">
                <a:latin typeface="Calibri" panose="020F0502020204030204" pitchFamily="34" charset="0"/>
                <a:cs typeface="Calibri" panose="020F0502020204030204" pitchFamily="34" charset="0"/>
              </a:rPr>
              <a:t>Cariou</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76372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23</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https://mentor.ieee.org/802.11/dcn/20/11-20-0931-00-00ax-mac-cr-last-cids.docx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025067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969870671"/>
              </p:ext>
            </p:extLst>
          </p:nvPr>
        </p:nvGraphicFramePr>
        <p:xfrm>
          <a:off x="1676400" y="2316480"/>
          <a:ext cx="9093202" cy="25958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3721419176"/>
                  </a:ext>
                </a:extLst>
              </a:tr>
              <a:tr h="370840">
                <a:tc>
                  <a:txBody>
                    <a:bodyPr/>
                    <a:lstStyle/>
                    <a:p>
                      <a:r>
                        <a:rPr lang="en-US" dirty="0"/>
                        <a:t>11-20/0884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24018, </a:t>
                      </a:r>
                      <a:r>
                        <a:rPr lang="en-US" sz="1800" kern="1200" dirty="0">
                          <a:solidFill>
                            <a:srgbClr val="FF0000"/>
                          </a:solidFill>
                          <a:effectLst/>
                          <a:latin typeface="+mn-lt"/>
                          <a:ea typeface="+mn-ea"/>
                          <a:cs typeface="+mn-cs"/>
                        </a:rPr>
                        <a:t>24019</a:t>
                      </a:r>
                      <a:r>
                        <a:rPr lang="en-US" sz="1800" kern="1200" dirty="0">
                          <a:solidFill>
                            <a:schemeClr val="dk1"/>
                          </a:solidFill>
                          <a:effectLst/>
                          <a:latin typeface="+mn-lt"/>
                          <a:ea typeface="+mn-ea"/>
                          <a:cs typeface="+mn-cs"/>
                        </a:rPr>
                        <a:t>, 24391, 24392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260174905"/>
                  </a:ext>
                </a:extLst>
              </a:tr>
              <a:tr h="370840">
                <a:tc>
                  <a:txBody>
                    <a:bodyPr/>
                    <a:lstStyle/>
                    <a:p>
                      <a:r>
                        <a:rPr lang="en-US" dirty="0"/>
                        <a:t>11-20/0874</a:t>
                      </a:r>
                    </a:p>
                  </a:txBody>
                  <a:tcPr/>
                </a:tc>
                <a:tc>
                  <a:txBody>
                    <a:bodyPr/>
                    <a:lstStyle/>
                    <a:p>
                      <a:r>
                        <a:rPr lang="en-US" sz="1800" kern="1200" dirty="0">
                          <a:solidFill>
                            <a:schemeClr val="dk1"/>
                          </a:solidFill>
                          <a:effectLst/>
                          <a:latin typeface="+mn-lt"/>
                          <a:ea typeface="+mn-ea"/>
                          <a:cs typeface="+mn-cs"/>
                        </a:rPr>
                        <a:t>24091, 24185, 24186, 24501</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948556077"/>
                  </a:ext>
                </a:extLst>
              </a:tr>
              <a:tr h="370840">
                <a:tc>
                  <a:txBody>
                    <a:bodyPr/>
                    <a:lstStyle/>
                    <a:p>
                      <a:r>
                        <a:rPr lang="en-US" dirty="0"/>
                        <a:t>11-20/0818</a:t>
                      </a:r>
                    </a:p>
                  </a:txBody>
                  <a:tcPr/>
                </a:tc>
                <a:tc>
                  <a:txBody>
                    <a:bodyPr/>
                    <a:lstStyle/>
                    <a:p>
                      <a:r>
                        <a:rPr lang="en-CA" sz="1800" kern="1200" dirty="0">
                          <a:solidFill>
                            <a:schemeClr val="dk1"/>
                          </a:solidFill>
                          <a:effectLst/>
                          <a:latin typeface="+mn-lt"/>
                          <a:ea typeface="+mn-ea"/>
                          <a:cs typeface="+mn-cs"/>
                        </a:rPr>
                        <a:t>24114</a:t>
                      </a:r>
                    </a:p>
                  </a:txBody>
                  <a:tcPr/>
                </a:tc>
                <a:extLst>
                  <a:ext uri="{0D108BD9-81ED-4DB2-BD59-A6C34878D82A}">
                    <a16:rowId xmlns:a16="http://schemas.microsoft.com/office/drawing/2014/main" val="623845015"/>
                  </a:ext>
                </a:extLst>
              </a:tr>
              <a:tr h="370840">
                <a:tc>
                  <a:txBody>
                    <a:bodyPr/>
                    <a:lstStyle/>
                    <a:p>
                      <a:r>
                        <a:rPr lang="en-US" dirty="0"/>
                        <a:t>11-20/0894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24191, 24192, 24291, 24414, 24415, 24416, 24477, 24205, 24206, 24327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006503976"/>
                  </a:ext>
                </a:extLst>
              </a:tr>
              <a:tr h="370840">
                <a:tc>
                  <a:txBody>
                    <a:bodyPr/>
                    <a:lstStyle/>
                    <a:p>
                      <a:r>
                        <a:rPr lang="en-US" dirty="0"/>
                        <a:t>11-20/0822</a:t>
                      </a:r>
                    </a:p>
                  </a:txBody>
                  <a:tcPr/>
                </a:tc>
                <a:tc>
                  <a:txBody>
                    <a:bodyPr/>
                    <a:lstStyle/>
                    <a:p>
                      <a:r>
                        <a:rPr lang="en-US" sz="1800" kern="1200" dirty="0">
                          <a:solidFill>
                            <a:schemeClr val="dk1"/>
                          </a:solidFill>
                          <a:effectLst/>
                          <a:latin typeface="+mn-lt"/>
                          <a:ea typeface="+mn-ea"/>
                          <a:cs typeface="+mn-cs"/>
                        </a:rPr>
                        <a:t>24036, 24558, 24559</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bl>
          </a:graphicData>
        </a:graphic>
      </p:graphicFrame>
    </p:spTree>
    <p:extLst>
      <p:ext uri="{BB962C8B-B14F-4D97-AF65-F5344CB8AC3E}">
        <p14:creationId xmlns:p14="http://schemas.microsoft.com/office/powerpoint/2010/main" val="277933037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8635B-FD97-7445-859F-09099A4A0BC5}"/>
              </a:ext>
            </a:extLst>
          </p:cNvPr>
          <p:cNvSpPr>
            <a:spLocks noGrp="1"/>
          </p:cNvSpPr>
          <p:nvPr>
            <p:ph type="title"/>
          </p:nvPr>
        </p:nvSpPr>
        <p:spPr/>
        <p:txBody>
          <a:bodyPr/>
          <a:lstStyle/>
          <a:p>
            <a:r>
              <a:rPr lang="en-US" dirty="0"/>
              <a:t>SP (11-20/0822)</a:t>
            </a:r>
          </a:p>
        </p:txBody>
      </p:sp>
      <p:sp>
        <p:nvSpPr>
          <p:cNvPr id="6" name="Content Placeholder 5">
            <a:extLst>
              <a:ext uri="{FF2B5EF4-FFF2-40B4-BE49-F238E27FC236}">
                <a16:creationId xmlns:a16="http://schemas.microsoft.com/office/drawing/2014/main" id="{AFFAD1FE-2B6F-F248-B7EE-C823E762E17D}"/>
              </a:ext>
            </a:extLst>
          </p:cNvPr>
          <p:cNvSpPr>
            <a:spLocks noGrp="1"/>
          </p:cNvSpPr>
          <p:nvPr>
            <p:ph idx="1"/>
          </p:nvPr>
        </p:nvSpPr>
        <p:spPr/>
        <p:txBody>
          <a:bodyPr/>
          <a:lstStyle/>
          <a:p>
            <a:r>
              <a:rPr lang="en-US" dirty="0"/>
              <a:t>Do you prefer FILS discovery frames and RNR to carry?</a:t>
            </a:r>
          </a:p>
          <a:p>
            <a:pPr marL="457200" indent="-457200">
              <a:buAutoNum type="alphaLcParenR"/>
            </a:pPr>
            <a:r>
              <a:rPr lang="en-US" dirty="0"/>
              <a:t>Regulatory client limit - 17</a:t>
            </a:r>
          </a:p>
          <a:p>
            <a:pPr marL="457200" indent="-457200">
              <a:buAutoNum type="alphaLcParenR"/>
            </a:pPr>
            <a:r>
              <a:rPr lang="en-US" dirty="0"/>
              <a:t>Local limit - 9</a:t>
            </a:r>
          </a:p>
          <a:p>
            <a:pPr marL="457200" indent="-457200">
              <a:buAutoNum type="alphaLcParenR"/>
            </a:pPr>
            <a:r>
              <a:rPr lang="en-US" dirty="0"/>
              <a:t>Abstain - 6</a:t>
            </a:r>
          </a:p>
          <a:p>
            <a:pPr marL="0" indent="0"/>
            <a:endParaRPr lang="en-US" dirty="0"/>
          </a:p>
        </p:txBody>
      </p:sp>
      <p:sp>
        <p:nvSpPr>
          <p:cNvPr id="5" name="Slide Number Placeholder 4">
            <a:extLst>
              <a:ext uri="{FF2B5EF4-FFF2-40B4-BE49-F238E27FC236}">
                <a16:creationId xmlns:a16="http://schemas.microsoft.com/office/drawing/2014/main" id="{1A516FAB-4462-B24B-9A30-067D1E1EA0C5}"/>
              </a:ext>
            </a:extLst>
          </p:cNvPr>
          <p:cNvSpPr>
            <a:spLocks noGrp="1"/>
          </p:cNvSpPr>
          <p:nvPr>
            <p:ph type="sldNum" idx="12"/>
          </p:nvPr>
        </p:nvSpPr>
        <p:spPr/>
        <p:txBody>
          <a:bodyPr/>
          <a:lstStyle/>
          <a:p>
            <a:r>
              <a:rPr lang="en-GB"/>
              <a:t>Slide </a:t>
            </a:r>
            <a:fld id="{06B781AF-4CCF-49B0-A572-DE54FBE5D942}" type="slidenum">
              <a:rPr lang="en-GB" smtClean="0"/>
              <a:pPr/>
              <a:t>122</a:t>
            </a:fld>
            <a:endParaRPr lang="en-GB"/>
          </a:p>
        </p:txBody>
      </p:sp>
      <p:sp>
        <p:nvSpPr>
          <p:cNvPr id="4" name="Footer Placeholder 3">
            <a:extLst>
              <a:ext uri="{FF2B5EF4-FFF2-40B4-BE49-F238E27FC236}">
                <a16:creationId xmlns:a16="http://schemas.microsoft.com/office/drawing/2014/main" id="{2BB54697-AFE5-D540-9E56-28D618E20D51}"/>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E152496E-AD7E-4844-9E72-288FFFBD5D0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924918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15FA3-34EC-7049-B9F8-0AF0E93A4EB2}"/>
              </a:ext>
            </a:extLst>
          </p:cNvPr>
          <p:cNvSpPr>
            <a:spLocks noGrp="1"/>
          </p:cNvSpPr>
          <p:nvPr>
            <p:ph type="title"/>
          </p:nvPr>
        </p:nvSpPr>
        <p:spPr/>
        <p:txBody>
          <a:bodyPr/>
          <a:lstStyle/>
          <a:p>
            <a:r>
              <a:rPr lang="en-US" dirty="0"/>
              <a:t>CR Motion #1056</a:t>
            </a:r>
          </a:p>
        </p:txBody>
      </p:sp>
      <p:sp>
        <p:nvSpPr>
          <p:cNvPr id="6" name="Content Placeholder 5">
            <a:extLst>
              <a:ext uri="{FF2B5EF4-FFF2-40B4-BE49-F238E27FC236}">
                <a16:creationId xmlns:a16="http://schemas.microsoft.com/office/drawing/2014/main" id="{8544030D-C122-824C-9961-5B32B913083D}"/>
              </a:ext>
            </a:extLst>
          </p:cNvPr>
          <p:cNvSpPr>
            <a:spLocks noGrp="1"/>
          </p:cNvSpPr>
          <p:nvPr>
            <p:ph idx="1"/>
          </p:nvPr>
        </p:nvSpPr>
        <p:spPr/>
        <p:txBody>
          <a:bodyPr/>
          <a:lstStyle/>
          <a:p>
            <a:r>
              <a:rPr lang="en-US" dirty="0"/>
              <a:t>Move to accept resolutions to CIDs </a:t>
            </a:r>
            <a:r>
              <a:rPr lang="en-US" kern="1200" dirty="0">
                <a:solidFill>
                  <a:schemeClr val="dk1"/>
                </a:solidFill>
              </a:rPr>
              <a:t>24091, 24185, 24186, 24501 in doc 11-20/0874r3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Jianhan</a:t>
            </a:r>
            <a:r>
              <a:rPr lang="en-US" kern="1200" dirty="0">
                <a:solidFill>
                  <a:schemeClr val="dk1"/>
                </a:solidFill>
              </a:rPr>
              <a:t> Liu		Second:</a:t>
            </a:r>
            <a:r>
              <a:rPr lang="en-CA" dirty="0"/>
              <a:t> </a:t>
            </a:r>
            <a:r>
              <a:rPr lang="en-CA" dirty="0" err="1"/>
              <a:t>Youhan</a:t>
            </a:r>
            <a:r>
              <a:rPr lang="en-CA" dirty="0"/>
              <a:t> Kim</a:t>
            </a:r>
          </a:p>
          <a:p>
            <a:r>
              <a:rPr lang="en-CA" kern="1200" dirty="0">
                <a:solidFill>
                  <a:schemeClr val="dk1"/>
                </a:solidFill>
              </a:rPr>
              <a:t>Approved with unanimous consent.</a:t>
            </a:r>
          </a:p>
          <a:p>
            <a:r>
              <a:rPr lang="en-US" dirty="0"/>
              <a:t> </a:t>
            </a:r>
          </a:p>
        </p:txBody>
      </p:sp>
      <p:sp>
        <p:nvSpPr>
          <p:cNvPr id="5" name="Slide Number Placeholder 4">
            <a:extLst>
              <a:ext uri="{FF2B5EF4-FFF2-40B4-BE49-F238E27FC236}">
                <a16:creationId xmlns:a16="http://schemas.microsoft.com/office/drawing/2014/main" id="{F144BD05-4512-7B40-9C95-DC8FD1F6E2BA}"/>
              </a:ext>
            </a:extLst>
          </p:cNvPr>
          <p:cNvSpPr>
            <a:spLocks noGrp="1"/>
          </p:cNvSpPr>
          <p:nvPr>
            <p:ph type="sldNum" idx="12"/>
          </p:nvPr>
        </p:nvSpPr>
        <p:spPr/>
        <p:txBody>
          <a:bodyPr/>
          <a:lstStyle/>
          <a:p>
            <a:r>
              <a:rPr lang="en-GB"/>
              <a:t>Slide </a:t>
            </a:r>
            <a:fld id="{06B781AF-4CCF-49B0-A572-DE54FBE5D942}" type="slidenum">
              <a:rPr lang="en-GB" smtClean="0"/>
              <a:pPr/>
              <a:t>123</a:t>
            </a:fld>
            <a:endParaRPr lang="en-GB"/>
          </a:p>
        </p:txBody>
      </p:sp>
      <p:sp>
        <p:nvSpPr>
          <p:cNvPr id="4" name="Footer Placeholder 3">
            <a:extLst>
              <a:ext uri="{FF2B5EF4-FFF2-40B4-BE49-F238E27FC236}">
                <a16:creationId xmlns:a16="http://schemas.microsoft.com/office/drawing/2014/main" id="{5F2BA7F7-7BEE-6C40-BF52-E8B6AD22AB4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271300E-EF2E-4547-A049-DE69ED178187}"/>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40902838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1057</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resolutions to CIDs 24018, 24391, 24392  in doc 11-20/0884r4</a:t>
            </a:r>
          </a:p>
          <a:p>
            <a:endParaRPr lang="en-US" dirty="0"/>
          </a:p>
          <a:p>
            <a:r>
              <a:rPr lang="en-US" dirty="0"/>
              <a:t>Move: </a:t>
            </a:r>
            <a:r>
              <a:rPr lang="en-US" dirty="0" err="1"/>
              <a:t>Chittabrata</a:t>
            </a:r>
            <a:r>
              <a:rPr lang="en-US" dirty="0"/>
              <a:t> Ghosh</a:t>
            </a:r>
            <a:r>
              <a:rPr lang="en-CA" dirty="0"/>
              <a:t> 		Second: Abhishek Patil</a:t>
            </a:r>
          </a:p>
          <a:p>
            <a:r>
              <a:rPr lang="en-CA" dirty="0"/>
              <a:t>Approved with unanimous consent</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124</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11972985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1058</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resolutions to CIDs </a:t>
            </a:r>
            <a:r>
              <a:rPr lang="en-US" kern="1200" dirty="0">
                <a:solidFill>
                  <a:schemeClr val="dk1"/>
                </a:solidFill>
              </a:rPr>
              <a:t>24036, 24558, 24559</a:t>
            </a:r>
            <a:r>
              <a:rPr lang="en-CA" kern="1200" dirty="0">
                <a:solidFill>
                  <a:schemeClr val="dk1"/>
                </a:solidFill>
              </a:rPr>
              <a:t> </a:t>
            </a:r>
            <a:r>
              <a:rPr lang="en-US" dirty="0"/>
              <a:t>in doc 11-20/0822r3</a:t>
            </a:r>
          </a:p>
          <a:p>
            <a:endParaRPr lang="en-US" dirty="0"/>
          </a:p>
          <a:p>
            <a:r>
              <a:rPr lang="en-US" dirty="0"/>
              <a:t>Move: Thomas </a:t>
            </a:r>
            <a:r>
              <a:rPr lang="en-US" dirty="0" err="1"/>
              <a:t>Derham</a:t>
            </a:r>
            <a:r>
              <a:rPr lang="en-CA" dirty="0"/>
              <a:t>		Second: </a:t>
            </a:r>
          </a:p>
          <a:p>
            <a:r>
              <a:rPr lang="en-CA" dirty="0"/>
              <a:t>Needs more discussion. No Motion at this time (June 23)</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125</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75065614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1059</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 to CID 24114 </a:t>
            </a:r>
            <a:r>
              <a:rPr lang="en-CA" kern="1200" dirty="0">
                <a:solidFill>
                  <a:schemeClr val="dk1"/>
                </a:solidFill>
              </a:rPr>
              <a:t> </a:t>
            </a:r>
            <a:r>
              <a:rPr lang="en-US" dirty="0"/>
              <a:t>in doc 11-20/0818r4</a:t>
            </a:r>
          </a:p>
          <a:p>
            <a:endParaRPr lang="en-US" dirty="0"/>
          </a:p>
          <a:p>
            <a:r>
              <a:rPr lang="en-US" dirty="0"/>
              <a:t>Move: Abhishek Patil</a:t>
            </a:r>
            <a:r>
              <a:rPr lang="en-CA" dirty="0"/>
              <a:t>		Second: Alfred </a:t>
            </a:r>
            <a:r>
              <a:rPr lang="en-CA" dirty="0" err="1"/>
              <a:t>Asterjadhi</a:t>
            </a:r>
            <a:endParaRPr lang="en-CA" dirty="0"/>
          </a:p>
          <a:p>
            <a:r>
              <a:rPr lang="en-CA" dirty="0"/>
              <a:t>Approved with unanimous consent</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126</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885228052"/>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3BB93-6DCE-0D4E-BD85-0DC5EDAD7598}"/>
              </a:ext>
            </a:extLst>
          </p:cNvPr>
          <p:cNvSpPr>
            <a:spLocks noGrp="1"/>
          </p:cNvSpPr>
          <p:nvPr>
            <p:ph type="title"/>
          </p:nvPr>
        </p:nvSpPr>
        <p:spPr/>
        <p:txBody>
          <a:bodyPr/>
          <a:lstStyle/>
          <a:p>
            <a:r>
              <a:rPr lang="en-US" dirty="0"/>
              <a:t>CR Motion # 1060</a:t>
            </a:r>
          </a:p>
        </p:txBody>
      </p:sp>
      <p:sp>
        <p:nvSpPr>
          <p:cNvPr id="3" name="Content Placeholder 2">
            <a:extLst>
              <a:ext uri="{FF2B5EF4-FFF2-40B4-BE49-F238E27FC236}">
                <a16:creationId xmlns:a16="http://schemas.microsoft.com/office/drawing/2014/main" id="{C1D85892-E2DB-8347-9710-07E37D861E3C}"/>
              </a:ext>
            </a:extLst>
          </p:cNvPr>
          <p:cNvSpPr>
            <a:spLocks noGrp="1"/>
          </p:cNvSpPr>
          <p:nvPr>
            <p:ph idx="1"/>
          </p:nvPr>
        </p:nvSpPr>
        <p:spPr/>
        <p:txBody>
          <a:bodyPr/>
          <a:lstStyle/>
          <a:p>
            <a:r>
              <a:rPr lang="en-US" dirty="0"/>
              <a:t>Move to accept resolutions to CIDs </a:t>
            </a:r>
            <a:r>
              <a:rPr lang="en-GB" kern="1200" dirty="0">
                <a:solidFill>
                  <a:schemeClr val="dk1"/>
                </a:solidFill>
              </a:rPr>
              <a:t>24191, 24192, 24291, 24414, 24415, 24416, 24477, 24205, 24206, 24327 in doc 11-20/0894r3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p:txBody>
      </p:sp>
      <p:sp>
        <p:nvSpPr>
          <p:cNvPr id="4" name="Slide Number Placeholder 3">
            <a:extLst>
              <a:ext uri="{FF2B5EF4-FFF2-40B4-BE49-F238E27FC236}">
                <a16:creationId xmlns:a16="http://schemas.microsoft.com/office/drawing/2014/main" id="{861B248B-753C-484F-B0F0-091E190C109C}"/>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CC66A88-B81C-F54C-B797-4AA5B2B0A46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6E2C0F8-6FAC-CF49-A36F-8F02CB6B3FF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16262648"/>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25</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https://mentor.ieee.org/802.11/dcn/20/11-20-0931-00-00ax-mac-cr-last-cids.docx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7"/>
              </a:rPr>
              <a:t>https://mentor.ieee.org/802.11/dcn/20/11-20-0951-00-00ax-cr-for-cid-24525.docx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Kaiying</a:t>
            </a:r>
            <a:r>
              <a:rPr lang="en-US" sz="1800" dirty="0">
                <a:latin typeface="Calibri" panose="020F0502020204030204" pitchFamily="34" charset="0"/>
                <a:cs typeface="Calibri" panose="020F0502020204030204" pitchFamily="34" charset="0"/>
              </a:rPr>
              <a:t> Lu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682064259"/>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979868659"/>
              </p:ext>
            </p:extLst>
          </p:nvPr>
        </p:nvGraphicFramePr>
        <p:xfrm>
          <a:off x="1676400" y="2316480"/>
          <a:ext cx="9093202" cy="14833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3721419176"/>
                  </a:ext>
                </a:extLst>
              </a:tr>
              <a:tr h="370840">
                <a:tc>
                  <a:txBody>
                    <a:bodyPr/>
                    <a:lstStyle/>
                    <a:p>
                      <a:r>
                        <a:rPr lang="en-US" dirty="0"/>
                        <a:t>11-20/0822</a:t>
                      </a:r>
                    </a:p>
                  </a:txBody>
                  <a:tcPr/>
                </a:tc>
                <a:tc>
                  <a:txBody>
                    <a:bodyPr/>
                    <a:lstStyle/>
                    <a:p>
                      <a:r>
                        <a:rPr lang="en-US" sz="1800" kern="1200" dirty="0">
                          <a:solidFill>
                            <a:schemeClr val="dk1"/>
                          </a:solidFill>
                          <a:effectLst/>
                          <a:latin typeface="+mn-lt"/>
                          <a:ea typeface="+mn-ea"/>
                          <a:cs typeface="+mn-cs"/>
                        </a:rPr>
                        <a:t>24036, 24558, 24559</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14202076"/>
                  </a:ext>
                </a:extLst>
              </a:tr>
              <a:tr h="370840">
                <a:tc>
                  <a:txBody>
                    <a:bodyPr/>
                    <a:lstStyle/>
                    <a:p>
                      <a:r>
                        <a:rPr lang="en-US" dirty="0"/>
                        <a:t>11-20/0912</a:t>
                      </a:r>
                    </a:p>
                  </a:txBody>
                  <a:tcPr/>
                </a:tc>
                <a:tc>
                  <a:txBody>
                    <a:bodyPr/>
                    <a:lstStyle/>
                    <a:p>
                      <a:r>
                        <a:rPr lang="en-GB" sz="1800" kern="1200" dirty="0">
                          <a:solidFill>
                            <a:schemeClr val="dk1"/>
                          </a:solidFill>
                          <a:effectLst/>
                          <a:latin typeface="+mn-lt"/>
                          <a:ea typeface="+mn-ea"/>
                          <a:cs typeface="+mn-cs"/>
                        </a:rPr>
                        <a:t>24237, 24241, 24566, and 24567</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bl>
          </a:graphicData>
        </a:graphic>
      </p:graphicFrame>
    </p:spTree>
    <p:extLst>
      <p:ext uri="{BB962C8B-B14F-4D97-AF65-F5344CB8AC3E}">
        <p14:creationId xmlns:p14="http://schemas.microsoft.com/office/powerpoint/2010/main" val="8292093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91753-C90C-F245-A919-7EC9D192104A}"/>
              </a:ext>
            </a:extLst>
          </p:cNvPr>
          <p:cNvSpPr>
            <a:spLocks noGrp="1"/>
          </p:cNvSpPr>
          <p:nvPr>
            <p:ph type="title"/>
          </p:nvPr>
        </p:nvSpPr>
        <p:spPr/>
        <p:txBody>
          <a:bodyPr/>
          <a:lstStyle/>
          <a:p>
            <a:r>
              <a:rPr lang="en-US" dirty="0"/>
              <a:t>CR Motion #1061</a:t>
            </a:r>
          </a:p>
        </p:txBody>
      </p:sp>
      <p:sp>
        <p:nvSpPr>
          <p:cNvPr id="6" name="Content Placeholder 5">
            <a:extLst>
              <a:ext uri="{FF2B5EF4-FFF2-40B4-BE49-F238E27FC236}">
                <a16:creationId xmlns:a16="http://schemas.microsoft.com/office/drawing/2014/main" id="{217F06AB-7E4D-BD45-A44C-18F911696D7C}"/>
              </a:ext>
            </a:extLst>
          </p:cNvPr>
          <p:cNvSpPr>
            <a:spLocks noGrp="1"/>
          </p:cNvSpPr>
          <p:nvPr>
            <p:ph idx="1"/>
          </p:nvPr>
        </p:nvSpPr>
        <p:spPr/>
        <p:txBody>
          <a:bodyPr/>
          <a:lstStyle/>
          <a:p>
            <a:r>
              <a:rPr lang="en-US" dirty="0"/>
              <a:t>Move to accept resolutions to CIDs </a:t>
            </a:r>
            <a:r>
              <a:rPr lang="en-CA" kern="1200" dirty="0">
                <a:solidFill>
                  <a:schemeClr val="dk1"/>
                </a:solidFill>
              </a:rPr>
              <a:t>24488, 24489 in doc 11-20/0857r2</a:t>
            </a:r>
          </a:p>
          <a:p>
            <a:endParaRPr lang="en-CA" kern="1200" dirty="0">
              <a:solidFill>
                <a:schemeClr val="dk1"/>
              </a:solidFill>
            </a:endParaRPr>
          </a:p>
          <a:p>
            <a:r>
              <a:rPr lang="en-CA" kern="1200" dirty="0">
                <a:solidFill>
                  <a:schemeClr val="dk1"/>
                </a:solidFill>
              </a:rPr>
              <a:t>Move: Jonathan </a:t>
            </a:r>
            <a:r>
              <a:rPr lang="en-CA" kern="1200" dirty="0" err="1">
                <a:solidFill>
                  <a:schemeClr val="dk1"/>
                </a:solidFill>
              </a:rPr>
              <a:t>Segev</a:t>
            </a:r>
            <a:r>
              <a:rPr lang="en-CA" kern="1200" dirty="0">
                <a:solidFill>
                  <a:schemeClr val="dk1"/>
                </a:solidFill>
              </a:rPr>
              <a:t>			Second:</a:t>
            </a:r>
            <a:r>
              <a:rPr lang="en-US" dirty="0"/>
              <a:t>  Ali </a:t>
            </a:r>
            <a:r>
              <a:rPr lang="en-US" dirty="0" err="1"/>
              <a:t>Raissinia</a:t>
            </a:r>
            <a:endParaRPr lang="en-US" dirty="0"/>
          </a:p>
          <a:p>
            <a:r>
              <a:rPr lang="en-US" dirty="0"/>
              <a:t>Y/N/A: 29/1/7 </a:t>
            </a:r>
          </a:p>
          <a:p>
            <a:r>
              <a:rPr lang="en-US" dirty="0"/>
              <a:t>Motion passes</a:t>
            </a:r>
          </a:p>
        </p:txBody>
      </p:sp>
      <p:sp>
        <p:nvSpPr>
          <p:cNvPr id="5" name="Slide Number Placeholder 4">
            <a:extLst>
              <a:ext uri="{FF2B5EF4-FFF2-40B4-BE49-F238E27FC236}">
                <a16:creationId xmlns:a16="http://schemas.microsoft.com/office/drawing/2014/main" id="{A418B221-D43C-B042-89CC-E3158A1B7E3D}"/>
              </a:ext>
            </a:extLst>
          </p:cNvPr>
          <p:cNvSpPr>
            <a:spLocks noGrp="1"/>
          </p:cNvSpPr>
          <p:nvPr>
            <p:ph type="sldNum" idx="12"/>
          </p:nvPr>
        </p:nvSpPr>
        <p:spPr/>
        <p:txBody>
          <a:bodyPr/>
          <a:lstStyle/>
          <a:p>
            <a:r>
              <a:rPr lang="en-GB"/>
              <a:t>Slide </a:t>
            </a:r>
            <a:fld id="{06B781AF-4CCF-49B0-A572-DE54FBE5D942}" type="slidenum">
              <a:rPr lang="en-GB" smtClean="0"/>
              <a:pPr/>
              <a:t>130</a:t>
            </a:fld>
            <a:endParaRPr lang="en-GB"/>
          </a:p>
        </p:txBody>
      </p:sp>
      <p:sp>
        <p:nvSpPr>
          <p:cNvPr id="4" name="Footer Placeholder 3">
            <a:extLst>
              <a:ext uri="{FF2B5EF4-FFF2-40B4-BE49-F238E27FC236}">
                <a16:creationId xmlns:a16="http://schemas.microsoft.com/office/drawing/2014/main" id="{4671CF34-6AF3-D641-B92C-D6212B405BB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6287586-4D01-A84F-BAEB-FDA819205412}"/>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28684281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942B9-73D5-5944-B0C8-6599E5826818}"/>
              </a:ext>
            </a:extLst>
          </p:cNvPr>
          <p:cNvSpPr>
            <a:spLocks noGrp="1"/>
          </p:cNvSpPr>
          <p:nvPr>
            <p:ph type="title"/>
          </p:nvPr>
        </p:nvSpPr>
        <p:spPr/>
        <p:txBody>
          <a:bodyPr/>
          <a:lstStyle/>
          <a:p>
            <a:r>
              <a:rPr lang="en-US" dirty="0"/>
              <a:t>CR Motion #1062</a:t>
            </a:r>
          </a:p>
        </p:txBody>
      </p:sp>
      <p:sp>
        <p:nvSpPr>
          <p:cNvPr id="3" name="Content Placeholder 2">
            <a:extLst>
              <a:ext uri="{FF2B5EF4-FFF2-40B4-BE49-F238E27FC236}">
                <a16:creationId xmlns:a16="http://schemas.microsoft.com/office/drawing/2014/main" id="{71B57123-F59F-B042-A0A2-BC0397DCFE50}"/>
              </a:ext>
            </a:extLst>
          </p:cNvPr>
          <p:cNvSpPr>
            <a:spLocks noGrp="1"/>
          </p:cNvSpPr>
          <p:nvPr>
            <p:ph idx="1"/>
          </p:nvPr>
        </p:nvSpPr>
        <p:spPr/>
        <p:txBody>
          <a:bodyPr/>
          <a:lstStyle/>
          <a:p>
            <a:r>
              <a:rPr lang="en-US" dirty="0"/>
              <a:t>Move to accept resolutions to CIDs </a:t>
            </a:r>
            <a:r>
              <a:rPr lang="en-US" kern="1200" dirty="0">
                <a:solidFill>
                  <a:schemeClr val="dk1"/>
                </a:solidFill>
              </a:rPr>
              <a:t>24036, 24558, 24559</a:t>
            </a:r>
            <a:r>
              <a:rPr lang="en-CA" dirty="0"/>
              <a:t> </a:t>
            </a:r>
            <a:r>
              <a:rPr lang="en-US" dirty="0"/>
              <a:t>in doc 11-20/0822r6</a:t>
            </a:r>
          </a:p>
          <a:p>
            <a:endParaRPr lang="en-US" kern="1200" dirty="0">
              <a:solidFill>
                <a:schemeClr val="dk1"/>
              </a:solidFill>
            </a:endParaRPr>
          </a:p>
          <a:p>
            <a:r>
              <a:rPr lang="en-US" kern="1200" dirty="0">
                <a:solidFill>
                  <a:schemeClr val="dk1"/>
                </a:solidFill>
              </a:rPr>
              <a:t>Move: Thomas </a:t>
            </a:r>
            <a:r>
              <a:rPr lang="en-US" kern="1200" dirty="0" err="1">
                <a:solidFill>
                  <a:schemeClr val="dk1"/>
                </a:solidFill>
              </a:rPr>
              <a:t>Derham</a:t>
            </a:r>
            <a:r>
              <a:rPr lang="en-US" kern="1200" dirty="0">
                <a:solidFill>
                  <a:schemeClr val="dk1"/>
                </a:solidFill>
              </a:rPr>
              <a:t>		Second:	</a:t>
            </a:r>
            <a:r>
              <a:rPr lang="en-US" kern="1200" dirty="0" err="1">
                <a:solidFill>
                  <a:schemeClr val="dk1"/>
                </a:solidFill>
              </a:rPr>
              <a:t>Youhan</a:t>
            </a:r>
            <a:r>
              <a:rPr lang="en-US" kern="1200" dirty="0">
                <a:solidFill>
                  <a:schemeClr val="dk1"/>
                </a:solidFill>
              </a:rPr>
              <a:t> Kim	</a:t>
            </a: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072A20AA-D720-9F4C-8B06-81BF2FDE7658}"/>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53CD8FD0-06E6-6C4B-B475-B8CDA615C6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C3BB63-C65A-D24D-B939-8AF450829F1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473518050"/>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30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 - if ready</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r>
              <a:rPr lang="en-US" sz="1800" dirty="0">
                <a:latin typeface="Calibri" panose="020F0502020204030204" pitchFamily="34" charset="0"/>
                <a:cs typeface="Calibri" panose="020F0502020204030204" pitchFamily="34" charset="0"/>
              </a:rPr>
              <a:t> - if ready</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9546351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198199013"/>
              </p:ext>
            </p:extLst>
          </p:nvPr>
        </p:nvGraphicFramePr>
        <p:xfrm>
          <a:off x="1676400" y="2316480"/>
          <a:ext cx="9093202" cy="1884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11-20/0912</a:t>
                      </a:r>
                    </a:p>
                  </a:txBody>
                  <a:tcPr/>
                </a:tc>
                <a:tc>
                  <a:txBody>
                    <a:bodyPr/>
                    <a:lstStyle/>
                    <a:p>
                      <a:r>
                        <a:rPr lang="en-GB" sz="1800" kern="1200" dirty="0">
                          <a:solidFill>
                            <a:schemeClr val="dk1"/>
                          </a:solidFill>
                          <a:effectLst/>
                          <a:latin typeface="+mn-lt"/>
                          <a:ea typeface="+mn-ea"/>
                          <a:cs typeface="+mn-cs"/>
                        </a:rPr>
                        <a:t>24237, 24241, 24566, and 24567</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r h="370840">
                <a:tc>
                  <a:txBody>
                    <a:bodyPr/>
                    <a:lstStyle/>
                    <a:p>
                      <a:r>
                        <a:rPr lang="en-US" dirty="0"/>
                        <a:t>11-20/0931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24015, 24161, 24372, 24433, 24568</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11-20/0315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24545, 24055, 24108, 24469, 24115, 24109, 24110, 24111, 24039, 24112, 24113</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44358821"/>
                  </a:ext>
                </a:extLst>
              </a:tr>
            </a:tbl>
          </a:graphicData>
        </a:graphic>
      </p:graphicFrame>
    </p:spTree>
    <p:extLst>
      <p:ext uri="{BB962C8B-B14F-4D97-AF65-F5344CB8AC3E}">
        <p14:creationId xmlns:p14="http://schemas.microsoft.com/office/powerpoint/2010/main" val="377472677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7BFE0-8D15-FA42-89BB-FA3F3F33C1D4}"/>
              </a:ext>
            </a:extLst>
          </p:cNvPr>
          <p:cNvSpPr>
            <a:spLocks noGrp="1"/>
          </p:cNvSpPr>
          <p:nvPr>
            <p:ph type="title"/>
          </p:nvPr>
        </p:nvSpPr>
        <p:spPr/>
        <p:txBody>
          <a:bodyPr/>
          <a:lstStyle/>
          <a:p>
            <a:r>
              <a:rPr lang="en-US" dirty="0"/>
              <a:t>CR Motion #1063</a:t>
            </a:r>
          </a:p>
        </p:txBody>
      </p:sp>
      <p:sp>
        <p:nvSpPr>
          <p:cNvPr id="6" name="Content Placeholder 5">
            <a:extLst>
              <a:ext uri="{FF2B5EF4-FFF2-40B4-BE49-F238E27FC236}">
                <a16:creationId xmlns:a16="http://schemas.microsoft.com/office/drawing/2014/main" id="{1A310447-6901-1442-AD34-C45F0BE0528D}"/>
              </a:ext>
            </a:extLst>
          </p:cNvPr>
          <p:cNvSpPr>
            <a:spLocks noGrp="1"/>
          </p:cNvSpPr>
          <p:nvPr>
            <p:ph idx="1"/>
          </p:nvPr>
        </p:nvSpPr>
        <p:spPr/>
        <p:txBody>
          <a:bodyPr/>
          <a:lstStyle/>
          <a:p>
            <a:r>
              <a:rPr lang="en-US" dirty="0"/>
              <a:t>Move to accept resolutions to CIDs </a:t>
            </a:r>
            <a:r>
              <a:rPr lang="en-GB" kern="1200" dirty="0">
                <a:solidFill>
                  <a:schemeClr val="dk1"/>
                </a:solidFill>
              </a:rPr>
              <a:t>24237, 24241 </a:t>
            </a:r>
            <a:r>
              <a:rPr lang="en-US" dirty="0"/>
              <a:t>in doc 11-20/0912r2</a:t>
            </a:r>
          </a:p>
          <a:p>
            <a:endParaRPr lang="en-US" kern="1200" dirty="0">
              <a:solidFill>
                <a:schemeClr val="dk1"/>
              </a:solidFill>
            </a:endParaRPr>
          </a:p>
          <a:p>
            <a:r>
              <a:rPr lang="en-US" kern="1200" dirty="0">
                <a:solidFill>
                  <a:schemeClr val="dk1"/>
                </a:solidFill>
              </a:rPr>
              <a:t>Move: Alfred </a:t>
            </a:r>
            <a:r>
              <a:rPr lang="en-US" kern="1200" dirty="0" err="1">
                <a:solidFill>
                  <a:schemeClr val="dk1"/>
                </a:solidFill>
              </a:rPr>
              <a:t>Asterjadhi</a:t>
            </a:r>
            <a:r>
              <a:rPr lang="en-US" kern="1200" dirty="0">
                <a:solidFill>
                  <a:schemeClr val="dk1"/>
                </a:solidFill>
              </a:rPr>
              <a:t>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753D2306-AC65-0344-9536-7292212F338A}"/>
              </a:ext>
            </a:extLst>
          </p:cNvPr>
          <p:cNvSpPr>
            <a:spLocks noGrp="1"/>
          </p:cNvSpPr>
          <p:nvPr>
            <p:ph type="sldNum" idx="12"/>
          </p:nvPr>
        </p:nvSpPr>
        <p:spPr/>
        <p:txBody>
          <a:bodyPr/>
          <a:lstStyle/>
          <a:p>
            <a:r>
              <a:rPr lang="en-GB"/>
              <a:t>Slide </a:t>
            </a:r>
            <a:fld id="{06B781AF-4CCF-49B0-A572-DE54FBE5D942}" type="slidenum">
              <a:rPr lang="en-GB" smtClean="0"/>
              <a:pPr/>
              <a:t>134</a:t>
            </a:fld>
            <a:endParaRPr lang="en-GB"/>
          </a:p>
        </p:txBody>
      </p:sp>
      <p:sp>
        <p:nvSpPr>
          <p:cNvPr id="4" name="Footer Placeholder 3">
            <a:extLst>
              <a:ext uri="{FF2B5EF4-FFF2-40B4-BE49-F238E27FC236}">
                <a16:creationId xmlns:a16="http://schemas.microsoft.com/office/drawing/2014/main" id="{4573E61C-6E78-3A46-A11B-9A5FDD034A5F}"/>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D156407-FB97-9C45-A5F8-259809636BC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69385186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51C7F-D8BB-7A49-96E4-3DB8E7CC4B14}"/>
              </a:ext>
            </a:extLst>
          </p:cNvPr>
          <p:cNvSpPr>
            <a:spLocks noGrp="1"/>
          </p:cNvSpPr>
          <p:nvPr>
            <p:ph type="title"/>
          </p:nvPr>
        </p:nvSpPr>
        <p:spPr/>
        <p:txBody>
          <a:bodyPr/>
          <a:lstStyle/>
          <a:p>
            <a:r>
              <a:rPr lang="en-US" dirty="0"/>
              <a:t>CR Motion #1064</a:t>
            </a:r>
          </a:p>
        </p:txBody>
      </p:sp>
      <p:sp>
        <p:nvSpPr>
          <p:cNvPr id="3" name="Content Placeholder 2">
            <a:extLst>
              <a:ext uri="{FF2B5EF4-FFF2-40B4-BE49-F238E27FC236}">
                <a16:creationId xmlns:a16="http://schemas.microsoft.com/office/drawing/2014/main" id="{E92432EB-B8BB-8940-AD57-4697BD8F05D6}"/>
              </a:ext>
            </a:extLst>
          </p:cNvPr>
          <p:cNvSpPr>
            <a:spLocks noGrp="1"/>
          </p:cNvSpPr>
          <p:nvPr>
            <p:ph idx="1"/>
          </p:nvPr>
        </p:nvSpPr>
        <p:spPr/>
        <p:txBody>
          <a:bodyPr/>
          <a:lstStyle/>
          <a:p>
            <a:r>
              <a:rPr lang="en-US" dirty="0"/>
              <a:t>Move to accept resolutions to CIDs </a:t>
            </a:r>
            <a:r>
              <a:rPr lang="en-GB" kern="1200" dirty="0">
                <a:solidFill>
                  <a:schemeClr val="dk1"/>
                </a:solidFill>
              </a:rPr>
              <a:t>24015, 24161, 24372, 24433, 24568</a:t>
            </a:r>
            <a:endParaRPr lang="en-CA" kern="1200" dirty="0">
              <a:solidFill>
                <a:schemeClr val="dk1"/>
              </a:solidFill>
            </a:endParaRPr>
          </a:p>
          <a:p>
            <a:r>
              <a:rPr lang="en-US" dirty="0"/>
              <a:t>In doc 11-20/0931r2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2FBB4F8E-2793-E14A-A6F3-91CF0A0780E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00A3791E-4214-7F4C-B7F7-45E7349091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EE695A4-0F0A-C646-8DA0-60AA876CB5F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114876894"/>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0E1F4-36F6-CE4F-8D42-CE9113DC3638}"/>
              </a:ext>
            </a:extLst>
          </p:cNvPr>
          <p:cNvSpPr>
            <a:spLocks noGrp="1"/>
          </p:cNvSpPr>
          <p:nvPr>
            <p:ph type="title"/>
          </p:nvPr>
        </p:nvSpPr>
        <p:spPr/>
        <p:txBody>
          <a:bodyPr/>
          <a:lstStyle/>
          <a:p>
            <a:r>
              <a:rPr lang="en-US" dirty="0"/>
              <a:t>CR Motion #1065</a:t>
            </a:r>
          </a:p>
        </p:txBody>
      </p:sp>
      <p:sp>
        <p:nvSpPr>
          <p:cNvPr id="3" name="Content Placeholder 2">
            <a:extLst>
              <a:ext uri="{FF2B5EF4-FFF2-40B4-BE49-F238E27FC236}">
                <a16:creationId xmlns:a16="http://schemas.microsoft.com/office/drawing/2014/main" id="{CC95C084-1679-894F-B716-1D8A75E1BDDF}"/>
              </a:ext>
            </a:extLst>
          </p:cNvPr>
          <p:cNvSpPr>
            <a:spLocks noGrp="1"/>
          </p:cNvSpPr>
          <p:nvPr>
            <p:ph idx="1"/>
          </p:nvPr>
        </p:nvSpPr>
        <p:spPr/>
        <p:txBody>
          <a:bodyPr/>
          <a:lstStyle/>
          <a:p>
            <a:r>
              <a:rPr lang="en-US" dirty="0"/>
              <a:t>Move to accept resolutions to CIDs </a:t>
            </a:r>
            <a:r>
              <a:rPr lang="en-US" kern="1200" dirty="0">
                <a:solidFill>
                  <a:schemeClr val="dk1"/>
                </a:solidFill>
              </a:rPr>
              <a:t>24545, 24055, 24108, 24469, 24115, 24109, 24110, 24111, 24039, 24112, 24113 in doc 11-20/0315r6</a:t>
            </a:r>
          </a:p>
          <a:p>
            <a:endParaRPr lang="en-US" kern="1200" dirty="0">
              <a:solidFill>
                <a:schemeClr val="dk1"/>
              </a:solidFill>
            </a:endParaRPr>
          </a:p>
          <a:p>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9E63A5E4-3872-E446-91BD-E252E6EBEF40}"/>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75936661-B1B1-F742-B80A-645781E965A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CD7D48A-933A-E045-A448-9374B9FE11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2735260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BC496-4254-4442-AFC7-61C055593DB9}"/>
              </a:ext>
            </a:extLst>
          </p:cNvPr>
          <p:cNvSpPr>
            <a:spLocks noGrp="1"/>
          </p:cNvSpPr>
          <p:nvPr>
            <p:ph type="title"/>
          </p:nvPr>
        </p:nvSpPr>
        <p:spPr/>
        <p:txBody>
          <a:bodyPr/>
          <a:lstStyle/>
          <a:p>
            <a:r>
              <a:rPr lang="en-US" dirty="0"/>
              <a:t>CR Motion #1066</a:t>
            </a:r>
          </a:p>
        </p:txBody>
      </p:sp>
      <p:sp>
        <p:nvSpPr>
          <p:cNvPr id="3" name="Content Placeholder 2">
            <a:extLst>
              <a:ext uri="{FF2B5EF4-FFF2-40B4-BE49-F238E27FC236}">
                <a16:creationId xmlns:a16="http://schemas.microsoft.com/office/drawing/2014/main" id="{39EEAC32-2F58-AC4A-AD07-B932EEA2D8E8}"/>
              </a:ext>
            </a:extLst>
          </p:cNvPr>
          <p:cNvSpPr>
            <a:spLocks noGrp="1"/>
          </p:cNvSpPr>
          <p:nvPr>
            <p:ph idx="1"/>
          </p:nvPr>
        </p:nvSpPr>
        <p:spPr/>
        <p:txBody>
          <a:bodyPr/>
          <a:lstStyle/>
          <a:p>
            <a:r>
              <a:rPr lang="en-US" dirty="0"/>
              <a:t>Move to accept resolutions to CIDs </a:t>
            </a:r>
            <a:r>
              <a:rPr lang="en-GB" dirty="0"/>
              <a:t>24007, 24057, 24092,, 24121, 24122, 24123, 24124, 24125, 24126, 24127, 24128, 24129, 24130, 24131, 24132, 24133, 24134, 24163, 24167, 24356, 24446, 24481, 24482, 24483, 24484 in doc 11-20/0917r2</a:t>
            </a:r>
          </a:p>
          <a:p>
            <a:endParaRPr lang="en-GB" dirty="0"/>
          </a:p>
          <a:p>
            <a:r>
              <a:rPr lang="en-GB" dirty="0"/>
              <a:t>Move: George Cherian		Second: Abhishek Patil</a:t>
            </a:r>
          </a:p>
          <a:p>
            <a:r>
              <a:rPr lang="en-GB" dirty="0"/>
              <a:t>Approved with unanimous consent.</a:t>
            </a:r>
          </a:p>
          <a:p>
            <a:endParaRPr lang="en-GB" dirty="0"/>
          </a:p>
          <a:p>
            <a:endParaRPr lang="en-GB" dirty="0"/>
          </a:p>
          <a:p>
            <a:endParaRPr lang="en-CA" dirty="0"/>
          </a:p>
          <a:p>
            <a:endParaRPr lang="en-US" dirty="0"/>
          </a:p>
        </p:txBody>
      </p:sp>
      <p:sp>
        <p:nvSpPr>
          <p:cNvPr id="4" name="Slide Number Placeholder 3">
            <a:extLst>
              <a:ext uri="{FF2B5EF4-FFF2-40B4-BE49-F238E27FC236}">
                <a16:creationId xmlns:a16="http://schemas.microsoft.com/office/drawing/2014/main" id="{62D07E27-72D8-7144-82F7-5717AA9FBEF5}"/>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753EB4D4-95A1-C34A-999D-D6C20010CD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E3E21DB-E0CB-0446-B878-B5DFB8B58EB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871565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99EB0-9591-B54B-B7BC-0D34334C08C9}"/>
              </a:ext>
            </a:extLst>
          </p:cNvPr>
          <p:cNvSpPr>
            <a:spLocks noGrp="1"/>
          </p:cNvSpPr>
          <p:nvPr>
            <p:ph type="title"/>
          </p:nvPr>
        </p:nvSpPr>
        <p:spPr/>
        <p:txBody>
          <a:bodyPr/>
          <a:lstStyle/>
          <a:p>
            <a:r>
              <a:rPr lang="en-US" dirty="0"/>
              <a:t>CR Motion #1067</a:t>
            </a:r>
          </a:p>
        </p:txBody>
      </p:sp>
      <p:sp>
        <p:nvSpPr>
          <p:cNvPr id="3" name="Content Placeholder 2">
            <a:extLst>
              <a:ext uri="{FF2B5EF4-FFF2-40B4-BE49-F238E27FC236}">
                <a16:creationId xmlns:a16="http://schemas.microsoft.com/office/drawing/2014/main" id="{69E0CDBE-C325-B84A-9729-E92124D89667}"/>
              </a:ext>
            </a:extLst>
          </p:cNvPr>
          <p:cNvSpPr>
            <a:spLocks noGrp="1"/>
          </p:cNvSpPr>
          <p:nvPr>
            <p:ph idx="1"/>
          </p:nvPr>
        </p:nvSpPr>
        <p:spPr/>
        <p:txBody>
          <a:bodyPr/>
          <a:lstStyle/>
          <a:p>
            <a:pPr lvl="0"/>
            <a:r>
              <a:rPr lang="en-US" dirty="0"/>
              <a:t>Move to accept resolutions to CIDs </a:t>
            </a:r>
            <a:r>
              <a:rPr lang="en-GB" dirty="0"/>
              <a:t>24268, 24276, 24277, 24278, 24341, 24342, 24343, 24436, 24437,</a:t>
            </a:r>
            <a:r>
              <a:rPr lang="en-CA" dirty="0"/>
              <a:t> </a:t>
            </a:r>
            <a:r>
              <a:rPr lang="en-GB" dirty="0"/>
              <a:t>24440, 24441, 24451, 24452, 24548 in doc 11-20/0819r3</a:t>
            </a:r>
          </a:p>
          <a:p>
            <a:pPr lvl="0"/>
            <a:endParaRPr lang="en-GB" dirty="0"/>
          </a:p>
          <a:p>
            <a:pPr lvl="0"/>
            <a:r>
              <a:rPr lang="en-GB" dirty="0"/>
              <a:t>Move:		Alfred </a:t>
            </a:r>
            <a:r>
              <a:rPr lang="en-GB" dirty="0" err="1"/>
              <a:t>Asterjadhi</a:t>
            </a:r>
            <a:r>
              <a:rPr lang="en-GB" dirty="0"/>
              <a:t>		Second: Abhishek Patil</a:t>
            </a:r>
          </a:p>
          <a:p>
            <a:pPr lvl="0"/>
            <a:r>
              <a:rPr lang="en-GB" dirty="0"/>
              <a:t>Approved with unanimous consent.</a:t>
            </a:r>
            <a:endParaRPr lang="en-CA" dirty="0"/>
          </a:p>
          <a:p>
            <a:r>
              <a:rPr lang="en-GB" dirty="0"/>
              <a:t> </a:t>
            </a:r>
            <a:endParaRPr lang="en-CA" dirty="0"/>
          </a:p>
          <a:p>
            <a:endParaRPr lang="en-US" dirty="0"/>
          </a:p>
        </p:txBody>
      </p:sp>
      <p:sp>
        <p:nvSpPr>
          <p:cNvPr id="4" name="Slide Number Placeholder 3">
            <a:extLst>
              <a:ext uri="{FF2B5EF4-FFF2-40B4-BE49-F238E27FC236}">
                <a16:creationId xmlns:a16="http://schemas.microsoft.com/office/drawing/2014/main" id="{4D98F2BE-5F9F-B14F-88DC-F34576147802}"/>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AE175C0-30B3-C848-A738-522C97CD96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1F2B76F-2CAD-AB4E-9287-8CB9BB9388B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57620467"/>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2nd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Comment Resolution Status – Robert Stacey </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https://mentor.ieee.org/802.11/dcn/20/11-20-0979-00-00ax-mac-cr-on-bss-load-for-draft-6-0.doc</a:t>
            </a:r>
            <a:r>
              <a:rPr lang="en-US" sz="1800" dirty="0">
                <a:latin typeface="Calibri" panose="020F0502020204030204" pitchFamily="34" charset="0"/>
                <a:cs typeface="Calibri" panose="020F0502020204030204" pitchFamily="34" charset="0"/>
              </a:rPr>
              <a:t> </a:t>
            </a:r>
            <a:r>
              <a:rPr lang="en-CA" sz="1800" dirty="0">
                <a:latin typeface="Calibri" panose="020F0502020204030204" pitchFamily="34" charset="0"/>
                <a:cs typeface="Calibri" panose="020F0502020204030204" pitchFamily="34" charset="0"/>
              </a:rPr>
              <a:t>– Ming Gan </a:t>
            </a:r>
          </a:p>
          <a:p>
            <a:pPr lvl="0">
              <a:buFont typeface="Arial" panose="020B0604020202020204" pitchFamily="34" charset="0"/>
              <a:buChar char="•"/>
            </a:pPr>
            <a:r>
              <a:rPr lang="en-CA" sz="1800" dirty="0">
                <a:latin typeface="Calibri" panose="020F0502020204030204" pitchFamily="34" charset="0"/>
                <a:cs typeface="Calibri" panose="020F0502020204030204" pitchFamily="34" charset="0"/>
                <a:hlinkClick r:id="rId5"/>
              </a:rPr>
              <a:t>https://mentor.ieee.org/802.11/dcn/20/11-20-0980-00-00ax-mac-cr-on-mu-cascading-for-draft-6-0.doc</a:t>
            </a:r>
            <a:r>
              <a:rPr lang="en-CA" sz="1800" dirty="0">
                <a:latin typeface="Calibri" panose="020F0502020204030204" pitchFamily="34" charset="0"/>
                <a:cs typeface="Calibri" panose="020F0502020204030204" pitchFamily="34" charset="0"/>
              </a:rPr>
              <a:t>  – Ming Gan </a:t>
            </a:r>
          </a:p>
          <a:p>
            <a:pPr lvl="0">
              <a:buFont typeface="Arial" panose="020B0604020202020204" pitchFamily="34" charset="0"/>
              <a:buChar char="•"/>
            </a:pPr>
            <a:r>
              <a:rPr lang="en-CA" sz="1800" dirty="0">
                <a:latin typeface="Calibri" panose="020F0502020204030204" pitchFamily="34" charset="0"/>
                <a:cs typeface="Calibri" panose="020F0502020204030204" pitchFamily="34" charset="0"/>
                <a:hlinkClick r:id="rId6"/>
              </a:rPr>
              <a:t>https://mentor.ieee.org/802.11/dcn/20/11-20-0981-01-00ax-mac-cr-on-fragmentation-for-draft-6-0.doc</a:t>
            </a:r>
            <a:r>
              <a:rPr lang="en-CA" sz="1800" dirty="0">
                <a:latin typeface="Calibri" panose="020F0502020204030204" pitchFamily="34" charset="0"/>
                <a:cs typeface="Calibri" panose="020F0502020204030204" pitchFamily="34" charset="0"/>
              </a:rPr>
              <a:t> – Ming Gan </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4248736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048819181"/>
              </p:ext>
            </p:extLst>
          </p:nvPr>
        </p:nvGraphicFramePr>
        <p:xfrm>
          <a:off x="1676400" y="2316480"/>
          <a:ext cx="9093202" cy="8737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bl>
          </a:graphicData>
        </a:graphic>
      </p:graphicFrame>
    </p:spTree>
    <p:extLst>
      <p:ext uri="{BB962C8B-B14F-4D97-AF65-F5344CB8AC3E}">
        <p14:creationId xmlns:p14="http://schemas.microsoft.com/office/powerpoint/2010/main" val="20125186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7</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hlinkClick r:id="rId4"/>
              </a:rPr>
              <a:t>https://mentor.ieee.org/802.11/dcn/20/11-20-0958-00-00ax-rnr-filtered-neighbor-ap-subfield.docx</a:t>
            </a:r>
            <a:r>
              <a:rPr lang="en-US" sz="1800" dirty="0"/>
              <a:t> - Abhishek Patil</a:t>
            </a:r>
          </a:p>
          <a:p>
            <a:pPr lvl="0">
              <a:buFont typeface="Arial" panose="020B0604020202020204" pitchFamily="34" charset="0"/>
              <a:buChar char="•"/>
            </a:pPr>
            <a:r>
              <a:rPr lang="en-US" sz="1800" dirty="0"/>
              <a:t>11-20/0976 </a:t>
            </a:r>
            <a:r>
              <a:rPr lang="en-CA" sz="1600" dirty="0">
                <a:latin typeface="Calibri" panose="020F0502020204030204" pitchFamily="34" charset="0"/>
                <a:cs typeface="Calibri" panose="020F0502020204030204" pitchFamily="34" charset="0"/>
              </a:rPr>
              <a:t>MAC-CR-Miscellaneous CIDs in Subclause 26dot17_part 2</a:t>
            </a:r>
            <a:r>
              <a:rPr lang="en-CA" sz="1800" b="0" dirty="0">
                <a:latin typeface="Calibri" panose="020F0502020204030204" pitchFamily="34" charset="0"/>
                <a:cs typeface="Calibri" panose="020F0502020204030204" pitchFamily="34" charset="0"/>
              </a:rPr>
              <a:t> – </a:t>
            </a:r>
            <a:r>
              <a:rPr lang="en-CA" sz="1600" b="0" dirty="0">
                <a:latin typeface="Calibri" panose="020F0502020204030204" pitchFamily="34" charset="0"/>
                <a:cs typeface="Calibri" panose="020F0502020204030204" pitchFamily="34" charset="0"/>
              </a:rPr>
              <a:t>Alfred </a:t>
            </a:r>
            <a:r>
              <a:rPr lang="en-CA" sz="1600" b="0" dirty="0" err="1">
                <a:latin typeface="Calibri" panose="020F0502020204030204" pitchFamily="34" charset="0"/>
                <a:cs typeface="Calibri" panose="020F0502020204030204" pitchFamily="34" charset="0"/>
              </a:rPr>
              <a:t>Asterjadhi</a:t>
            </a:r>
            <a:r>
              <a:rPr lang="en-CA" sz="1600" b="0" dirty="0">
                <a:latin typeface="Calibri" panose="020F0502020204030204" pitchFamily="34" charset="0"/>
                <a:cs typeface="Calibri" panose="020F0502020204030204" pitchFamily="34" charset="0"/>
              </a:rPr>
              <a:t> – to be uploaded</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https://mentor.ieee.org/802.11/dcn/20/11-20-1003-00-00ax-6-ghz-capabilities-ht-vht-cids.docx</a:t>
            </a:r>
            <a:r>
              <a:rPr lang="en-US" sz="1800" dirty="0">
                <a:latin typeface="Calibri" panose="020F0502020204030204" pitchFamily="34" charset="0"/>
                <a:cs typeface="Calibri" panose="020F0502020204030204" pitchFamily="34" charset="0"/>
              </a:rPr>
              <a:t> - Thomas </a:t>
            </a:r>
            <a:r>
              <a:rPr lang="en-US" sz="1800" dirty="0" err="1">
                <a:latin typeface="Calibri" panose="020F0502020204030204" pitchFamily="34" charset="0"/>
                <a:cs typeface="Calibri" panose="020F0502020204030204" pitchFamily="34" charset="0"/>
              </a:rPr>
              <a:t>Derham</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https://mentor.ieee.org/802.11/dcn/20/11-20-1022-00-00ax-11ax-d6-0-comment-resolution-of-misc-cids.docx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Liwen</a:t>
            </a:r>
            <a:r>
              <a:rPr lang="en-US" sz="1800" dirty="0">
                <a:latin typeface="Calibri" panose="020F0502020204030204" pitchFamily="34" charset="0"/>
                <a:cs typeface="Calibri" panose="020F0502020204030204" pitchFamily="34" charset="0"/>
              </a:rPr>
              <a:t> Chu</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7"/>
              </a:rPr>
              <a:t>https://mentor.ieee.org/802.11/dcn/20/11-20-1004-00-00ax-6-ghz-rnr-psd-clarification.docx</a:t>
            </a:r>
            <a:r>
              <a:rPr lang="en-US" sz="1800" dirty="0">
                <a:latin typeface="Calibri" panose="020F0502020204030204" pitchFamily="34" charset="0"/>
                <a:cs typeface="Calibri" panose="020F0502020204030204" pitchFamily="34" charset="0"/>
              </a:rPr>
              <a:t> – Thomas </a:t>
            </a:r>
            <a:r>
              <a:rPr lang="en-US" sz="1800">
                <a:latin typeface="Calibri" panose="020F0502020204030204" pitchFamily="34" charset="0"/>
                <a:cs typeface="Calibri" panose="020F0502020204030204" pitchFamily="34" charset="0"/>
              </a:rPr>
              <a:t>Derham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581044599"/>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474276054"/>
              </p:ext>
            </p:extLst>
          </p:nvPr>
        </p:nvGraphicFramePr>
        <p:xfrm>
          <a:off x="1676400" y="2316480"/>
          <a:ext cx="9093202" cy="124460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11-20/0819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b="0" i="0" u="none" strike="noStrike" kern="1200" dirty="0">
                          <a:solidFill>
                            <a:schemeClr val="dk1"/>
                          </a:solidFill>
                          <a:effectLst/>
                          <a:latin typeface="+mn-lt"/>
                          <a:ea typeface="+mn-ea"/>
                          <a:cs typeface="+mn-cs"/>
                        </a:rPr>
                        <a:t>24104, 24569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308551938"/>
                  </a:ext>
                </a:extLst>
              </a:tr>
            </a:tbl>
          </a:graphicData>
        </a:graphic>
      </p:graphicFrame>
    </p:spTree>
    <p:extLst>
      <p:ext uri="{BB962C8B-B14F-4D97-AF65-F5344CB8AC3E}">
        <p14:creationId xmlns:p14="http://schemas.microsoft.com/office/powerpoint/2010/main" val="871379299"/>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8DA1C-26B8-784E-86B8-97EF6DE2ACC4}"/>
              </a:ext>
            </a:extLst>
          </p:cNvPr>
          <p:cNvSpPr>
            <a:spLocks noGrp="1"/>
          </p:cNvSpPr>
          <p:nvPr>
            <p:ph type="title"/>
          </p:nvPr>
        </p:nvSpPr>
        <p:spPr/>
        <p:txBody>
          <a:bodyPr/>
          <a:lstStyle/>
          <a:p>
            <a:r>
              <a:rPr lang="en-US" dirty="0"/>
              <a:t>CR Motion #1068 </a:t>
            </a:r>
          </a:p>
        </p:txBody>
      </p:sp>
      <p:sp>
        <p:nvSpPr>
          <p:cNvPr id="6" name="Content Placeholder 5">
            <a:extLst>
              <a:ext uri="{FF2B5EF4-FFF2-40B4-BE49-F238E27FC236}">
                <a16:creationId xmlns:a16="http://schemas.microsoft.com/office/drawing/2014/main" id="{5C86BE82-985B-8A4C-9343-9569638436CD}"/>
              </a:ext>
            </a:extLst>
          </p:cNvPr>
          <p:cNvSpPr>
            <a:spLocks noGrp="1"/>
          </p:cNvSpPr>
          <p:nvPr>
            <p:ph idx="1"/>
          </p:nvPr>
        </p:nvSpPr>
        <p:spPr/>
        <p:txBody>
          <a:bodyPr/>
          <a:lstStyle/>
          <a:p>
            <a:r>
              <a:rPr lang="en-US" dirty="0"/>
              <a:t>Move to accept resolutions to CIDs </a:t>
            </a:r>
            <a:r>
              <a:rPr lang="en-CA" b="0" kern="1200" dirty="0">
                <a:solidFill>
                  <a:schemeClr val="dk1"/>
                </a:solidFill>
              </a:rPr>
              <a:t>24104, 24569</a:t>
            </a:r>
            <a:r>
              <a:rPr lang="en-US" b="0" kern="1200" dirty="0">
                <a:solidFill>
                  <a:schemeClr val="dk1"/>
                </a:solidFill>
              </a:rPr>
              <a:t> in doc 11-20/0819r6</a:t>
            </a:r>
          </a:p>
          <a:p>
            <a:endParaRPr lang="en-US" b="0" kern="1200" dirty="0">
              <a:solidFill>
                <a:schemeClr val="dk1"/>
              </a:solidFill>
            </a:endParaRPr>
          </a:p>
          <a:p>
            <a:r>
              <a:rPr lang="en-US" b="0" kern="1200" dirty="0">
                <a:solidFill>
                  <a:schemeClr val="dk1"/>
                </a:solidFill>
              </a:rPr>
              <a:t>Move:		Alfred </a:t>
            </a:r>
            <a:r>
              <a:rPr lang="en-US" b="0" kern="1200" dirty="0" err="1">
                <a:solidFill>
                  <a:schemeClr val="dk1"/>
                </a:solidFill>
              </a:rPr>
              <a:t>Asterjadhi</a:t>
            </a:r>
            <a:r>
              <a:rPr lang="en-US" b="0" kern="1200" dirty="0">
                <a:solidFill>
                  <a:schemeClr val="dk1"/>
                </a:solidFill>
              </a:rPr>
              <a:t>		Second: Abhishek Patil</a:t>
            </a:r>
          </a:p>
          <a:p>
            <a:r>
              <a:rPr lang="en-US" b="0"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FFFC105B-5F83-B74F-B990-9271D66FB497}"/>
              </a:ext>
            </a:extLst>
          </p:cNvPr>
          <p:cNvSpPr>
            <a:spLocks noGrp="1"/>
          </p:cNvSpPr>
          <p:nvPr>
            <p:ph type="sldNum" idx="12"/>
          </p:nvPr>
        </p:nvSpPr>
        <p:spPr/>
        <p:txBody>
          <a:bodyPr/>
          <a:lstStyle/>
          <a:p>
            <a:r>
              <a:rPr lang="en-GB"/>
              <a:t>Slide </a:t>
            </a:r>
            <a:fld id="{06B781AF-4CCF-49B0-A572-DE54FBE5D942}" type="slidenum">
              <a:rPr lang="en-GB" smtClean="0"/>
              <a:pPr/>
              <a:t>143</a:t>
            </a:fld>
            <a:endParaRPr lang="en-GB"/>
          </a:p>
        </p:txBody>
      </p:sp>
      <p:sp>
        <p:nvSpPr>
          <p:cNvPr id="4" name="Footer Placeholder 3">
            <a:extLst>
              <a:ext uri="{FF2B5EF4-FFF2-40B4-BE49-F238E27FC236}">
                <a16:creationId xmlns:a16="http://schemas.microsoft.com/office/drawing/2014/main" id="{E7159FA8-413C-0243-8643-40D41A1A4C0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E30E601-CB1F-4F44-965E-98313F80FAB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68994528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9</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11-20/1004 text change</a:t>
            </a:r>
            <a:endParaRPr lang="en-CA" sz="16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https://mentor.ieee.org/802.11/dcn/20/11-20-1022-00-00ax-11ax-d6-0-comment-resolution-of-misc-cids.docx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Liwen</a:t>
            </a:r>
            <a:r>
              <a:rPr lang="en-US" sz="1800" dirty="0">
                <a:latin typeface="Calibri" panose="020F0502020204030204" pitchFamily="34" charset="0"/>
                <a:cs typeface="Calibri" panose="020F0502020204030204" pitchFamily="34" charset="0"/>
              </a:rPr>
              <a:t> Chu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4115004494"/>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810818994"/>
              </p:ext>
            </p:extLst>
          </p:nvPr>
        </p:nvGraphicFramePr>
        <p:xfrm>
          <a:off x="1676400" y="2316480"/>
          <a:ext cx="9093202" cy="17881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11-20/1003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24058, 24059, 24060, 24061, 24062, 24063, 24064, 24065, 24066, 24067, 24068, 24069, 24070, 24071, 24072, 24073, 24074, 24075, 24076, 24077, 24078, 24079, </a:t>
                      </a:r>
                    </a:p>
                  </a:txBody>
                  <a:tcPr/>
                </a:tc>
                <a:extLst>
                  <a:ext uri="{0D108BD9-81ED-4DB2-BD59-A6C34878D82A}">
                    <a16:rowId xmlns:a16="http://schemas.microsoft.com/office/drawing/2014/main" val="2308551938"/>
                  </a:ext>
                </a:extLst>
              </a:tr>
            </a:tbl>
          </a:graphicData>
        </a:graphic>
      </p:graphicFrame>
    </p:spTree>
    <p:extLst>
      <p:ext uri="{BB962C8B-B14F-4D97-AF65-F5344CB8AC3E}">
        <p14:creationId xmlns:p14="http://schemas.microsoft.com/office/powerpoint/2010/main" val="2179809815"/>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9DF9E-3BA5-3647-8186-1FBB470348EC}"/>
              </a:ext>
            </a:extLst>
          </p:cNvPr>
          <p:cNvSpPr>
            <a:spLocks noGrp="1"/>
          </p:cNvSpPr>
          <p:nvPr>
            <p:ph type="title"/>
          </p:nvPr>
        </p:nvSpPr>
        <p:spPr/>
        <p:txBody>
          <a:bodyPr/>
          <a:lstStyle/>
          <a:p>
            <a:r>
              <a:rPr lang="en-US" dirty="0"/>
              <a:t>CR Motion #1069</a:t>
            </a:r>
          </a:p>
        </p:txBody>
      </p:sp>
      <p:sp>
        <p:nvSpPr>
          <p:cNvPr id="6" name="Content Placeholder 5">
            <a:extLst>
              <a:ext uri="{FF2B5EF4-FFF2-40B4-BE49-F238E27FC236}">
                <a16:creationId xmlns:a16="http://schemas.microsoft.com/office/drawing/2014/main" id="{4F7361DF-B4DE-CE4B-A972-852C10A8D42F}"/>
              </a:ext>
            </a:extLst>
          </p:cNvPr>
          <p:cNvSpPr>
            <a:spLocks noGrp="1"/>
          </p:cNvSpPr>
          <p:nvPr>
            <p:ph idx="1"/>
          </p:nvPr>
        </p:nvSpPr>
        <p:spPr/>
        <p:txBody>
          <a:bodyPr/>
          <a:lstStyle/>
          <a:p>
            <a:r>
              <a:rPr lang="en-US" dirty="0"/>
              <a:t>Move to accept resolution to CID 24525 in doc 11-20/0951r1</a:t>
            </a:r>
          </a:p>
          <a:p>
            <a:endParaRPr lang="en-US" dirty="0"/>
          </a:p>
          <a:p>
            <a:r>
              <a:rPr lang="en-US" dirty="0"/>
              <a:t>Move: </a:t>
            </a:r>
            <a:r>
              <a:rPr lang="en-US" dirty="0" err="1"/>
              <a:t>kaiying</a:t>
            </a:r>
            <a:r>
              <a:rPr lang="en-US" dirty="0"/>
              <a:t> Lu		Second: Alfred </a:t>
            </a:r>
            <a:r>
              <a:rPr lang="en-US" dirty="0" err="1"/>
              <a:t>Asterjadhi</a:t>
            </a:r>
            <a:endParaRPr lang="en-US" dirty="0"/>
          </a:p>
          <a:p>
            <a:r>
              <a:rPr lang="en-US" dirty="0"/>
              <a:t>Approved with unanimous consent.</a:t>
            </a:r>
          </a:p>
        </p:txBody>
      </p:sp>
      <p:sp>
        <p:nvSpPr>
          <p:cNvPr id="5" name="Slide Number Placeholder 4">
            <a:extLst>
              <a:ext uri="{FF2B5EF4-FFF2-40B4-BE49-F238E27FC236}">
                <a16:creationId xmlns:a16="http://schemas.microsoft.com/office/drawing/2014/main" id="{4AB3A377-23F2-E64A-B90F-D91416935DCE}"/>
              </a:ext>
            </a:extLst>
          </p:cNvPr>
          <p:cNvSpPr>
            <a:spLocks noGrp="1"/>
          </p:cNvSpPr>
          <p:nvPr>
            <p:ph type="sldNum" idx="12"/>
          </p:nvPr>
        </p:nvSpPr>
        <p:spPr/>
        <p:txBody>
          <a:bodyPr/>
          <a:lstStyle/>
          <a:p>
            <a:r>
              <a:rPr lang="en-GB"/>
              <a:t>Slide </a:t>
            </a:r>
            <a:fld id="{06B781AF-4CCF-49B0-A572-DE54FBE5D942}" type="slidenum">
              <a:rPr lang="en-GB" smtClean="0"/>
              <a:pPr/>
              <a:t>146</a:t>
            </a:fld>
            <a:endParaRPr lang="en-GB"/>
          </a:p>
        </p:txBody>
      </p:sp>
      <p:sp>
        <p:nvSpPr>
          <p:cNvPr id="4" name="Footer Placeholder 3">
            <a:extLst>
              <a:ext uri="{FF2B5EF4-FFF2-40B4-BE49-F238E27FC236}">
                <a16:creationId xmlns:a16="http://schemas.microsoft.com/office/drawing/2014/main" id="{8AFC0031-4526-604C-9C63-66AE4A9EC523}"/>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44E743F2-3AD5-554C-B28A-4B59B589C10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562115973"/>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F6D6D-3282-624A-8578-796375050580}"/>
              </a:ext>
            </a:extLst>
          </p:cNvPr>
          <p:cNvSpPr>
            <a:spLocks noGrp="1"/>
          </p:cNvSpPr>
          <p:nvPr>
            <p:ph type="title"/>
          </p:nvPr>
        </p:nvSpPr>
        <p:spPr/>
        <p:txBody>
          <a:bodyPr/>
          <a:lstStyle/>
          <a:p>
            <a:r>
              <a:rPr lang="en-US" dirty="0"/>
              <a:t>CR Motion #1070</a:t>
            </a:r>
          </a:p>
        </p:txBody>
      </p:sp>
      <p:sp>
        <p:nvSpPr>
          <p:cNvPr id="3" name="Content Placeholder 2">
            <a:extLst>
              <a:ext uri="{FF2B5EF4-FFF2-40B4-BE49-F238E27FC236}">
                <a16:creationId xmlns:a16="http://schemas.microsoft.com/office/drawing/2014/main" id="{2100A70F-3DFE-CD4D-94AC-2F8F8CAF0979}"/>
              </a:ext>
            </a:extLst>
          </p:cNvPr>
          <p:cNvSpPr>
            <a:spLocks noGrp="1"/>
          </p:cNvSpPr>
          <p:nvPr>
            <p:ph idx="1"/>
          </p:nvPr>
        </p:nvSpPr>
        <p:spPr/>
        <p:txBody>
          <a:bodyPr/>
          <a:lstStyle/>
          <a:p>
            <a:r>
              <a:rPr lang="en-US" dirty="0"/>
              <a:t>Move to accept resolutions to CIDs 24058, 24059, 24060, 24061, 24062, 24063, 24064, 24065, 24066, 24067, 24068, 24069, 24070, 24071, 24072, 24073, 24074, 24075, 24076, 24077, 24078, 24079 in doc 11-20/1003r0</a:t>
            </a:r>
          </a:p>
          <a:p>
            <a:endParaRPr lang="en-US" dirty="0"/>
          </a:p>
          <a:p>
            <a:r>
              <a:rPr lang="en-US" dirty="0"/>
              <a:t>Move: 	Thomas </a:t>
            </a:r>
            <a:r>
              <a:rPr lang="en-US" dirty="0" err="1"/>
              <a:t>Derham</a:t>
            </a:r>
            <a:r>
              <a:rPr lang="en-US" dirty="0"/>
              <a:t>		Second: </a:t>
            </a:r>
            <a:r>
              <a:rPr lang="en-US" dirty="0" err="1"/>
              <a:t>Youhan</a:t>
            </a:r>
            <a:r>
              <a:rPr lang="en-US" dirty="0"/>
              <a:t> Kim</a:t>
            </a:r>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2AC546C5-6755-1C44-9491-14DBD447A00E}"/>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3F67EC47-1399-A647-B488-AF2168B49D8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2890667-0DA7-A145-A42E-933E1EBF310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057057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3A56D-4DAE-944B-990C-2B557F584140}"/>
              </a:ext>
            </a:extLst>
          </p:cNvPr>
          <p:cNvSpPr>
            <a:spLocks noGrp="1"/>
          </p:cNvSpPr>
          <p:nvPr>
            <p:ph type="title"/>
          </p:nvPr>
        </p:nvSpPr>
        <p:spPr/>
        <p:txBody>
          <a:bodyPr/>
          <a:lstStyle/>
          <a:p>
            <a:r>
              <a:rPr lang="en-US" dirty="0"/>
              <a:t>MAC Motion #133</a:t>
            </a:r>
          </a:p>
        </p:txBody>
      </p:sp>
      <p:sp>
        <p:nvSpPr>
          <p:cNvPr id="3" name="Content Placeholder 2">
            <a:extLst>
              <a:ext uri="{FF2B5EF4-FFF2-40B4-BE49-F238E27FC236}">
                <a16:creationId xmlns:a16="http://schemas.microsoft.com/office/drawing/2014/main" id="{06AE53C2-7CA9-5B48-BA6A-6CD0134ABF39}"/>
              </a:ext>
            </a:extLst>
          </p:cNvPr>
          <p:cNvSpPr>
            <a:spLocks noGrp="1"/>
          </p:cNvSpPr>
          <p:nvPr>
            <p:ph idx="1"/>
          </p:nvPr>
        </p:nvSpPr>
        <p:spPr/>
        <p:txBody>
          <a:bodyPr/>
          <a:lstStyle/>
          <a:p>
            <a:r>
              <a:rPr lang="en-US" dirty="0"/>
              <a:t>Move to accept text change in doc 11-20/1004r2</a:t>
            </a:r>
          </a:p>
          <a:p>
            <a:endParaRPr lang="en-US" dirty="0"/>
          </a:p>
          <a:p>
            <a:r>
              <a:rPr lang="en-US" dirty="0"/>
              <a:t>Move:		Thomas </a:t>
            </a:r>
            <a:r>
              <a:rPr lang="en-US" dirty="0" err="1"/>
              <a:t>Derham</a:t>
            </a:r>
            <a:r>
              <a:rPr lang="en-US" dirty="0"/>
              <a:t>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C1E53E93-CD30-C947-AC98-41DF45FB27D7}"/>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72B90E75-EB83-1F4D-A6D8-A342481C513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CD939A0-60FA-D843-928D-9ED3984AC9E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6029665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14</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11-20/0958</a:t>
            </a:r>
            <a:endParaRPr lang="en-US" sz="1800" dirty="0">
              <a:latin typeface="Calibri" panose="020F0502020204030204" pitchFamily="34" charset="0"/>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3"/>
              </a:rPr>
              <a:t>https://mentor.ieee.org/802.11/dcn/20/11-20-1029-00-00ax-phy-capability-he-mu-ppdu-rx-max-nhe-ltf-proposal.docx</a:t>
            </a:r>
            <a:r>
              <a:rPr lang="en-US" sz="1800" dirty="0">
                <a:latin typeface="Calibri" panose="020F0502020204030204" pitchFamily="34" charset="0"/>
                <a:cs typeface="Calibri" panose="020F0502020204030204" pitchFamily="34" charset="0"/>
              </a:rPr>
              <a:t>  - Yan Zhang</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https://mentor.ieee.org/802.11/dcn/20/11-20-1068-00-00ax-sa1-misc-cr.docx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Youhan</a:t>
            </a:r>
            <a:r>
              <a:rPr lang="en-US" sz="1800" dirty="0">
                <a:latin typeface="Calibri" panose="020F0502020204030204" pitchFamily="34" charset="0"/>
                <a:cs typeface="Calibri" panose="020F0502020204030204" pitchFamily="34" charset="0"/>
              </a:rPr>
              <a:t> Kim</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https://mentor.ieee.org/802.11/dcn/20/11-20-1054-00-00ax-resolutions-to-cids-24093-24097.docx</a:t>
            </a:r>
            <a:r>
              <a:rPr lang="en-US" sz="1800" dirty="0">
                <a:latin typeface="Calibri" panose="020F0502020204030204" pitchFamily="34" charset="0"/>
                <a:cs typeface="Calibri" panose="020F0502020204030204" pitchFamily="34" charset="0"/>
              </a:rPr>
              <a:t> - </a:t>
            </a:r>
            <a:r>
              <a:rPr lang="en-CA" sz="1800" dirty="0">
                <a:latin typeface="Calibri" panose="020F0502020204030204" pitchFamily="34" charset="0"/>
                <a:cs typeface="Calibri" panose="020F0502020204030204" pitchFamily="34" charset="0"/>
              </a:rPr>
              <a:t>Tomoko Adachi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https://mentor.ieee.org/802.11/dcn/20/11-20-0716-05-00ax-sa1-sounding-comments.docx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Menzo</a:t>
            </a:r>
            <a:r>
              <a:rPr lang="en-US" sz="1800" dirty="0">
                <a:latin typeface="Calibri" panose="020F0502020204030204" pitchFamily="34" charset="0"/>
                <a:cs typeface="Calibri" panose="020F0502020204030204" pitchFamily="34" charset="0"/>
              </a:rPr>
              <a:t> </a:t>
            </a:r>
            <a:r>
              <a:rPr lang="en-US" sz="1800" dirty="0" err="1">
                <a:latin typeface="Calibri" panose="020F0502020204030204" pitchFamily="34" charset="0"/>
                <a:cs typeface="Calibri" panose="020F0502020204030204" pitchFamily="34" charset="0"/>
              </a:rPr>
              <a:t>Wentink</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7971030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030568614"/>
              </p:ext>
            </p:extLst>
          </p:nvPr>
        </p:nvGraphicFramePr>
        <p:xfrm>
          <a:off x="1676400" y="2316480"/>
          <a:ext cx="9093202" cy="124460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11-20/1022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24381, 24389, 24403, 24470, 24565</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11-20/0979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24222, 24223, 24224 </a:t>
                      </a:r>
                      <a:endParaRPr lang="en-US" dirty="0"/>
                    </a:p>
                  </a:txBody>
                  <a:tcPr/>
                </a:tc>
                <a:extLst>
                  <a:ext uri="{0D108BD9-81ED-4DB2-BD59-A6C34878D82A}">
                    <a16:rowId xmlns:a16="http://schemas.microsoft.com/office/drawing/2014/main" val="2308551938"/>
                  </a:ext>
                </a:extLst>
              </a:tr>
            </a:tbl>
          </a:graphicData>
        </a:graphic>
      </p:graphicFrame>
    </p:spTree>
    <p:extLst>
      <p:ext uri="{BB962C8B-B14F-4D97-AF65-F5344CB8AC3E}">
        <p14:creationId xmlns:p14="http://schemas.microsoft.com/office/powerpoint/2010/main" val="3858172745"/>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CD3774C-CCA9-ED4C-B2FC-346939DE5D01}"/>
              </a:ext>
            </a:extLst>
          </p:cNvPr>
          <p:cNvSpPr>
            <a:spLocks noGrp="1"/>
          </p:cNvSpPr>
          <p:nvPr>
            <p:ph type="title"/>
          </p:nvPr>
        </p:nvSpPr>
        <p:spPr/>
        <p:txBody>
          <a:bodyPr/>
          <a:lstStyle/>
          <a:p>
            <a:r>
              <a:rPr lang="en-US" dirty="0"/>
              <a:t>MAC Motion #134</a:t>
            </a:r>
          </a:p>
        </p:txBody>
      </p:sp>
      <p:sp>
        <p:nvSpPr>
          <p:cNvPr id="7" name="Content Placeholder 6">
            <a:extLst>
              <a:ext uri="{FF2B5EF4-FFF2-40B4-BE49-F238E27FC236}">
                <a16:creationId xmlns:a16="http://schemas.microsoft.com/office/drawing/2014/main" id="{3B493AAA-2A7D-9242-BE4D-9967657D2E65}"/>
              </a:ext>
            </a:extLst>
          </p:cNvPr>
          <p:cNvSpPr>
            <a:spLocks noGrp="1"/>
          </p:cNvSpPr>
          <p:nvPr>
            <p:ph idx="1"/>
          </p:nvPr>
        </p:nvSpPr>
        <p:spPr/>
        <p:txBody>
          <a:bodyPr/>
          <a:lstStyle/>
          <a:p>
            <a:r>
              <a:rPr lang="en-US" dirty="0"/>
              <a:t>Move to accept text changes in doc 11-20/0958r0</a:t>
            </a:r>
          </a:p>
          <a:p>
            <a:endParaRPr lang="en-US" dirty="0"/>
          </a:p>
          <a:p>
            <a:r>
              <a:rPr lang="en-US" dirty="0"/>
              <a:t>Move: Alfred </a:t>
            </a:r>
            <a:r>
              <a:rPr lang="en-US" dirty="0" err="1"/>
              <a:t>Asterjadhi</a:t>
            </a:r>
            <a:r>
              <a:rPr lang="en-US" dirty="0"/>
              <a:t>		Second: </a:t>
            </a:r>
            <a:r>
              <a:rPr lang="en-US" dirty="0" err="1"/>
              <a:t>Menzo</a:t>
            </a:r>
            <a:r>
              <a:rPr lang="en-US" dirty="0"/>
              <a:t> </a:t>
            </a:r>
            <a:r>
              <a:rPr lang="en-US" dirty="0" err="1"/>
              <a:t>Wentink</a:t>
            </a:r>
            <a:endParaRPr lang="en-US" dirty="0"/>
          </a:p>
          <a:p>
            <a:endParaRPr lang="en-US" dirty="0"/>
          </a:p>
          <a:p>
            <a:r>
              <a:rPr lang="en-US" dirty="0"/>
              <a:t>Approved with unanimous </a:t>
            </a:r>
            <a:r>
              <a:rPr lang="en-US" dirty="0" err="1"/>
              <a:t>consnet</a:t>
            </a:r>
            <a:endParaRPr lang="en-US" dirty="0"/>
          </a:p>
        </p:txBody>
      </p:sp>
      <p:sp>
        <p:nvSpPr>
          <p:cNvPr id="5" name="Slide Number Placeholder 4">
            <a:extLst>
              <a:ext uri="{FF2B5EF4-FFF2-40B4-BE49-F238E27FC236}">
                <a16:creationId xmlns:a16="http://schemas.microsoft.com/office/drawing/2014/main" id="{2D82E36B-1163-D140-BC07-7045AAEBA8E1}"/>
              </a:ext>
            </a:extLst>
          </p:cNvPr>
          <p:cNvSpPr>
            <a:spLocks noGrp="1"/>
          </p:cNvSpPr>
          <p:nvPr>
            <p:ph type="sldNum" idx="12"/>
          </p:nvPr>
        </p:nvSpPr>
        <p:spPr/>
        <p:txBody>
          <a:bodyPr/>
          <a:lstStyle/>
          <a:p>
            <a:r>
              <a:rPr lang="en-GB"/>
              <a:t>Slide </a:t>
            </a:r>
            <a:fld id="{06B781AF-4CCF-49B0-A572-DE54FBE5D942}" type="slidenum">
              <a:rPr lang="en-GB" smtClean="0"/>
              <a:pPr/>
              <a:t>151</a:t>
            </a:fld>
            <a:endParaRPr lang="en-GB"/>
          </a:p>
        </p:txBody>
      </p:sp>
      <p:sp>
        <p:nvSpPr>
          <p:cNvPr id="4" name="Footer Placeholder 3">
            <a:extLst>
              <a:ext uri="{FF2B5EF4-FFF2-40B4-BE49-F238E27FC236}">
                <a16:creationId xmlns:a16="http://schemas.microsoft.com/office/drawing/2014/main" id="{0E47C033-26A6-4D43-935B-F593C40AB5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6660A2-F46B-B147-AD75-E3DC6E302E3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09283037"/>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85314-5AF7-6C41-A545-20D49E79EBF1}"/>
              </a:ext>
            </a:extLst>
          </p:cNvPr>
          <p:cNvSpPr>
            <a:spLocks noGrp="1"/>
          </p:cNvSpPr>
          <p:nvPr>
            <p:ph type="title"/>
          </p:nvPr>
        </p:nvSpPr>
        <p:spPr/>
        <p:txBody>
          <a:bodyPr/>
          <a:lstStyle/>
          <a:p>
            <a:r>
              <a:rPr lang="en-US" dirty="0"/>
              <a:t>CR Motion #1071</a:t>
            </a:r>
          </a:p>
        </p:txBody>
      </p:sp>
      <p:sp>
        <p:nvSpPr>
          <p:cNvPr id="3" name="Content Placeholder 2">
            <a:extLst>
              <a:ext uri="{FF2B5EF4-FFF2-40B4-BE49-F238E27FC236}">
                <a16:creationId xmlns:a16="http://schemas.microsoft.com/office/drawing/2014/main" id="{05585EC4-4932-344A-A7B3-E5BA71479599}"/>
              </a:ext>
            </a:extLst>
          </p:cNvPr>
          <p:cNvSpPr>
            <a:spLocks noGrp="1"/>
          </p:cNvSpPr>
          <p:nvPr>
            <p:ph idx="1"/>
          </p:nvPr>
        </p:nvSpPr>
        <p:spPr/>
        <p:txBody>
          <a:bodyPr/>
          <a:lstStyle/>
          <a:p>
            <a:r>
              <a:rPr lang="en-US" dirty="0"/>
              <a:t>Move to accept resolutions to CIDs </a:t>
            </a:r>
            <a:r>
              <a:rPr lang="en-GB" kern="1200" dirty="0">
                <a:solidFill>
                  <a:schemeClr val="dk1"/>
                </a:solidFill>
              </a:rPr>
              <a:t>24222, 24223, 24224 </a:t>
            </a:r>
            <a:r>
              <a:rPr lang="en-US" kern="1200" dirty="0">
                <a:solidFill>
                  <a:schemeClr val="dk1"/>
                </a:solidFill>
              </a:rPr>
              <a:t>in doc 11-20/979r1</a:t>
            </a:r>
          </a:p>
          <a:p>
            <a:endParaRPr lang="en-US" kern="1200" dirty="0">
              <a:solidFill>
                <a:schemeClr val="dk1"/>
              </a:solidFill>
            </a:endParaRPr>
          </a:p>
          <a:p>
            <a:r>
              <a:rPr lang="en-US" kern="1200" dirty="0">
                <a:solidFill>
                  <a:schemeClr val="dk1"/>
                </a:solidFill>
              </a:rPr>
              <a:t>Move: Alfred </a:t>
            </a:r>
            <a:r>
              <a:rPr lang="en-US" kern="1200" dirty="0" err="1">
                <a:solidFill>
                  <a:schemeClr val="dk1"/>
                </a:solidFill>
              </a:rPr>
              <a:t>Asterjadhi</a:t>
            </a:r>
            <a:r>
              <a:rPr lang="en-US" kern="1200" dirty="0">
                <a:solidFill>
                  <a:schemeClr val="dk1"/>
                </a:solidFill>
              </a:rPr>
              <a:t>		Second: Mark Rison</a:t>
            </a:r>
          </a:p>
          <a:p>
            <a:r>
              <a:rPr lang="en-US" kern="1200" dirty="0">
                <a:solidFill>
                  <a:schemeClr val="dk1"/>
                </a:solidFill>
              </a:rPr>
              <a:t>Approved with unanimous consent</a:t>
            </a:r>
            <a:r>
              <a:rPr lang="en-US" dirty="0"/>
              <a:t> </a:t>
            </a:r>
          </a:p>
        </p:txBody>
      </p:sp>
      <p:sp>
        <p:nvSpPr>
          <p:cNvPr id="4" name="Slide Number Placeholder 3">
            <a:extLst>
              <a:ext uri="{FF2B5EF4-FFF2-40B4-BE49-F238E27FC236}">
                <a16:creationId xmlns:a16="http://schemas.microsoft.com/office/drawing/2014/main" id="{43DE74CD-8797-1A48-BB12-A45D234EB2D5}"/>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5995E2F7-8C52-0747-AB8E-D46EA5C5D34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E1951E4-BA10-B04E-83EA-69E424641C0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13549410"/>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16</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https://mentor.ieee.org/802.11/dcn/20/11-20-1070-00-00ax-proposed-resolution-for-cid-24001.docx</a:t>
            </a: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Andrew Myles</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Note: If no objection and depending on the discussion I may run a motion to approve the resolution</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endParaRPr lang="en-US" sz="1800" dirty="0">
              <a:latin typeface="Calibri" panose="020F0502020204030204" pitchFamily="34" charset="0"/>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https://mentor.ieee.org/802.11/dcn/20/11-20-1029-00-00ax-phy-capability-he-mu-ppdu-rx-max-nhe-ltf-proposal.docx</a:t>
            </a:r>
            <a:r>
              <a:rPr lang="en-US" sz="1800" dirty="0">
                <a:latin typeface="Calibri" panose="020F0502020204030204" pitchFamily="34" charset="0"/>
                <a:cs typeface="Calibri" panose="020F0502020204030204" pitchFamily="34" charset="0"/>
              </a:rPr>
              <a:t>  - Yan Zhang</a:t>
            </a:r>
          </a:p>
          <a:p>
            <a:pPr lvl="1">
              <a:buFont typeface="Arial" panose="020B0604020202020204" pitchFamily="34" charset="0"/>
              <a:buChar char="•"/>
            </a:pPr>
            <a:r>
              <a:rPr lang="en-US" sz="1400" dirty="0">
                <a:latin typeface="Calibri" panose="020F0502020204030204" pitchFamily="34" charset="0"/>
                <a:cs typeface="Calibri" panose="020F0502020204030204" pitchFamily="34" charset="0"/>
              </a:rPr>
              <a:t>Continue the discussion with potential SP.</a:t>
            </a:r>
          </a:p>
          <a:p>
            <a:pPr>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https://mentor.ieee.org/802.11/dcn/20/11-20-1022-03-00ax-11ax-d6-0-comment-resolution-of-misc-cids.docx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Liwen</a:t>
            </a:r>
            <a:r>
              <a:rPr lang="en-US" sz="1800" dirty="0">
                <a:latin typeface="Calibri" panose="020F0502020204030204" pitchFamily="34" charset="0"/>
                <a:cs typeface="Calibri" panose="020F0502020204030204" pitchFamily="34" charset="0"/>
              </a:rPr>
              <a:t> Chu </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123862587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997017078"/>
              </p:ext>
            </p:extLst>
          </p:nvPr>
        </p:nvGraphicFramePr>
        <p:xfrm>
          <a:off x="1676400" y="2316480"/>
          <a:ext cx="9093202" cy="161544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11-20/1068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24168, 24420, 24424</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11-20/1054</a:t>
                      </a:r>
                    </a:p>
                  </a:txBody>
                  <a:tcPr/>
                </a:tc>
                <a:tc>
                  <a:txBody>
                    <a:bodyPr/>
                    <a:lstStyle/>
                    <a:p>
                      <a:pPr lvl="0"/>
                      <a:r>
                        <a:rPr lang="en-GB" sz="1800" kern="1200" dirty="0">
                          <a:solidFill>
                            <a:schemeClr val="dk1"/>
                          </a:solidFill>
                          <a:effectLst/>
                          <a:latin typeface="+mn-lt"/>
                          <a:ea typeface="+mn-ea"/>
                          <a:cs typeface="+mn-cs"/>
                        </a:rPr>
                        <a:t>24093, 24094, 24095, 24096, and 24097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308551938"/>
                  </a:ext>
                </a:extLst>
              </a:tr>
              <a:tr h="370840">
                <a:tc>
                  <a:txBody>
                    <a:bodyPr/>
                    <a:lstStyle/>
                    <a:p>
                      <a:r>
                        <a:rPr lang="en-US" dirty="0"/>
                        <a:t>11-20/0716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24511, 24010, 24011, 24012, 24013</a:t>
                      </a:r>
                      <a:r>
                        <a:rPr lang="en-CA" dirty="0">
                          <a:effectLst/>
                        </a:rPr>
                        <a:t> </a:t>
                      </a:r>
                      <a:endParaRPr lang="en-US"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1881533824"/>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FA66A-EECE-4943-B17E-0DA18DEB8A5A}"/>
              </a:ext>
            </a:extLst>
          </p:cNvPr>
          <p:cNvSpPr>
            <a:spLocks noGrp="1"/>
          </p:cNvSpPr>
          <p:nvPr>
            <p:ph type="title"/>
          </p:nvPr>
        </p:nvSpPr>
        <p:spPr/>
        <p:txBody>
          <a:bodyPr/>
          <a:lstStyle/>
          <a:p>
            <a:r>
              <a:rPr lang="en-US" dirty="0"/>
              <a:t>CR Motion #1072</a:t>
            </a:r>
          </a:p>
        </p:txBody>
      </p:sp>
      <p:sp>
        <p:nvSpPr>
          <p:cNvPr id="6" name="Content Placeholder 5">
            <a:extLst>
              <a:ext uri="{FF2B5EF4-FFF2-40B4-BE49-F238E27FC236}">
                <a16:creationId xmlns:a16="http://schemas.microsoft.com/office/drawing/2014/main" id="{62EC4A93-756D-604F-94E5-6F4F7A913445}"/>
              </a:ext>
            </a:extLst>
          </p:cNvPr>
          <p:cNvSpPr>
            <a:spLocks noGrp="1"/>
          </p:cNvSpPr>
          <p:nvPr>
            <p:ph idx="1"/>
          </p:nvPr>
        </p:nvSpPr>
        <p:spPr/>
        <p:txBody>
          <a:bodyPr/>
          <a:lstStyle/>
          <a:p>
            <a:r>
              <a:rPr lang="en-US" dirty="0"/>
              <a:t>Move to accept resolution to CID 24001 in doc 11-20/1070r2</a:t>
            </a:r>
          </a:p>
          <a:p>
            <a:endParaRPr lang="en-US" dirty="0"/>
          </a:p>
          <a:p>
            <a:r>
              <a:rPr lang="en-US" dirty="0"/>
              <a:t>Move: 	Andrew Myles		Second:  Alfred </a:t>
            </a:r>
            <a:r>
              <a:rPr lang="en-US" dirty="0" err="1"/>
              <a:t>Asterjadhi</a:t>
            </a:r>
            <a:endParaRPr lang="en-US" dirty="0"/>
          </a:p>
          <a:p>
            <a:r>
              <a:rPr lang="en-US" dirty="0"/>
              <a:t>Approved with unanimous consent</a:t>
            </a:r>
          </a:p>
          <a:p>
            <a:endParaRPr lang="en-US" dirty="0"/>
          </a:p>
        </p:txBody>
      </p:sp>
      <p:sp>
        <p:nvSpPr>
          <p:cNvPr id="5" name="Slide Number Placeholder 4">
            <a:extLst>
              <a:ext uri="{FF2B5EF4-FFF2-40B4-BE49-F238E27FC236}">
                <a16:creationId xmlns:a16="http://schemas.microsoft.com/office/drawing/2014/main" id="{9E6E9B3F-B91B-D943-AE0D-92CCD8591078}"/>
              </a:ext>
            </a:extLst>
          </p:cNvPr>
          <p:cNvSpPr>
            <a:spLocks noGrp="1"/>
          </p:cNvSpPr>
          <p:nvPr>
            <p:ph type="sldNum" idx="12"/>
          </p:nvPr>
        </p:nvSpPr>
        <p:spPr/>
        <p:txBody>
          <a:bodyPr/>
          <a:lstStyle/>
          <a:p>
            <a:r>
              <a:rPr lang="en-GB"/>
              <a:t>Slide </a:t>
            </a:r>
            <a:fld id="{06B781AF-4CCF-49B0-A572-DE54FBE5D942}" type="slidenum">
              <a:rPr lang="en-GB" smtClean="0"/>
              <a:pPr/>
              <a:t>155</a:t>
            </a:fld>
            <a:endParaRPr lang="en-GB"/>
          </a:p>
        </p:txBody>
      </p:sp>
      <p:sp>
        <p:nvSpPr>
          <p:cNvPr id="4" name="Footer Placeholder 3">
            <a:extLst>
              <a:ext uri="{FF2B5EF4-FFF2-40B4-BE49-F238E27FC236}">
                <a16:creationId xmlns:a16="http://schemas.microsoft.com/office/drawing/2014/main" id="{BF6707F8-B9CB-AE4C-8152-44EC6182A169}"/>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41A67013-D9E1-C743-9A5E-F45FCB9C7F98}"/>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76203709"/>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FA66A-EECE-4943-B17E-0DA18DEB8A5A}"/>
              </a:ext>
            </a:extLst>
          </p:cNvPr>
          <p:cNvSpPr>
            <a:spLocks noGrp="1"/>
          </p:cNvSpPr>
          <p:nvPr>
            <p:ph type="title"/>
          </p:nvPr>
        </p:nvSpPr>
        <p:spPr/>
        <p:txBody>
          <a:bodyPr/>
          <a:lstStyle/>
          <a:p>
            <a:r>
              <a:rPr lang="en-US" dirty="0"/>
              <a:t>CR Motion #1073</a:t>
            </a:r>
          </a:p>
        </p:txBody>
      </p:sp>
      <p:sp>
        <p:nvSpPr>
          <p:cNvPr id="6" name="Content Placeholder 5">
            <a:extLst>
              <a:ext uri="{FF2B5EF4-FFF2-40B4-BE49-F238E27FC236}">
                <a16:creationId xmlns:a16="http://schemas.microsoft.com/office/drawing/2014/main" id="{62EC4A93-756D-604F-94E5-6F4F7A913445}"/>
              </a:ext>
            </a:extLst>
          </p:cNvPr>
          <p:cNvSpPr>
            <a:spLocks noGrp="1"/>
          </p:cNvSpPr>
          <p:nvPr>
            <p:ph idx="1"/>
          </p:nvPr>
        </p:nvSpPr>
        <p:spPr/>
        <p:txBody>
          <a:bodyPr/>
          <a:lstStyle/>
          <a:p>
            <a:r>
              <a:rPr lang="en-US" dirty="0"/>
              <a:t>Move to accept resolution to CID </a:t>
            </a:r>
            <a:r>
              <a:rPr lang="en-GB" kern="1200" dirty="0">
                <a:solidFill>
                  <a:schemeClr val="dk1"/>
                </a:solidFill>
              </a:rPr>
              <a:t>24168, 24420, 24424</a:t>
            </a:r>
            <a:r>
              <a:rPr lang="en-US" dirty="0"/>
              <a:t> in doc 11-20/1068r0</a:t>
            </a:r>
          </a:p>
          <a:p>
            <a:endParaRPr lang="en-US" dirty="0"/>
          </a:p>
          <a:p>
            <a:r>
              <a:rPr lang="en-US" dirty="0"/>
              <a:t>Move: 	</a:t>
            </a:r>
            <a:r>
              <a:rPr lang="en-US" dirty="0" err="1"/>
              <a:t>Youhan</a:t>
            </a:r>
            <a:r>
              <a:rPr lang="en-US" dirty="0"/>
              <a:t> Kim		Second:  Bin Tian</a:t>
            </a:r>
          </a:p>
          <a:p>
            <a:r>
              <a:rPr lang="en-US" dirty="0"/>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9E6E9B3F-B91B-D943-AE0D-92CCD8591078}"/>
              </a:ext>
            </a:extLst>
          </p:cNvPr>
          <p:cNvSpPr>
            <a:spLocks noGrp="1"/>
          </p:cNvSpPr>
          <p:nvPr>
            <p:ph type="sldNum" idx="12"/>
          </p:nvPr>
        </p:nvSpPr>
        <p:spPr/>
        <p:txBody>
          <a:bodyPr/>
          <a:lstStyle/>
          <a:p>
            <a:r>
              <a:rPr lang="en-GB"/>
              <a:t>Slide </a:t>
            </a:r>
            <a:fld id="{06B781AF-4CCF-49B0-A572-DE54FBE5D942}" type="slidenum">
              <a:rPr lang="en-GB" smtClean="0"/>
              <a:pPr/>
              <a:t>156</a:t>
            </a:fld>
            <a:endParaRPr lang="en-GB"/>
          </a:p>
        </p:txBody>
      </p:sp>
      <p:sp>
        <p:nvSpPr>
          <p:cNvPr id="4" name="Footer Placeholder 3">
            <a:extLst>
              <a:ext uri="{FF2B5EF4-FFF2-40B4-BE49-F238E27FC236}">
                <a16:creationId xmlns:a16="http://schemas.microsoft.com/office/drawing/2014/main" id="{BF6707F8-B9CB-AE4C-8152-44EC6182A169}"/>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41A67013-D9E1-C743-9A5E-F45FCB9C7F98}"/>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15335221"/>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FA66A-EECE-4943-B17E-0DA18DEB8A5A}"/>
              </a:ext>
            </a:extLst>
          </p:cNvPr>
          <p:cNvSpPr>
            <a:spLocks noGrp="1"/>
          </p:cNvSpPr>
          <p:nvPr>
            <p:ph type="title"/>
          </p:nvPr>
        </p:nvSpPr>
        <p:spPr/>
        <p:txBody>
          <a:bodyPr/>
          <a:lstStyle/>
          <a:p>
            <a:r>
              <a:rPr lang="en-US" dirty="0"/>
              <a:t>CR Motion #1074</a:t>
            </a:r>
          </a:p>
        </p:txBody>
      </p:sp>
      <p:sp>
        <p:nvSpPr>
          <p:cNvPr id="6" name="Content Placeholder 5">
            <a:extLst>
              <a:ext uri="{FF2B5EF4-FFF2-40B4-BE49-F238E27FC236}">
                <a16:creationId xmlns:a16="http://schemas.microsoft.com/office/drawing/2014/main" id="{62EC4A93-756D-604F-94E5-6F4F7A913445}"/>
              </a:ext>
            </a:extLst>
          </p:cNvPr>
          <p:cNvSpPr>
            <a:spLocks noGrp="1"/>
          </p:cNvSpPr>
          <p:nvPr>
            <p:ph idx="1"/>
          </p:nvPr>
        </p:nvSpPr>
        <p:spPr/>
        <p:txBody>
          <a:bodyPr/>
          <a:lstStyle/>
          <a:p>
            <a:r>
              <a:rPr lang="en-US" dirty="0"/>
              <a:t>Move to accept resolution to CIDs </a:t>
            </a:r>
            <a:r>
              <a:rPr lang="en-GB" kern="1200" dirty="0">
                <a:solidFill>
                  <a:schemeClr val="dk1"/>
                </a:solidFill>
              </a:rPr>
              <a:t>24093, 24094, 24095, 24096, and 24097</a:t>
            </a:r>
            <a:endParaRPr lang="en-CA" kern="1200" dirty="0">
              <a:solidFill>
                <a:schemeClr val="dk1"/>
              </a:solidFill>
            </a:endParaRPr>
          </a:p>
          <a:p>
            <a:r>
              <a:rPr lang="en-US" dirty="0"/>
              <a:t>  in doc 11-20/1054r1</a:t>
            </a:r>
          </a:p>
          <a:p>
            <a:endParaRPr lang="en-US" dirty="0"/>
          </a:p>
          <a:p>
            <a:r>
              <a:rPr lang="en-US" dirty="0"/>
              <a:t>Move: 	</a:t>
            </a:r>
            <a:r>
              <a:rPr lang="en-US" dirty="0" err="1"/>
              <a:t>Tomo</a:t>
            </a:r>
            <a:r>
              <a:rPr lang="en-US" dirty="0"/>
              <a:t> Adachi		Second:   </a:t>
            </a:r>
            <a:r>
              <a:rPr lang="en-US" dirty="0" err="1"/>
              <a:t>Yasu</a:t>
            </a:r>
            <a:r>
              <a:rPr lang="en-US" dirty="0"/>
              <a:t> Inoue</a:t>
            </a:r>
          </a:p>
          <a:p>
            <a:r>
              <a:rPr lang="en-US" dirty="0"/>
              <a:t>Approved with unanimous consent</a:t>
            </a:r>
          </a:p>
          <a:p>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9E6E9B3F-B91B-D943-AE0D-92CCD8591078}"/>
              </a:ext>
            </a:extLst>
          </p:cNvPr>
          <p:cNvSpPr>
            <a:spLocks noGrp="1"/>
          </p:cNvSpPr>
          <p:nvPr>
            <p:ph type="sldNum" idx="12"/>
          </p:nvPr>
        </p:nvSpPr>
        <p:spPr/>
        <p:txBody>
          <a:bodyPr/>
          <a:lstStyle/>
          <a:p>
            <a:r>
              <a:rPr lang="en-GB"/>
              <a:t>Slide </a:t>
            </a:r>
            <a:fld id="{06B781AF-4CCF-49B0-A572-DE54FBE5D942}" type="slidenum">
              <a:rPr lang="en-GB" smtClean="0"/>
              <a:pPr/>
              <a:t>157</a:t>
            </a:fld>
            <a:endParaRPr lang="en-GB"/>
          </a:p>
        </p:txBody>
      </p:sp>
      <p:sp>
        <p:nvSpPr>
          <p:cNvPr id="4" name="Footer Placeholder 3">
            <a:extLst>
              <a:ext uri="{FF2B5EF4-FFF2-40B4-BE49-F238E27FC236}">
                <a16:creationId xmlns:a16="http://schemas.microsoft.com/office/drawing/2014/main" id="{BF6707F8-B9CB-AE4C-8152-44EC6182A169}"/>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41A67013-D9E1-C743-9A5E-F45FCB9C7F98}"/>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74545910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FA66A-EECE-4943-B17E-0DA18DEB8A5A}"/>
              </a:ext>
            </a:extLst>
          </p:cNvPr>
          <p:cNvSpPr>
            <a:spLocks noGrp="1"/>
          </p:cNvSpPr>
          <p:nvPr>
            <p:ph type="title"/>
          </p:nvPr>
        </p:nvSpPr>
        <p:spPr/>
        <p:txBody>
          <a:bodyPr/>
          <a:lstStyle/>
          <a:p>
            <a:r>
              <a:rPr lang="en-US" dirty="0"/>
              <a:t>CR Motion #1075</a:t>
            </a:r>
          </a:p>
        </p:txBody>
      </p:sp>
      <p:sp>
        <p:nvSpPr>
          <p:cNvPr id="6" name="Content Placeholder 5">
            <a:extLst>
              <a:ext uri="{FF2B5EF4-FFF2-40B4-BE49-F238E27FC236}">
                <a16:creationId xmlns:a16="http://schemas.microsoft.com/office/drawing/2014/main" id="{62EC4A93-756D-604F-94E5-6F4F7A913445}"/>
              </a:ext>
            </a:extLst>
          </p:cNvPr>
          <p:cNvSpPr>
            <a:spLocks noGrp="1"/>
          </p:cNvSpPr>
          <p:nvPr>
            <p:ph idx="1"/>
          </p:nvPr>
        </p:nvSpPr>
        <p:spPr/>
        <p:txBody>
          <a:bodyPr/>
          <a:lstStyle/>
          <a:p>
            <a:r>
              <a:rPr lang="en-US" dirty="0"/>
              <a:t>Move to accept resolution to CIDs </a:t>
            </a:r>
            <a:r>
              <a:rPr lang="en-US" kern="1200" dirty="0">
                <a:solidFill>
                  <a:schemeClr val="dk1"/>
                </a:solidFill>
              </a:rPr>
              <a:t>24511, 24010, 24011, 24012, 24013</a:t>
            </a:r>
            <a:r>
              <a:rPr lang="en-CA" dirty="0"/>
              <a:t> </a:t>
            </a:r>
            <a:endParaRPr lang="en-CA" kern="1200" dirty="0">
              <a:solidFill>
                <a:schemeClr val="dk1"/>
              </a:solidFill>
            </a:endParaRPr>
          </a:p>
          <a:p>
            <a:r>
              <a:rPr lang="en-US" dirty="0"/>
              <a:t>  in doc 11-20/0716r5</a:t>
            </a:r>
          </a:p>
          <a:p>
            <a:endParaRPr lang="en-US" dirty="0"/>
          </a:p>
          <a:p>
            <a:r>
              <a:rPr lang="en-US" dirty="0"/>
              <a:t>Move: 	</a:t>
            </a:r>
            <a:r>
              <a:rPr lang="en-US" dirty="0" err="1"/>
              <a:t>Youhan</a:t>
            </a:r>
            <a:r>
              <a:rPr lang="en-US" dirty="0"/>
              <a:t> Kim		Second:  Bin Tian</a:t>
            </a:r>
          </a:p>
          <a:p>
            <a:r>
              <a:rPr lang="en-US" dirty="0"/>
              <a:t>Approved with unanimous consent </a:t>
            </a:r>
          </a:p>
          <a:p>
            <a:endParaRPr lang="en-US" dirty="0"/>
          </a:p>
          <a:p>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9E6E9B3F-B91B-D943-AE0D-92CCD8591078}"/>
              </a:ext>
            </a:extLst>
          </p:cNvPr>
          <p:cNvSpPr>
            <a:spLocks noGrp="1"/>
          </p:cNvSpPr>
          <p:nvPr>
            <p:ph type="sldNum" idx="12"/>
          </p:nvPr>
        </p:nvSpPr>
        <p:spPr/>
        <p:txBody>
          <a:bodyPr/>
          <a:lstStyle/>
          <a:p>
            <a:r>
              <a:rPr lang="en-GB"/>
              <a:t>Slide </a:t>
            </a:r>
            <a:fld id="{06B781AF-4CCF-49B0-A572-DE54FBE5D942}" type="slidenum">
              <a:rPr lang="en-GB" smtClean="0"/>
              <a:pPr/>
              <a:t>158</a:t>
            </a:fld>
            <a:endParaRPr lang="en-GB"/>
          </a:p>
        </p:txBody>
      </p:sp>
      <p:sp>
        <p:nvSpPr>
          <p:cNvPr id="4" name="Footer Placeholder 3">
            <a:extLst>
              <a:ext uri="{FF2B5EF4-FFF2-40B4-BE49-F238E27FC236}">
                <a16:creationId xmlns:a16="http://schemas.microsoft.com/office/drawing/2014/main" id="{BF6707F8-B9CB-AE4C-8152-44EC6182A169}"/>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41A67013-D9E1-C743-9A5E-F45FCB9C7F98}"/>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54489014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5A79E-90F1-3F4C-8472-8B4948D87E7F}"/>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88A80B43-AFE5-3A4C-8101-018E260E3AB2}"/>
              </a:ext>
            </a:extLst>
          </p:cNvPr>
          <p:cNvSpPr>
            <a:spLocks noGrp="1"/>
          </p:cNvSpPr>
          <p:nvPr>
            <p:ph idx="1"/>
          </p:nvPr>
        </p:nvSpPr>
        <p:spPr/>
        <p:txBody>
          <a:bodyPr/>
          <a:lstStyle/>
          <a:p>
            <a:r>
              <a:rPr lang="en-US" dirty="0"/>
              <a:t>Do you accept the changes proposed in doc 11-20/1029r1?</a:t>
            </a:r>
          </a:p>
          <a:p>
            <a:endParaRPr lang="en-US" dirty="0"/>
          </a:p>
          <a:p>
            <a:r>
              <a:rPr lang="en-US" dirty="0"/>
              <a:t>Y/N/A: 11/2/14</a:t>
            </a:r>
          </a:p>
        </p:txBody>
      </p:sp>
      <p:sp>
        <p:nvSpPr>
          <p:cNvPr id="4" name="Slide Number Placeholder 3">
            <a:extLst>
              <a:ext uri="{FF2B5EF4-FFF2-40B4-BE49-F238E27FC236}">
                <a16:creationId xmlns:a16="http://schemas.microsoft.com/office/drawing/2014/main" id="{8F603412-FB5C-6A41-B45F-32BEACE5B47B}"/>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240BEDE9-6C34-F947-A863-D4B9D87DA96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878A362-B76C-FE4F-981E-27201C8D91A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785849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consent</a:t>
            </a:r>
          </a:p>
          <a:p>
            <a:endParaRPr lang="en-CA" dirty="0"/>
          </a:p>
          <a:p>
            <a:r>
              <a:rPr lang="en-US" dirty="0"/>
              <a:t> </a:t>
            </a:r>
          </a:p>
        </p:txBody>
      </p:sp>
      <p:sp>
        <p:nvSpPr>
          <p:cNvPr id="4" name="Slide Number Placeholder 3">
            <a:extLst>
              <a:ext uri="{FF2B5EF4-FFF2-40B4-BE49-F238E27FC236}">
                <a16:creationId xmlns:a16="http://schemas.microsoft.com/office/drawing/2014/main"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a:solidFill>
                  <a:srgbClr val="1F497D"/>
                </a:solidFill>
                <a:latin typeface="Calibri" panose="020F0502020204030204" pitchFamily="34" charset="0"/>
                <a:ea typeface="宋体" panose="02010600030101010101" pitchFamily="2" charset="-122"/>
                <a:hlinkClick r:id="rId12"/>
              </a:rPr>
              <a:t>https://mentor.ieee.org/802.11/dcn/18/11-18-0218-08-00ax-fragment-flushing-blockackreq.docx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 24175, 24193, 24194, 24195, 24196, 24357 in doc 11-20/0497r2</a:t>
            </a:r>
          </a:p>
          <a:p>
            <a:endParaRPr lang="en-GB" dirty="0"/>
          </a:p>
          <a:p>
            <a:r>
              <a:rPr lang="en-GB" dirty="0"/>
              <a:t>Move: Ross Jian Yu			Second:  </a:t>
            </a:r>
            <a:r>
              <a:rPr lang="en-GB" dirty="0" err="1"/>
              <a:t>Xiaogang</a:t>
            </a:r>
            <a:r>
              <a:rPr lang="en-GB" dirty="0"/>
              <a:t> Chen</a:t>
            </a:r>
          </a:p>
          <a:p>
            <a:r>
              <a:rPr lang="en-GB" dirty="0"/>
              <a:t>Approved with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24358 in doc 11-20/0497r2</a:t>
            </a:r>
          </a:p>
          <a:p>
            <a:endParaRPr lang="en-GB" dirty="0"/>
          </a:p>
          <a:p>
            <a:r>
              <a:rPr lang="en-GB" dirty="0"/>
              <a:t>Move: Ross Jian Yu			Second:  </a:t>
            </a:r>
            <a:r>
              <a:rPr lang="en-GB" dirty="0" err="1"/>
              <a:t>Youhan</a:t>
            </a:r>
            <a:r>
              <a:rPr lang="en-GB" dirty="0"/>
              <a:t> Kim</a:t>
            </a:r>
          </a:p>
          <a:p>
            <a:endParaRPr lang="en-GB" dirty="0"/>
          </a:p>
          <a:p>
            <a:r>
              <a:rPr lang="en-GB" dirty="0"/>
              <a:t>Y/N/A: 18/1/6 </a:t>
            </a:r>
          </a:p>
          <a:p>
            <a:r>
              <a:rPr lang="en-GB"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42356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#1015</a:t>
            </a:r>
          </a:p>
        </p:txBody>
      </p:sp>
      <p:sp>
        <p:nvSpPr>
          <p:cNvPr id="3" name="Content Placeholder 2"/>
          <p:cNvSpPr>
            <a:spLocks noGrp="1"/>
          </p:cNvSpPr>
          <p:nvPr>
            <p:ph idx="1"/>
          </p:nvPr>
        </p:nvSpPr>
        <p:spPr/>
        <p:txBody>
          <a:bodyPr/>
          <a:lstStyle/>
          <a:p>
            <a:r>
              <a:rPr lang="en-US" dirty="0"/>
              <a:t>Move to accept resolutions to CIDs 24182, 24323, 24183, 24184, 24314,	24315,	24316,	24317, 24197, 24322, 24330, </a:t>
            </a:r>
            <a:r>
              <a:rPr lang="en-GB" dirty="0"/>
              <a:t>24198, 24199, </a:t>
            </a:r>
            <a:r>
              <a:rPr lang="en-US" dirty="0"/>
              <a:t>24200, 24201, 24202, 24203, 24204 in doc 11-20/0514r2</a:t>
            </a:r>
          </a:p>
          <a:p>
            <a:endParaRPr lang="en-US" dirty="0"/>
          </a:p>
          <a:p>
            <a:r>
              <a:rPr lang="en-US" dirty="0"/>
              <a:t>Move: Yan Zhang			Second: </a:t>
            </a:r>
            <a:r>
              <a:rPr lang="en-US" dirty="0" err="1"/>
              <a:t>Liwen</a:t>
            </a:r>
            <a:r>
              <a:rPr lang="en-US" dirty="0"/>
              <a:t> Chu</a:t>
            </a:r>
          </a:p>
          <a:p>
            <a:r>
              <a:rPr lang="en-US" dirty="0"/>
              <a:t>Y/N/A: 15/1/9</a:t>
            </a:r>
          </a:p>
          <a:p>
            <a:r>
              <a:rPr lang="en-US" dirty="0"/>
              <a:t>Motion passes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a:t>
            </a:r>
          </a:p>
        </p:txBody>
      </p:sp>
      <p:sp>
        <p:nvSpPr>
          <p:cNvPr id="3" name="Content Placeholder 2"/>
          <p:cNvSpPr>
            <a:spLocks noGrp="1"/>
          </p:cNvSpPr>
          <p:nvPr>
            <p:ph idx="1"/>
          </p:nvPr>
        </p:nvSpPr>
        <p:spPr>
          <a:xfrm>
            <a:off x="904876" y="15240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https://mentor.ieee.org/802.11/dcn/20/11-20-0297-00ax-cr-for-7-cids.docx – Jarkko Kneckt (CID 24031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https://mentor.ieee.org/802.11/dcn/20/11-20-0349-00ax-mac-cr-misc-cids-in-clause-10.docx – Alfred Asterjadhi (CIDs 24170 and 24275 are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https://mentor.ieee.org/802.11/dcn/20/11-20-0315-00ax-resolution-for-cids-related-to-multiple-bssid.docx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https://mentor.ieee.org/802.11/dcn/20/11-20-0316-00ax-resolution-for-cids-related-to-bss-color.docx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https://mentor.ieee.org/802.11/dcn/20/11-20-0445-00ax-mac-cr-misc-cids-in-clause-9.docx</a:t>
            </a:r>
            <a:r>
              <a:rPr lang="en-US" sz="1350" b="1" dirty="0">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latin typeface="Calibri" panose="020F0502020204030204" pitchFamily="34" charset="0"/>
                <a:ea typeface="宋体" panose="02010600030101010101" pitchFamily="2" charset="-122"/>
                <a:cs typeface="Times New Roman" panose="02020603050405020304" pitchFamily="18" charset="0"/>
              </a:rPr>
              <a:t>Asterjadhi</a:t>
            </a:r>
            <a:r>
              <a:rPr lang="en-US" sz="1350" b="1" dirty="0">
                <a:latin typeface="Calibri" panose="020F0502020204030204" pitchFamily="34" charset="0"/>
                <a:ea typeface="宋体" panose="02010600030101010101" pitchFamily="2" charset="-122"/>
                <a:cs typeface="Times New Roman" panose="02020603050405020304" pitchFamily="18" charset="0"/>
              </a:rPr>
              <a:t> (CID 24492)</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https://mentor.ieee.org/802.11/dcn/20/11-20-0317-00ax-resolution-for-misc-cids.docx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https://mentor.ieee.org/802.11/dcn/20/11-20-0447-00ax-resolution-to-cid-24081.docx</a:t>
            </a:r>
            <a:r>
              <a:rPr lang="en-US" sz="1350" b="1" dirty="0">
                <a:latin typeface="Calibri" panose="020F0502020204030204" pitchFamily="34" charset="0"/>
                <a:ea typeface="宋体" panose="02010600030101010101" pitchFamily="2" charset="-122"/>
                <a:cs typeface="Times New Roman" panose="02020603050405020304" pitchFamily="18" charset="0"/>
              </a:rPr>
              <a:t> - </a:t>
            </a:r>
            <a:r>
              <a:rPr lang="en-US" sz="1350" b="1" dirty="0" err="1">
                <a:latin typeface="Calibri" panose="020F0502020204030204" pitchFamily="34" charset="0"/>
                <a:ea typeface="宋体" panose="02010600030101010101" pitchFamily="2" charset="-122"/>
                <a:cs typeface="Times New Roman" panose="02020603050405020304" pitchFamily="18" charset="0"/>
              </a:rPr>
              <a:t>Tomo</a:t>
            </a:r>
            <a:r>
              <a:rPr lang="en-US" sz="1350" b="1" dirty="0">
                <a:latin typeface="Calibri" panose="020F0502020204030204" pitchFamily="34" charset="0"/>
                <a:ea typeface="宋体" panose="02010600030101010101" pitchFamily="2" charset="-122"/>
                <a:cs typeface="Times New Roman" panose="02020603050405020304" pitchFamily="18" charset="0"/>
              </a:rPr>
              <a:t> Adachi</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https://mentor.ieee.org/802.11/dcn/20/11-20-0497-00ax-misc-cr-on-d6-0.doc</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https://mentor.ieee.org/802.11/dcn/20/11-20-0376-00ax-cr-txvector-inactive-subchannels-and-more.docx-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hlinkClick r:id="rId9"/>
              </a:rPr>
              <a:t>https://mentor.ieee.org/802.11/dcn/18/11-18-0218-00ax-fragment-flushing-blockackreq.docx</a:t>
            </a:r>
            <a:r>
              <a:rPr lang="en-US" sz="1350" b="1"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350" b="1" u="sng" dirty="0">
                <a:hlinkClick r:id="rId10"/>
              </a:rPr>
              <a:t>https://mentor.ieee.org/802.11/dcn/20/11-20-0529-00ax-cr-24235-24236-psr-20-mhz-normalization.docx</a:t>
            </a:r>
            <a:r>
              <a:rPr lang="en-US" sz="1350" b="1" dirty="0"/>
              <a:t> - Matt Fischer</a:t>
            </a: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https://mentor.ieee.org/802.11/dcn/20/11-20-0450-00ax-mac-cr-miscellaneous-cids-in-subclause-26dot17.docx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2"/>
              </a:rPr>
              <a:t>https://mentor.ieee.org/802.11/dcn/20/11-20-0540-00ax-d6-0-phy-cr.docx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350" dirty="0"/>
          </a:p>
          <a:p>
            <a:pPr>
              <a:buFont typeface="Arial" panose="020B0604020202020204" pitchFamily="34" charset="0"/>
              <a:buChar char="•"/>
            </a:pPr>
            <a:endParaRPr lang="en-US" sz="135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479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Cariou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0942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89D58-3D38-A649-AF88-775C02975301}"/>
              </a:ext>
            </a:extLst>
          </p:cNvPr>
          <p:cNvSpPr>
            <a:spLocks noGrp="1"/>
          </p:cNvSpPr>
          <p:nvPr>
            <p:ph type="title"/>
          </p:nvPr>
        </p:nvSpPr>
        <p:spPr/>
        <p:txBody>
          <a:bodyPr/>
          <a:lstStyle/>
          <a:p>
            <a:r>
              <a:rPr lang="en-US" dirty="0"/>
              <a:t>Motion to Approve the agenda</a:t>
            </a:r>
          </a:p>
        </p:txBody>
      </p:sp>
      <p:sp>
        <p:nvSpPr>
          <p:cNvPr id="3" name="Content Placeholder 2">
            <a:extLst>
              <a:ext uri="{FF2B5EF4-FFF2-40B4-BE49-F238E27FC236}">
                <a16:creationId xmlns:a16="http://schemas.microsoft.com/office/drawing/2014/main" id="{7267771C-9A6F-C148-BEB6-3C001AFD6A8D}"/>
              </a:ext>
            </a:extLst>
          </p:cNvPr>
          <p:cNvSpPr>
            <a:spLocks noGrp="1"/>
          </p:cNvSpPr>
          <p:nvPr>
            <p:ph idx="1"/>
          </p:nvPr>
        </p:nvSpPr>
        <p:spPr/>
        <p:txBody>
          <a:bodyPr/>
          <a:lstStyle/>
          <a:p>
            <a:pPr>
              <a:buFont typeface="Arial" panose="020B0604020202020204" pitchFamily="34" charset="0"/>
              <a:buChar char="•"/>
            </a:pPr>
            <a:r>
              <a:rPr lang="en-US" dirty="0"/>
              <a:t>Move to accept the teleconference agenda in slides 32 and 33 of 11-20/0538r7</a:t>
            </a:r>
          </a:p>
          <a:p>
            <a:endParaRPr lang="en-US" dirty="0"/>
          </a:p>
          <a:p>
            <a:r>
              <a:rPr lang="en-US" dirty="0"/>
              <a:t>Move: Alfred </a:t>
            </a:r>
            <a:r>
              <a:rPr lang="en-US" dirty="0" err="1"/>
              <a:t>Asterjadhi</a:t>
            </a:r>
            <a:r>
              <a:rPr lang="en-US" dirty="0"/>
              <a:t>		Second: Jarkko </a:t>
            </a:r>
          </a:p>
          <a:p>
            <a:r>
              <a:rPr lang="en-US" dirty="0"/>
              <a:t>Y:N:A: 24/3/1</a:t>
            </a:r>
          </a:p>
          <a:p>
            <a:r>
              <a:rPr lang="en-US" dirty="0"/>
              <a:t>Motion passes</a:t>
            </a:r>
          </a:p>
        </p:txBody>
      </p:sp>
      <p:sp>
        <p:nvSpPr>
          <p:cNvPr id="4" name="Slide Number Placeholder 3">
            <a:extLst>
              <a:ext uri="{FF2B5EF4-FFF2-40B4-BE49-F238E27FC236}">
                <a16:creationId xmlns:a16="http://schemas.microsoft.com/office/drawing/2014/main" id="{413A8834-1CCF-034B-99F4-6F7131F5B4E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D9FF42-00A5-A94F-983E-0A9B16DDD3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859685-4E5C-CB49-8DFD-00E9AB6AAE4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7982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33B1D-E86A-7740-8008-BD6BA6A0275B}"/>
              </a:ext>
            </a:extLst>
          </p:cNvPr>
          <p:cNvSpPr>
            <a:spLocks noGrp="1"/>
          </p:cNvSpPr>
          <p:nvPr>
            <p:ph type="title"/>
          </p:nvPr>
        </p:nvSpPr>
        <p:spPr/>
        <p:txBody>
          <a:bodyPr/>
          <a:lstStyle/>
          <a:p>
            <a:r>
              <a:rPr lang="en-US" dirty="0"/>
              <a:t>CR Motion #1016</a:t>
            </a:r>
          </a:p>
        </p:txBody>
      </p:sp>
      <p:sp>
        <p:nvSpPr>
          <p:cNvPr id="3" name="Content Placeholder 2">
            <a:extLst>
              <a:ext uri="{FF2B5EF4-FFF2-40B4-BE49-F238E27FC236}">
                <a16:creationId xmlns:a16="http://schemas.microsoft.com/office/drawing/2014/main" id="{AD2FAD77-845F-9440-A935-C3ECCD90156A}"/>
              </a:ext>
            </a:extLst>
          </p:cNvPr>
          <p:cNvSpPr>
            <a:spLocks noGrp="1"/>
          </p:cNvSpPr>
          <p:nvPr>
            <p:ph idx="1"/>
          </p:nvPr>
        </p:nvSpPr>
        <p:spPr/>
        <p:txBody>
          <a:bodyPr/>
          <a:lstStyle/>
          <a:p>
            <a:r>
              <a:rPr lang="en-US" dirty="0"/>
              <a:t>Move to accept resolutions to CIDs </a:t>
            </a:r>
            <a:r>
              <a:rPr lang="en-GB" dirty="0"/>
              <a:t> 24170, 24275</a:t>
            </a:r>
            <a:r>
              <a:rPr lang="en-CA" dirty="0"/>
              <a:t> in doc 11-20/0349r1</a:t>
            </a:r>
          </a:p>
          <a:p>
            <a:endParaRPr lang="en-CA" dirty="0"/>
          </a:p>
          <a:p>
            <a:r>
              <a:rPr lang="en-CA" dirty="0"/>
              <a:t>Move: Alfred </a:t>
            </a:r>
            <a:r>
              <a:rPr lang="en-CA" dirty="0" err="1"/>
              <a:t>Asterjadhi</a:t>
            </a:r>
            <a:r>
              <a:rPr lang="en-CA" dirty="0"/>
              <a:t>		Second: Abhishek Patil</a:t>
            </a:r>
          </a:p>
          <a:p>
            <a:r>
              <a:rPr lang="en-CA" dirty="0"/>
              <a:t>Y/N/A: 22/0/6 </a:t>
            </a:r>
          </a:p>
          <a:p>
            <a:r>
              <a:rPr lang="en-CA" dirty="0"/>
              <a:t>Motion passes</a:t>
            </a:r>
          </a:p>
          <a:p>
            <a:endParaRPr lang="en-US" dirty="0"/>
          </a:p>
        </p:txBody>
      </p:sp>
      <p:sp>
        <p:nvSpPr>
          <p:cNvPr id="4" name="Slide Number Placeholder 3">
            <a:extLst>
              <a:ext uri="{FF2B5EF4-FFF2-40B4-BE49-F238E27FC236}">
                <a16:creationId xmlns:a16="http://schemas.microsoft.com/office/drawing/2014/main" id="{E685226B-AFAE-AC45-984A-ECDF370681E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311A9E2-843B-2043-9C85-7A1E7898DA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A90923-2A47-A14A-A43B-D1E6F09E461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031384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Do you agree to resolution to CID 24524 in doc 11-20/0450r2?</a:t>
            </a:r>
          </a:p>
          <a:p>
            <a:endParaRPr lang="en-US" dirty="0"/>
          </a:p>
          <a:p>
            <a:r>
              <a:rPr lang="en-US" dirty="0"/>
              <a:t>Y/N/A: 20/3/5</a:t>
            </a:r>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47545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CR #1017 </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Move to accept resolution to CID 24524 in doc 11-20/0450r1</a:t>
            </a:r>
          </a:p>
          <a:p>
            <a:endParaRPr lang="en-US" dirty="0"/>
          </a:p>
          <a:p>
            <a:r>
              <a:rPr lang="en-US" dirty="0"/>
              <a:t>Move: Alfred </a:t>
            </a:r>
            <a:r>
              <a:rPr lang="en-US" dirty="0" err="1"/>
              <a:t>Asterjadhi</a:t>
            </a:r>
            <a:r>
              <a:rPr lang="en-US" dirty="0"/>
              <a:t>			Second: Sean Coffey</a:t>
            </a:r>
          </a:p>
          <a:p>
            <a:endParaRPr lang="en-US" dirty="0"/>
          </a:p>
          <a:p>
            <a:r>
              <a:rPr lang="en-US" dirty="0"/>
              <a:t>Y/N/A: 17/3/4 </a:t>
            </a:r>
          </a:p>
          <a:p>
            <a:r>
              <a:rPr lang="en-US" dirty="0"/>
              <a:t>Motion passes</a:t>
            </a:r>
          </a:p>
          <a:p>
            <a:endParaRPr lang="en-US" dirty="0"/>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817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3C19-7D63-604D-88E7-16AEF053C219}"/>
              </a:ext>
            </a:extLst>
          </p:cNvPr>
          <p:cNvSpPr>
            <a:spLocks noGrp="1"/>
          </p:cNvSpPr>
          <p:nvPr>
            <p:ph type="title"/>
          </p:nvPr>
        </p:nvSpPr>
        <p:spPr/>
        <p:txBody>
          <a:bodyPr/>
          <a:lstStyle/>
          <a:p>
            <a:r>
              <a:rPr lang="en-US" dirty="0"/>
              <a:t>CR Motion #1018</a:t>
            </a:r>
          </a:p>
        </p:txBody>
      </p:sp>
      <p:sp>
        <p:nvSpPr>
          <p:cNvPr id="3" name="Content Placeholder 2">
            <a:extLst>
              <a:ext uri="{FF2B5EF4-FFF2-40B4-BE49-F238E27FC236}">
                <a16:creationId xmlns:a16="http://schemas.microsoft.com/office/drawing/2014/main" id="{E60BC90D-77D0-D141-9AB6-AE6818ECA7CB}"/>
              </a:ext>
            </a:extLst>
          </p:cNvPr>
          <p:cNvSpPr>
            <a:spLocks noGrp="1"/>
          </p:cNvSpPr>
          <p:nvPr>
            <p:ph idx="1"/>
          </p:nvPr>
        </p:nvSpPr>
        <p:spPr/>
        <p:txBody>
          <a:bodyPr/>
          <a:lstStyle/>
          <a:p>
            <a:pPr lvl="0"/>
            <a:r>
              <a:rPr lang="en-US" dirty="0"/>
              <a:t>Move to accept resolutions to CIDs </a:t>
            </a:r>
            <a:r>
              <a:rPr lang="en-GB" dirty="0"/>
              <a:t>24098, 24099, 24100, 24115, 24116, 24153, 24251, </a:t>
            </a:r>
            <a:r>
              <a:rPr lang="en-GB" dirty="0">
                <a:solidFill>
                  <a:schemeClr val="tx1"/>
                </a:solidFill>
              </a:rPr>
              <a:t>24254</a:t>
            </a:r>
            <a:r>
              <a:rPr lang="en-GB" dirty="0"/>
              <a:t>,</a:t>
            </a:r>
            <a:r>
              <a:rPr lang="en-CA" dirty="0"/>
              <a:t> </a:t>
            </a:r>
            <a:r>
              <a:rPr lang="en-GB" dirty="0"/>
              <a:t>24260, 24261, 24266, 24283, 24284, 24285, 24286, 24453, 24497</a:t>
            </a:r>
            <a:r>
              <a:rPr lang="en-CA" dirty="0"/>
              <a:t> </a:t>
            </a:r>
            <a:r>
              <a:rPr lang="en-CA" dirty="0">
                <a:solidFill>
                  <a:schemeClr val="tx1"/>
                </a:solidFill>
              </a:rPr>
              <a:t>in doc 11-20/0450r3</a:t>
            </a:r>
          </a:p>
          <a:p>
            <a:pPr lvl="0"/>
            <a:endParaRPr lang="en-CA" dirty="0">
              <a:solidFill>
                <a:schemeClr val="tx1"/>
              </a:solidFill>
            </a:endParaRPr>
          </a:p>
          <a:p>
            <a:pPr lvl="0"/>
            <a:r>
              <a:rPr lang="en-CA" dirty="0">
                <a:solidFill>
                  <a:schemeClr val="tx1"/>
                </a:solidFill>
              </a:rPr>
              <a:t>Move: Alfred </a:t>
            </a:r>
            <a:r>
              <a:rPr lang="en-CA" dirty="0" err="1">
                <a:solidFill>
                  <a:schemeClr val="tx1"/>
                </a:solidFill>
              </a:rPr>
              <a:t>Asterjadhi</a:t>
            </a:r>
            <a:r>
              <a:rPr lang="en-CA" dirty="0">
                <a:solidFill>
                  <a:schemeClr val="tx1"/>
                </a:solidFill>
              </a:rPr>
              <a:t>		Second: Abhishek Patil</a:t>
            </a:r>
          </a:p>
          <a:p>
            <a:pPr lvl="0"/>
            <a:r>
              <a:rPr lang="en-CA" dirty="0">
                <a:solidFill>
                  <a:schemeClr val="tx1"/>
                </a:solidFill>
              </a:rPr>
              <a:t>Y/N/A: 17/1/3</a:t>
            </a:r>
          </a:p>
          <a:p>
            <a:pPr lvl="0"/>
            <a:r>
              <a:rPr lang="en-CA" dirty="0">
                <a:solidFill>
                  <a:schemeClr val="tx1"/>
                </a:solidFill>
              </a:rPr>
              <a:t>Motion passes</a:t>
            </a:r>
            <a:endParaRPr lang="en-US" dirty="0">
              <a:solidFill>
                <a:srgbClr val="FF0000"/>
              </a:solidFill>
            </a:endParaRPr>
          </a:p>
        </p:txBody>
      </p:sp>
      <p:sp>
        <p:nvSpPr>
          <p:cNvPr id="4" name="Slide Number Placeholder 3">
            <a:extLst>
              <a:ext uri="{FF2B5EF4-FFF2-40B4-BE49-F238E27FC236}">
                <a16:creationId xmlns:a16="http://schemas.microsoft.com/office/drawing/2014/main" id="{97EA70FE-BE5D-7C47-8EEF-44A88628B37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A329CA6-0CC1-8244-9BA8-9C9E00A7974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BCD837C-C756-A54E-BD14-ECC533F2EF6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31727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84F47-3303-9048-8C1B-7CA3A1FD8C04}"/>
              </a:ext>
            </a:extLst>
          </p:cNvPr>
          <p:cNvSpPr>
            <a:spLocks noGrp="1"/>
          </p:cNvSpPr>
          <p:nvPr>
            <p:ph type="title"/>
          </p:nvPr>
        </p:nvSpPr>
        <p:spPr/>
        <p:txBody>
          <a:bodyPr/>
          <a:lstStyle/>
          <a:p>
            <a:r>
              <a:rPr lang="en-US" dirty="0"/>
              <a:t>CR #1019</a:t>
            </a:r>
          </a:p>
        </p:txBody>
      </p:sp>
      <p:sp>
        <p:nvSpPr>
          <p:cNvPr id="3" name="Content Placeholder 2">
            <a:extLst>
              <a:ext uri="{FF2B5EF4-FFF2-40B4-BE49-F238E27FC236}">
                <a16:creationId xmlns:a16="http://schemas.microsoft.com/office/drawing/2014/main" id="{AD8C4D74-B966-444A-B049-7C4BD501820F}"/>
              </a:ext>
            </a:extLst>
          </p:cNvPr>
          <p:cNvSpPr>
            <a:spLocks noGrp="1"/>
          </p:cNvSpPr>
          <p:nvPr>
            <p:ph idx="1"/>
          </p:nvPr>
        </p:nvSpPr>
        <p:spPr/>
        <p:txBody>
          <a:bodyPr/>
          <a:lstStyle/>
          <a:p>
            <a:r>
              <a:rPr lang="en-US" dirty="0"/>
              <a:t>Move to accept the resolution to </a:t>
            </a:r>
            <a:r>
              <a:rPr lang="en-GB" dirty="0">
                <a:solidFill>
                  <a:schemeClr val="tx1"/>
                </a:solidFill>
              </a:rPr>
              <a:t>24254 as </a:t>
            </a:r>
            <a:r>
              <a:rPr lang="en-CA" dirty="0">
                <a:solidFill>
                  <a:schemeClr val="tx1"/>
                </a:solidFill>
              </a:rPr>
              <a:t>in doc 11-20/450r4 (This resolution supersedes the one passed in CR #1018) </a:t>
            </a:r>
          </a:p>
          <a:p>
            <a:endParaRPr lang="en-CA" dirty="0">
              <a:solidFill>
                <a:schemeClr val="tx1"/>
              </a:solidFill>
            </a:endParaRPr>
          </a:p>
          <a:p>
            <a:r>
              <a:rPr lang="en-CA" dirty="0">
                <a:solidFill>
                  <a:schemeClr val="tx1"/>
                </a:solidFill>
              </a:rPr>
              <a:t>Move: </a:t>
            </a:r>
            <a:r>
              <a:rPr lang="en-CA" dirty="0" err="1">
                <a:solidFill>
                  <a:schemeClr val="tx1"/>
                </a:solidFill>
              </a:rPr>
              <a:t>Youhan</a:t>
            </a:r>
            <a:r>
              <a:rPr lang="en-CA" dirty="0">
                <a:solidFill>
                  <a:schemeClr val="tx1"/>
                </a:solidFill>
              </a:rPr>
              <a:t> Kim		Second: Alfred </a:t>
            </a:r>
            <a:r>
              <a:rPr lang="en-CA" dirty="0" err="1">
                <a:solidFill>
                  <a:schemeClr val="tx1"/>
                </a:solidFill>
              </a:rPr>
              <a:t>Asterjadhi</a:t>
            </a:r>
            <a:endParaRPr lang="en-CA" dirty="0">
              <a:solidFill>
                <a:schemeClr val="tx1"/>
              </a:solidFill>
            </a:endParaRPr>
          </a:p>
          <a:p>
            <a:r>
              <a:rPr lang="en-CA" dirty="0">
                <a:solidFill>
                  <a:schemeClr val="tx1"/>
                </a:solidFill>
              </a:rPr>
              <a:t>Y/N/A: 16/0/2</a:t>
            </a:r>
          </a:p>
          <a:p>
            <a:endParaRPr lang="en-US" dirty="0"/>
          </a:p>
        </p:txBody>
      </p:sp>
      <p:sp>
        <p:nvSpPr>
          <p:cNvPr id="4" name="Slide Number Placeholder 3">
            <a:extLst>
              <a:ext uri="{FF2B5EF4-FFF2-40B4-BE49-F238E27FC236}">
                <a16:creationId xmlns:a16="http://schemas.microsoft.com/office/drawing/2014/main" id="{D786FECE-EE99-564F-8A7C-2A8142B9913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933A34-1A4C-BC43-B751-288256EB0C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B191035-EC8B-C340-B352-0C4073ADD7E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8866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DA59-AD82-2443-9757-D7FC651471D4}"/>
              </a:ext>
            </a:extLst>
          </p:cNvPr>
          <p:cNvSpPr>
            <a:spLocks noGrp="1"/>
          </p:cNvSpPr>
          <p:nvPr>
            <p:ph type="title"/>
          </p:nvPr>
        </p:nvSpPr>
        <p:spPr/>
        <p:txBody>
          <a:bodyPr/>
          <a:lstStyle/>
          <a:p>
            <a:r>
              <a:rPr lang="en-US" dirty="0"/>
              <a:t>CR #1020</a:t>
            </a:r>
          </a:p>
        </p:txBody>
      </p:sp>
      <p:sp>
        <p:nvSpPr>
          <p:cNvPr id="3" name="Content Placeholder 2">
            <a:extLst>
              <a:ext uri="{FF2B5EF4-FFF2-40B4-BE49-F238E27FC236}">
                <a16:creationId xmlns:a16="http://schemas.microsoft.com/office/drawing/2014/main" id="{8671EAE8-F565-9E4C-975E-2AF1CBFE2F9A}"/>
              </a:ext>
            </a:extLst>
          </p:cNvPr>
          <p:cNvSpPr>
            <a:spLocks noGrp="1"/>
          </p:cNvSpPr>
          <p:nvPr>
            <p:ph idx="1"/>
          </p:nvPr>
        </p:nvSpPr>
        <p:spPr/>
        <p:txBody>
          <a:bodyPr/>
          <a:lstStyle/>
          <a:p>
            <a:r>
              <a:rPr lang="en-US" dirty="0"/>
              <a:t>Move to accept resolutions to CIDs 24144, 24147, 24555, 24556, 24310, 24442, 24242, 24243, 24244, 24245, 24516, 24515, 24246, 24247, 24248, 24249, 24250, 24514 in doc 11-20/0316r4</a:t>
            </a:r>
          </a:p>
          <a:p>
            <a:endParaRPr lang="en-US" dirty="0"/>
          </a:p>
          <a:p>
            <a:r>
              <a:rPr lang="en-US" dirty="0"/>
              <a:t>Move: Abhishek Patil		Second: Alfred </a:t>
            </a:r>
            <a:r>
              <a:rPr lang="en-US" dirty="0" err="1"/>
              <a:t>Asterjadhi</a:t>
            </a:r>
            <a:endParaRPr lang="en-US" dirty="0"/>
          </a:p>
          <a:p>
            <a:endParaRPr lang="en-CA" dirty="0"/>
          </a:p>
          <a:p>
            <a:r>
              <a:rPr lang="en-US" dirty="0"/>
              <a:t>Y/N/A: 17/0/6</a:t>
            </a:r>
          </a:p>
          <a:p>
            <a:r>
              <a:rPr lang="en-US" dirty="0"/>
              <a:t>Motion passes</a:t>
            </a:r>
          </a:p>
        </p:txBody>
      </p:sp>
      <p:sp>
        <p:nvSpPr>
          <p:cNvPr id="4" name="Slide Number Placeholder 3">
            <a:extLst>
              <a:ext uri="{FF2B5EF4-FFF2-40B4-BE49-F238E27FC236}">
                <a16:creationId xmlns:a16="http://schemas.microsoft.com/office/drawing/2014/main" id="{E8E2E99B-71A1-0B43-AAFA-E1D0DCDFE0F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CEEDD18-D560-5543-8F7B-3525C69112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D824240-99E7-0F45-B94D-9FE116CFA6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216602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23 Teleconference Agenda</a:t>
            </a:r>
          </a:p>
        </p:txBody>
      </p:sp>
      <p:sp>
        <p:nvSpPr>
          <p:cNvPr id="3" name="Content Placeholder 2"/>
          <p:cNvSpPr>
            <a:spLocks noGrp="1"/>
          </p:cNvSpPr>
          <p:nvPr>
            <p:ph idx="1"/>
          </p:nvPr>
        </p:nvSpPr>
        <p:spPr>
          <a:xfrm>
            <a:off x="904876" y="17526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Adding more teleconference (one more/week)</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https://mentor.ieee.org/802.11/dcn/20/11-20-0618-00-00ax-cr-for-cid-24101-preamble-puncture.docx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r>
              <a:rPr lang="en-CA" sz="1400" b="0" dirty="0">
                <a:latin typeface="Calibri" panose="020F0502020204030204" pitchFamily="34" charset="0"/>
                <a:cs typeface="Calibri" panose="020F0502020204030204" pitchFamily="34" charset="0"/>
              </a:rPr>
              <a:t>, Lili </a:t>
            </a:r>
            <a:r>
              <a:rPr lang="en-CA" sz="1400" b="0" dirty="0" err="1">
                <a:latin typeface="Calibri" panose="020F0502020204030204" pitchFamily="34" charset="0"/>
                <a:cs typeface="Calibri" panose="020F0502020204030204" pitchFamily="34" charset="0"/>
              </a:rPr>
              <a:t>Hervieu</a:t>
            </a:r>
            <a:r>
              <a:rPr lang="en-CA" sz="1400" b="0" dirty="0">
                <a:latin typeface="Calibri" panose="020F0502020204030204" pitchFamily="34" charset="0"/>
                <a:cs typeface="Calibri" panose="020F0502020204030204" pitchFamily="34" charset="0"/>
              </a:rPr>
              <a:t> (will be discussed in the context of 11-20/0497) </a:t>
            </a:r>
            <a:endPar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https://mentor.ieee.org/802.11/dcn/20/11-20-0646-00-00ax-update-to-6ghz-operating-classes.docx</a:t>
            </a:r>
            <a:r>
              <a:rPr lang="en-US" sz="1600" dirty="0">
                <a:latin typeface="Calibri" panose="020F0502020204030204" pitchFamily="34" charset="0"/>
                <a:ea typeface="宋体" panose="02010600030101010101" pitchFamily="2" charset="-122"/>
                <a:cs typeface="Times New Roman" panose="02020603050405020304" pitchFamily="18" charset="0"/>
              </a:rPr>
              <a:t> - Thomas </a:t>
            </a:r>
            <a:r>
              <a:rPr lang="en-US" sz="1600" dirty="0" err="1">
                <a:latin typeface="Calibri" panose="020F0502020204030204" pitchFamily="34" charset="0"/>
                <a:ea typeface="宋体" panose="02010600030101010101" pitchFamily="2" charset="-122"/>
                <a:cs typeface="Times New Roman" panose="02020603050405020304" pitchFamily="18" charset="0"/>
              </a:rPr>
              <a:t>Derham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98122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2233648895"/>
              </p:ext>
            </p:extLst>
          </p:nvPr>
        </p:nvGraphicFramePr>
        <p:xfrm>
          <a:off x="1548343" y="1830390"/>
          <a:ext cx="9093200" cy="387604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11-20/0447</a:t>
                      </a:r>
                    </a:p>
                  </a:txBody>
                  <a:tcPr/>
                </a:tc>
                <a:tc>
                  <a:txBody>
                    <a:bodyPr/>
                    <a:lstStyle/>
                    <a:p>
                      <a:r>
                        <a:rPr lang="en-US" dirty="0"/>
                        <a:t>24081</a:t>
                      </a:r>
                    </a:p>
                  </a:txBody>
                  <a:tcPr/>
                </a:tc>
                <a:extLst>
                  <a:ext uri="{0D108BD9-81ED-4DB2-BD59-A6C34878D82A}">
                    <a16:rowId xmlns:a16="http://schemas.microsoft.com/office/drawing/2014/main" val="4083343864"/>
                  </a:ext>
                </a:extLst>
              </a:tr>
              <a:tr h="370840">
                <a:tc>
                  <a:txBody>
                    <a:bodyPr/>
                    <a:lstStyle/>
                    <a:p>
                      <a:r>
                        <a:rPr lang="en-US" dirty="0"/>
                        <a:t>11-20/0497</a:t>
                      </a:r>
                    </a:p>
                  </a:txBody>
                  <a:tcPr/>
                </a:tc>
                <a:tc>
                  <a:txBody>
                    <a:bodyPr/>
                    <a:lstStyle/>
                    <a:p>
                      <a:r>
                        <a:rPr lang="en-GB" sz="1800" kern="1200" dirty="0">
                          <a:solidFill>
                            <a:schemeClr val="dk1"/>
                          </a:solidFill>
                          <a:effectLst/>
                          <a:latin typeface="+mn-lt"/>
                          <a:ea typeface="+mn-ea"/>
                          <a:cs typeface="+mn-cs"/>
                        </a:rPr>
                        <a:t>24105, 24106, 24107</a:t>
                      </a:r>
                      <a:r>
                        <a:rPr lang="en-CA" dirty="0">
                          <a:effectLst/>
                        </a:rPr>
                        <a:t> </a:t>
                      </a:r>
                      <a:endParaRPr lang="en-US" dirty="0"/>
                    </a:p>
                  </a:txBody>
                  <a:tcPr/>
                </a:tc>
                <a:extLst>
                  <a:ext uri="{0D108BD9-81ED-4DB2-BD59-A6C34878D82A}">
                    <a16:rowId xmlns:a16="http://schemas.microsoft.com/office/drawing/2014/main" val="3215990292"/>
                  </a:ext>
                </a:extLst>
              </a:tr>
              <a:tr h="370840">
                <a:tc>
                  <a:txBody>
                    <a:bodyPr/>
                    <a:lstStyle/>
                    <a:p>
                      <a:r>
                        <a:rPr lang="en-US" dirty="0"/>
                        <a:t>11-20/0317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24552, 24350, 24486, 24311, 24400, 24401, 24351, 24352, 24348, 24349, 24017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641893233"/>
                  </a:ext>
                </a:extLst>
              </a:tr>
              <a:tr h="370840">
                <a:tc>
                  <a:txBody>
                    <a:bodyPr/>
                    <a:lstStyle/>
                    <a:p>
                      <a:r>
                        <a:rPr lang="en-US" dirty="0"/>
                        <a:t>11-20/0529</a:t>
                      </a:r>
                    </a:p>
                  </a:txBody>
                  <a:tcPr/>
                </a:tc>
                <a:tc>
                  <a:txBody>
                    <a:bodyPr/>
                    <a:lstStyle/>
                    <a:p>
                      <a:r>
                        <a:rPr lang="en-GB" sz="1800" kern="1200" dirty="0">
                          <a:solidFill>
                            <a:schemeClr val="dk1"/>
                          </a:solidFill>
                          <a:effectLst/>
                          <a:latin typeface="+mn-lt"/>
                          <a:ea typeface="+mn-ea"/>
                          <a:cs typeface="+mn-cs"/>
                        </a:rPr>
                        <a:t>24235, 24236</a:t>
                      </a:r>
                      <a:r>
                        <a:rPr lang="en-CA" dirty="0">
                          <a:effectLst/>
                        </a:rPr>
                        <a:t> </a:t>
                      </a:r>
                      <a:endParaRPr lang="en-US" dirty="0"/>
                    </a:p>
                  </a:txBody>
                  <a:tcPr/>
                </a:tc>
                <a:extLst>
                  <a:ext uri="{0D108BD9-81ED-4DB2-BD59-A6C34878D82A}">
                    <a16:rowId xmlns:a16="http://schemas.microsoft.com/office/drawing/2014/main" val="53166087"/>
                  </a:ext>
                </a:extLst>
              </a:tr>
              <a:tr h="370840">
                <a:tc>
                  <a:txBody>
                    <a:bodyPr/>
                    <a:lstStyle/>
                    <a:p>
                      <a:r>
                        <a:rPr lang="en-US" dirty="0"/>
                        <a:t>11-20/0376</a:t>
                      </a:r>
                    </a:p>
                  </a:txBody>
                  <a:tcPr/>
                </a:tc>
                <a:tc>
                  <a:txBody>
                    <a:bodyPr/>
                    <a:lstStyle/>
                    <a:p>
                      <a:r>
                        <a:rPr lang="en-GB" sz="1800" kern="1200" dirty="0">
                          <a:solidFill>
                            <a:schemeClr val="dk1"/>
                          </a:solidFill>
                          <a:effectLst/>
                          <a:latin typeface="+mn-lt"/>
                          <a:ea typeface="+mn-ea"/>
                          <a:cs typeface="+mn-cs"/>
                        </a:rPr>
                        <a:t>24028, 24041, 24043, 24281, 24271</a:t>
                      </a:r>
                      <a:r>
                        <a:rPr lang="en-CA" dirty="0">
                          <a:effectLst/>
                        </a:rPr>
                        <a:t> </a:t>
                      </a:r>
                      <a:endParaRPr lang="en-US" dirty="0"/>
                    </a:p>
                  </a:txBody>
                  <a:tcPr/>
                </a:tc>
                <a:extLst>
                  <a:ext uri="{0D108BD9-81ED-4DB2-BD59-A6C34878D82A}">
                    <a16:rowId xmlns:a16="http://schemas.microsoft.com/office/drawing/2014/main" val="364155381"/>
                  </a:ext>
                </a:extLst>
              </a:tr>
              <a:tr h="370840">
                <a:tc>
                  <a:txBody>
                    <a:bodyPr/>
                    <a:lstStyle/>
                    <a:p>
                      <a:r>
                        <a:rPr lang="en-US" dirty="0"/>
                        <a:t>11-18/0218</a:t>
                      </a:r>
                    </a:p>
                  </a:txBody>
                  <a:tcPr/>
                </a:tc>
                <a:tc>
                  <a:txBody>
                    <a:bodyPr/>
                    <a:lstStyle/>
                    <a:p>
                      <a:r>
                        <a:rPr lang="en-GB" sz="1800" kern="1200" dirty="0">
                          <a:solidFill>
                            <a:schemeClr val="dk1"/>
                          </a:solidFill>
                          <a:effectLst/>
                          <a:latin typeface="+mn-lt"/>
                          <a:ea typeface="+mn-ea"/>
                          <a:cs typeface="+mn-cs"/>
                        </a:rPr>
                        <a:t>24267</a:t>
                      </a:r>
                      <a:r>
                        <a:rPr lang="en-CA" dirty="0">
                          <a:effectLst/>
                        </a:rPr>
                        <a:t> </a:t>
                      </a:r>
                      <a:endParaRPr lang="en-US" dirty="0"/>
                    </a:p>
                  </a:txBody>
                  <a:tcPr/>
                </a:tc>
                <a:extLst>
                  <a:ext uri="{0D108BD9-81ED-4DB2-BD59-A6C34878D82A}">
                    <a16:rowId xmlns:a16="http://schemas.microsoft.com/office/drawing/2014/main" val="2297660562"/>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24319, 24320, 24171, 24172, 24173, 24174, 24522, 24176, 24177, 24280, 24521, 24189, 24295, 24298, 24282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638937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20EA3-DF0C-0345-89E9-1DFE569071C0}"/>
              </a:ext>
            </a:extLst>
          </p:cNvPr>
          <p:cNvSpPr>
            <a:spLocks noGrp="1"/>
          </p:cNvSpPr>
          <p:nvPr>
            <p:ph type="title"/>
          </p:nvPr>
        </p:nvSpPr>
        <p:spPr/>
        <p:txBody>
          <a:bodyPr/>
          <a:lstStyle/>
          <a:p>
            <a:r>
              <a:rPr lang="en-US" dirty="0"/>
              <a:t>CR Motion #1021</a:t>
            </a:r>
          </a:p>
        </p:txBody>
      </p:sp>
      <p:sp>
        <p:nvSpPr>
          <p:cNvPr id="6" name="Content Placeholder 5">
            <a:extLst>
              <a:ext uri="{FF2B5EF4-FFF2-40B4-BE49-F238E27FC236}">
                <a16:creationId xmlns:a16="http://schemas.microsoft.com/office/drawing/2014/main" id="{8979724A-EC0A-2C49-974E-9709AEBCB4E3}"/>
              </a:ext>
            </a:extLst>
          </p:cNvPr>
          <p:cNvSpPr>
            <a:spLocks noGrp="1"/>
          </p:cNvSpPr>
          <p:nvPr>
            <p:ph idx="1"/>
          </p:nvPr>
        </p:nvSpPr>
        <p:spPr/>
        <p:txBody>
          <a:bodyPr/>
          <a:lstStyle/>
          <a:p>
            <a:r>
              <a:rPr lang="en-US" dirty="0"/>
              <a:t>Move to accept resolution to CID 24081 in doc 11-20/447r1</a:t>
            </a:r>
          </a:p>
          <a:p>
            <a:endParaRPr lang="en-US" dirty="0"/>
          </a:p>
          <a:p>
            <a:r>
              <a:rPr lang="en-US" dirty="0"/>
              <a:t>Move:		Alfred </a:t>
            </a:r>
            <a:r>
              <a:rPr lang="en-US" dirty="0" err="1"/>
              <a:t>Asterjadhi</a:t>
            </a:r>
            <a:r>
              <a:rPr lang="en-US" dirty="0"/>
              <a:t>	Second: </a:t>
            </a:r>
            <a:r>
              <a:rPr lang="en-US" dirty="0" err="1"/>
              <a:t>Yasu</a:t>
            </a:r>
            <a:r>
              <a:rPr lang="en-US" dirty="0"/>
              <a:t> Inoue</a:t>
            </a:r>
          </a:p>
          <a:p>
            <a:r>
              <a:rPr lang="en-US" dirty="0"/>
              <a:t>Approved with unanimous consent.</a:t>
            </a:r>
          </a:p>
        </p:txBody>
      </p:sp>
      <p:sp>
        <p:nvSpPr>
          <p:cNvPr id="5" name="Slide Number Placeholder 4">
            <a:extLst>
              <a:ext uri="{FF2B5EF4-FFF2-40B4-BE49-F238E27FC236}">
                <a16:creationId xmlns:a16="http://schemas.microsoft.com/office/drawing/2014/main" id="{A2B78567-6622-3045-97BC-523176A22067}"/>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485027A7-5A32-F04D-AE0E-F5E9C80AA42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BBE3EC-583F-C245-B2AF-D6FD684A408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670369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29006-9DB6-8A40-BCB7-3043AF03B5D4}"/>
              </a:ext>
            </a:extLst>
          </p:cNvPr>
          <p:cNvSpPr>
            <a:spLocks noGrp="1"/>
          </p:cNvSpPr>
          <p:nvPr>
            <p:ph type="title"/>
          </p:nvPr>
        </p:nvSpPr>
        <p:spPr/>
        <p:txBody>
          <a:bodyPr/>
          <a:lstStyle/>
          <a:p>
            <a:r>
              <a:rPr lang="en-US" dirty="0"/>
              <a:t>SP #1 </a:t>
            </a:r>
          </a:p>
        </p:txBody>
      </p:sp>
      <p:sp>
        <p:nvSpPr>
          <p:cNvPr id="3" name="Content Placeholder 2">
            <a:extLst>
              <a:ext uri="{FF2B5EF4-FFF2-40B4-BE49-F238E27FC236}">
                <a16:creationId xmlns:a16="http://schemas.microsoft.com/office/drawing/2014/main" id="{9C5509FD-03C2-FE4E-BCE3-DE44092220AD}"/>
              </a:ext>
            </a:extLst>
          </p:cNvPr>
          <p:cNvSpPr>
            <a:spLocks noGrp="1"/>
          </p:cNvSpPr>
          <p:nvPr>
            <p:ph idx="1"/>
          </p:nvPr>
        </p:nvSpPr>
        <p:spPr/>
        <p:txBody>
          <a:bodyPr/>
          <a:lstStyle/>
          <a:p>
            <a:pPr>
              <a:buFont typeface="Arial" panose="020B0604020202020204" pitchFamily="34" charset="0"/>
              <a:buChar char="•"/>
            </a:pPr>
            <a:r>
              <a:rPr lang="en-CA" b="0" dirty="0"/>
              <a:t>SP1) For 160M/80+80M, should having all the 20M subchannels in the secondary 80M channel punctured be allowed?</a:t>
            </a:r>
          </a:p>
          <a:p>
            <a:pPr>
              <a:buFont typeface="Arial" panose="020B0604020202020204" pitchFamily="34" charset="0"/>
              <a:buChar char="•"/>
            </a:pPr>
            <a:endParaRPr lang="en-CA" b="0" dirty="0"/>
          </a:p>
          <a:p>
            <a:pPr>
              <a:buFont typeface="Arial" panose="020B0604020202020204" pitchFamily="34" charset="0"/>
              <a:buChar char="•"/>
            </a:pPr>
            <a:r>
              <a:rPr lang="en-CA" b="0" dirty="0"/>
              <a:t>Y/N/A: 0/23/6</a:t>
            </a:r>
          </a:p>
          <a:p>
            <a:pPr>
              <a:buFont typeface="Arial" panose="020B0604020202020204" pitchFamily="34" charset="0"/>
              <a:buChar char="•"/>
            </a:pPr>
            <a:endParaRPr lang="en-CA" b="0" dirty="0"/>
          </a:p>
          <a:p>
            <a:pPr>
              <a:buFont typeface="Arial" panose="020B0604020202020204" pitchFamily="34" charset="0"/>
              <a:buChar char="•"/>
            </a:pPr>
            <a:endParaRPr lang="en-CA" b="0" dirty="0"/>
          </a:p>
          <a:p>
            <a:pPr marL="0" indent="0"/>
            <a:endParaRPr lang="en-CA" b="0" dirty="0"/>
          </a:p>
          <a:p>
            <a:endParaRPr lang="en-US" dirty="0"/>
          </a:p>
        </p:txBody>
      </p:sp>
      <p:sp>
        <p:nvSpPr>
          <p:cNvPr id="4" name="Slide Number Placeholder 3">
            <a:extLst>
              <a:ext uri="{FF2B5EF4-FFF2-40B4-BE49-F238E27FC236}">
                <a16:creationId xmlns:a16="http://schemas.microsoft.com/office/drawing/2014/main" id="{5A528D31-3325-E34F-AD69-E8FE2F5A971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53D43D0-4B91-A04F-8152-CAB4B0D29A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B220DC6-46E5-5E46-9FE0-975C33D4732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20191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1779E-A15C-9745-879A-54C7EEFC1B36}"/>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64609E71-0DAA-5845-A168-ADBD455CD742}"/>
              </a:ext>
            </a:extLst>
          </p:cNvPr>
          <p:cNvSpPr>
            <a:spLocks noGrp="1"/>
          </p:cNvSpPr>
          <p:nvPr>
            <p:ph idx="1"/>
          </p:nvPr>
        </p:nvSpPr>
        <p:spPr/>
        <p:txBody>
          <a:bodyPr/>
          <a:lstStyle/>
          <a:p>
            <a:pPr>
              <a:buFont typeface="Arial" panose="020B0604020202020204" pitchFamily="34" charset="0"/>
              <a:buChar char="•"/>
            </a:pPr>
            <a:r>
              <a:rPr lang="en-CA" b="0" dirty="0"/>
              <a:t>For 160M/80+80M, should having more than two adjacent 20M subchannels punctured be disallowed?</a:t>
            </a:r>
          </a:p>
          <a:p>
            <a:pPr lvl="1">
              <a:buFont typeface="Arial" panose="020B0604020202020204" pitchFamily="34" charset="0"/>
              <a:buChar char="•"/>
            </a:pPr>
            <a:r>
              <a:rPr lang="en-CA" dirty="0"/>
              <a:t>Note: for 160M this includes channels adjacent between the primary and secondary 80M channels, e.g. This will disallow the ---xxx– pattern</a:t>
            </a:r>
          </a:p>
          <a:p>
            <a:pPr lvl="1">
              <a:buFont typeface="Arial" panose="020B0604020202020204" pitchFamily="34" charset="0"/>
              <a:buChar char="•"/>
            </a:pPr>
            <a:endParaRPr lang="en-CA" dirty="0"/>
          </a:p>
          <a:p>
            <a:pPr lvl="1">
              <a:buFont typeface="Arial" panose="020B0604020202020204" pitchFamily="34" charset="0"/>
              <a:buChar char="•"/>
            </a:pPr>
            <a:r>
              <a:rPr lang="en-CA" dirty="0"/>
              <a:t>Note: This will also disallow patterns  like - - x x x x x – </a:t>
            </a:r>
          </a:p>
          <a:p>
            <a:pPr lvl="1">
              <a:buFont typeface="Arial" panose="020B0604020202020204" pitchFamily="34" charset="0"/>
              <a:buChar char="•"/>
            </a:pPr>
            <a:endParaRPr lang="en-CA" dirty="0"/>
          </a:p>
          <a:p>
            <a:pPr>
              <a:buFont typeface="Arial" panose="020B0604020202020204" pitchFamily="34" charset="0"/>
              <a:buChar char="•"/>
            </a:pPr>
            <a:r>
              <a:rPr lang="en-CA" dirty="0"/>
              <a:t>Y/N/A: 9/5/15</a:t>
            </a:r>
          </a:p>
          <a:p>
            <a:pPr>
              <a:buFont typeface="Arial" panose="020B0604020202020204" pitchFamily="34" charset="0"/>
              <a:buChar char="•"/>
            </a:pPr>
            <a:endParaRPr lang="en-CA" b="0" dirty="0"/>
          </a:p>
          <a:p>
            <a:endParaRPr lang="en-US" dirty="0"/>
          </a:p>
        </p:txBody>
      </p:sp>
      <p:sp>
        <p:nvSpPr>
          <p:cNvPr id="4" name="Slide Number Placeholder 3">
            <a:extLst>
              <a:ext uri="{FF2B5EF4-FFF2-40B4-BE49-F238E27FC236}">
                <a16:creationId xmlns:a16="http://schemas.microsoft.com/office/drawing/2014/main" id="{D03C0FC8-E75C-5F4E-95B7-83FB668AEE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B0914CF-ED1E-0C48-AE0A-F6417CDCE91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95FC159-8C59-C846-A368-1AD9BE5EE6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237171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754CA-B1FB-2D4C-839F-75A0E8EA3181}"/>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67C3E5CE-AE31-B24E-B9AD-C4027EDE5B30}"/>
              </a:ext>
            </a:extLst>
          </p:cNvPr>
          <p:cNvSpPr>
            <a:spLocks noGrp="1"/>
          </p:cNvSpPr>
          <p:nvPr>
            <p:ph idx="1"/>
          </p:nvPr>
        </p:nvSpPr>
        <p:spPr/>
        <p:txBody>
          <a:bodyPr/>
          <a:lstStyle/>
          <a:p>
            <a:r>
              <a:rPr lang="en-CA" b="0" dirty="0"/>
              <a:t>For 160M/80+80M, should D6.0 be interpreted as allowing having no 20M subchannels in the primary 80 MHz channel punctured (only in the secondary 80 MHz channel)?</a:t>
            </a:r>
          </a:p>
          <a:p>
            <a:endParaRPr lang="en-CA" b="0" dirty="0"/>
          </a:p>
          <a:p>
            <a:endParaRPr lang="en-CA" b="0" dirty="0"/>
          </a:p>
          <a:p>
            <a:r>
              <a:rPr lang="en-CA" b="0" dirty="0"/>
              <a:t>Y/N/A: 6/9/18</a:t>
            </a:r>
            <a:br>
              <a:rPr lang="en-CA" dirty="0"/>
            </a:br>
            <a:endParaRPr lang="en-CA" dirty="0"/>
          </a:p>
          <a:p>
            <a:endParaRPr lang="en-US" dirty="0"/>
          </a:p>
        </p:txBody>
      </p:sp>
      <p:sp>
        <p:nvSpPr>
          <p:cNvPr id="4" name="Slide Number Placeholder 3">
            <a:extLst>
              <a:ext uri="{FF2B5EF4-FFF2-40B4-BE49-F238E27FC236}">
                <a16:creationId xmlns:a16="http://schemas.microsoft.com/office/drawing/2014/main" id="{C31664CC-3C5F-5A42-8424-0300DD9A3591}"/>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1AA9C805-ACAE-3946-8F63-E75A5D93FE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FB96D3-5C49-E548-803B-39F0F2DBF4C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177068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 allow only a maximum of two adjacent 20 MHz subchannels to be punctured?</a:t>
            </a:r>
          </a:p>
          <a:p>
            <a:pPr lvl="1">
              <a:buFont typeface="Arial" panose="020B0604020202020204" pitchFamily="34" charset="0"/>
              <a:buChar char="•"/>
            </a:pPr>
            <a:r>
              <a:rPr lang="en-CA" dirty="0"/>
              <a:t>When puncturing 40 MHz in secondary 80, only puncturing either the lower 40 MHz or the upper 40 MHz</a:t>
            </a:r>
            <a:endParaRPr lang="en-CA" b="0" dirty="0"/>
          </a:p>
          <a:p>
            <a:r>
              <a:rPr lang="en-US" dirty="0"/>
              <a:t> </a:t>
            </a:r>
          </a:p>
          <a:p>
            <a:r>
              <a:rPr lang="en-US" dirty="0"/>
              <a:t>Y/N/A: 19/5/8</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702981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28F5-D6B5-2246-9859-806EB681B131}"/>
              </a:ext>
            </a:extLst>
          </p:cNvPr>
          <p:cNvSpPr>
            <a:spLocks noGrp="1"/>
          </p:cNvSpPr>
          <p:nvPr>
            <p:ph type="title"/>
          </p:nvPr>
        </p:nvSpPr>
        <p:spPr/>
        <p:txBody>
          <a:bodyPr/>
          <a:lstStyle/>
          <a:p>
            <a:r>
              <a:rPr lang="en-US" dirty="0"/>
              <a:t>CR Motion # 1022</a:t>
            </a:r>
          </a:p>
        </p:txBody>
      </p:sp>
      <p:sp>
        <p:nvSpPr>
          <p:cNvPr id="3" name="Content Placeholder 2">
            <a:extLst>
              <a:ext uri="{FF2B5EF4-FFF2-40B4-BE49-F238E27FC236}">
                <a16:creationId xmlns:a16="http://schemas.microsoft.com/office/drawing/2014/main" id="{94FE49DF-AF26-0345-BEAB-D8C88D643A51}"/>
              </a:ext>
            </a:extLst>
          </p:cNvPr>
          <p:cNvSpPr>
            <a:spLocks noGrp="1"/>
          </p:cNvSpPr>
          <p:nvPr>
            <p:ph idx="1"/>
          </p:nvPr>
        </p:nvSpPr>
        <p:spPr/>
        <p:txBody>
          <a:bodyPr/>
          <a:lstStyle/>
          <a:p>
            <a:pPr>
              <a:buFont typeface="Arial" panose="020B0604020202020204" pitchFamily="34" charset="0"/>
              <a:buChar char="•"/>
            </a:pPr>
            <a:r>
              <a:rPr lang="en-US" dirty="0"/>
              <a:t>Move to accept resolutions to CIDs</a:t>
            </a:r>
            <a:r>
              <a:rPr lang="en-US" kern="1200" dirty="0">
                <a:solidFill>
                  <a:schemeClr val="dk1"/>
                </a:solidFill>
              </a:rPr>
              <a:t> 24350, 24486, 24311, 24400, 24401, 24351, 24352, 24348, 24349, 24017 in doc 11-20/0317r5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D51155F2-3FC1-0A4A-AA03-86E9011F3F1B}"/>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CC4F07-1702-D349-9F76-D5DCF83624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8B8CA08-31E6-794F-B1D8-BC3BCD99E9C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5928623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CACB-55CA-AB45-A0B5-B60502F9ED0D}"/>
              </a:ext>
            </a:extLst>
          </p:cNvPr>
          <p:cNvSpPr>
            <a:spLocks noGrp="1"/>
          </p:cNvSpPr>
          <p:nvPr>
            <p:ph type="title"/>
          </p:nvPr>
        </p:nvSpPr>
        <p:spPr/>
        <p:txBody>
          <a:bodyPr/>
          <a:lstStyle/>
          <a:p>
            <a:r>
              <a:rPr lang="en-US" dirty="0"/>
              <a:t>CR Motion #1023</a:t>
            </a:r>
          </a:p>
        </p:txBody>
      </p:sp>
      <p:sp>
        <p:nvSpPr>
          <p:cNvPr id="3" name="Content Placeholder 2">
            <a:extLst>
              <a:ext uri="{FF2B5EF4-FFF2-40B4-BE49-F238E27FC236}">
                <a16:creationId xmlns:a16="http://schemas.microsoft.com/office/drawing/2014/main" id="{F4F94D0A-F9F4-2645-8912-FDA917EFC708}"/>
              </a:ext>
            </a:extLst>
          </p:cNvPr>
          <p:cNvSpPr>
            <a:spLocks noGrp="1"/>
          </p:cNvSpPr>
          <p:nvPr>
            <p:ph idx="1"/>
          </p:nvPr>
        </p:nvSpPr>
        <p:spPr/>
        <p:txBody>
          <a:bodyPr/>
          <a:lstStyle/>
          <a:p>
            <a:r>
              <a:rPr lang="en-US" dirty="0"/>
              <a:t>Move to accept resolutions to CIDs </a:t>
            </a:r>
            <a:r>
              <a:rPr lang="en-GB" kern="1200" dirty="0">
                <a:solidFill>
                  <a:schemeClr val="dk1"/>
                </a:solidFill>
              </a:rPr>
              <a:t>24320, 24171, 24172, 24173, 24174, 24176, 24280, 24521, 24189, 24295, 24298, 24282 in doc 11-20/540r3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a:p>
            <a:r>
              <a:rPr lang="en-US" dirty="0"/>
              <a:t> </a:t>
            </a:r>
          </a:p>
        </p:txBody>
      </p:sp>
      <p:sp>
        <p:nvSpPr>
          <p:cNvPr id="4" name="Slide Number Placeholder 3">
            <a:extLst>
              <a:ext uri="{FF2B5EF4-FFF2-40B4-BE49-F238E27FC236}">
                <a16:creationId xmlns:a16="http://schemas.microsoft.com/office/drawing/2014/main" id="{0D77FCC5-E23D-B142-887D-849F43EBDF3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7132BF7-87C6-DA43-8F2B-AEC8729863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19F9C-54AA-5748-BDBD-CAEA394FCD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9512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B06DD-44ED-AE4E-84E5-95A2747BB9A3}"/>
              </a:ext>
            </a:extLst>
          </p:cNvPr>
          <p:cNvSpPr>
            <a:spLocks noGrp="1"/>
          </p:cNvSpPr>
          <p:nvPr>
            <p:ph type="title"/>
          </p:nvPr>
        </p:nvSpPr>
        <p:spPr/>
        <p:txBody>
          <a:bodyPr/>
          <a:lstStyle/>
          <a:p>
            <a:r>
              <a:rPr lang="en-US"/>
              <a:t>SP #5</a:t>
            </a:r>
            <a:endParaRPr lang="en-US" dirty="0"/>
          </a:p>
        </p:txBody>
      </p:sp>
      <p:sp>
        <p:nvSpPr>
          <p:cNvPr id="3" name="Content Placeholder 2">
            <a:extLst>
              <a:ext uri="{FF2B5EF4-FFF2-40B4-BE49-F238E27FC236}">
                <a16:creationId xmlns:a16="http://schemas.microsoft.com/office/drawing/2014/main" id="{15E15106-F014-4D4F-A1FF-0E6E79A25CCD}"/>
              </a:ext>
            </a:extLst>
          </p:cNvPr>
          <p:cNvSpPr>
            <a:spLocks noGrp="1"/>
          </p:cNvSpPr>
          <p:nvPr>
            <p:ph idx="1"/>
          </p:nvPr>
        </p:nvSpPr>
        <p:spPr/>
        <p:txBody>
          <a:bodyPr/>
          <a:lstStyle/>
          <a:p>
            <a:r>
              <a:rPr lang="en-CA" dirty="0"/>
              <a:t>Do you agree to add a ""NOTE---STAs simultaneously transmitting to or receiving from a STA with multiple antennas but on different radio frequencies, e.g. on different resource units (RUs), does not constitute MU-MIMO."</a:t>
            </a:r>
          </a:p>
          <a:p>
            <a:endParaRPr lang="en-US" dirty="0"/>
          </a:p>
          <a:p>
            <a:r>
              <a:rPr lang="en-US" dirty="0"/>
              <a:t>Y/N/A:5/6/13</a:t>
            </a:r>
          </a:p>
        </p:txBody>
      </p:sp>
      <p:sp>
        <p:nvSpPr>
          <p:cNvPr id="4" name="Slide Number Placeholder 3">
            <a:extLst>
              <a:ext uri="{FF2B5EF4-FFF2-40B4-BE49-F238E27FC236}">
                <a16:creationId xmlns:a16="http://schemas.microsoft.com/office/drawing/2014/main" id="{CF4183DC-4143-BF47-B4B5-18E7C7514F5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6FF0DEC-42E7-444F-B4DC-7C07C0EEEFD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22FDEC5-8D97-CD43-9750-0472ED23182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7948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E6BFB-64F8-8443-8B36-874A936E3E69}"/>
              </a:ext>
            </a:extLst>
          </p:cNvPr>
          <p:cNvSpPr>
            <a:spLocks noGrp="1"/>
          </p:cNvSpPr>
          <p:nvPr>
            <p:ph type="title"/>
          </p:nvPr>
        </p:nvSpPr>
        <p:spPr/>
        <p:txBody>
          <a:bodyPr/>
          <a:lstStyle/>
          <a:p>
            <a:r>
              <a:rPr lang="en-US" dirty="0"/>
              <a:t>CR Motion #1024</a:t>
            </a:r>
          </a:p>
        </p:txBody>
      </p:sp>
      <p:sp>
        <p:nvSpPr>
          <p:cNvPr id="3" name="Content Placeholder 2">
            <a:extLst>
              <a:ext uri="{FF2B5EF4-FFF2-40B4-BE49-F238E27FC236}">
                <a16:creationId xmlns:a16="http://schemas.microsoft.com/office/drawing/2014/main" id="{7C65C6EC-5B81-E54D-B106-0A825FD0F608}"/>
              </a:ext>
            </a:extLst>
          </p:cNvPr>
          <p:cNvSpPr>
            <a:spLocks noGrp="1"/>
          </p:cNvSpPr>
          <p:nvPr>
            <p:ph idx="1"/>
          </p:nvPr>
        </p:nvSpPr>
        <p:spPr/>
        <p:txBody>
          <a:bodyPr/>
          <a:lstStyle/>
          <a:p>
            <a:r>
              <a:rPr lang="en-US" dirty="0"/>
              <a:t>Move to accept resolution to CID 24319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18/2/5 </a:t>
            </a:r>
          </a:p>
          <a:p>
            <a:r>
              <a:rPr lang="en-US" dirty="0"/>
              <a:t>Motion passes</a:t>
            </a:r>
          </a:p>
        </p:txBody>
      </p:sp>
      <p:sp>
        <p:nvSpPr>
          <p:cNvPr id="4" name="Slide Number Placeholder 3">
            <a:extLst>
              <a:ext uri="{FF2B5EF4-FFF2-40B4-BE49-F238E27FC236}">
                <a16:creationId xmlns:a16="http://schemas.microsoft.com/office/drawing/2014/main" id="{0EF8CE12-67FC-464C-B59C-16967541D8C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1B31D4F-0815-5F4C-B428-A4A5FA8CE8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0FA9C73-A438-F146-985B-F9A2B435A6C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07092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E6708-A65C-F74A-88CD-81D3E6B5CF88}"/>
              </a:ext>
            </a:extLst>
          </p:cNvPr>
          <p:cNvSpPr>
            <a:spLocks noGrp="1"/>
          </p:cNvSpPr>
          <p:nvPr>
            <p:ph type="title"/>
          </p:nvPr>
        </p:nvSpPr>
        <p:spPr/>
        <p:txBody>
          <a:bodyPr/>
          <a:lstStyle/>
          <a:p>
            <a:r>
              <a:rPr lang="en-US" dirty="0"/>
              <a:t>CR Motion # 1025</a:t>
            </a:r>
          </a:p>
        </p:txBody>
      </p:sp>
      <p:sp>
        <p:nvSpPr>
          <p:cNvPr id="3" name="Content Placeholder 2">
            <a:extLst>
              <a:ext uri="{FF2B5EF4-FFF2-40B4-BE49-F238E27FC236}">
                <a16:creationId xmlns:a16="http://schemas.microsoft.com/office/drawing/2014/main" id="{6AE0E9A3-CF26-AE48-BF5C-2A5C8D09EFC8}"/>
              </a:ext>
            </a:extLst>
          </p:cNvPr>
          <p:cNvSpPr>
            <a:spLocks noGrp="1"/>
          </p:cNvSpPr>
          <p:nvPr>
            <p:ph idx="1"/>
          </p:nvPr>
        </p:nvSpPr>
        <p:spPr/>
        <p:txBody>
          <a:bodyPr/>
          <a:lstStyle/>
          <a:p>
            <a:r>
              <a:rPr lang="en-US" dirty="0"/>
              <a:t>Move to accept resolution to CID 24177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18/0/7</a:t>
            </a:r>
          </a:p>
          <a:p>
            <a:r>
              <a:rPr lang="en-US" dirty="0"/>
              <a:t>Motion passes</a:t>
            </a:r>
          </a:p>
        </p:txBody>
      </p:sp>
      <p:sp>
        <p:nvSpPr>
          <p:cNvPr id="4" name="Slide Number Placeholder 3">
            <a:extLst>
              <a:ext uri="{FF2B5EF4-FFF2-40B4-BE49-F238E27FC236}">
                <a16:creationId xmlns:a16="http://schemas.microsoft.com/office/drawing/2014/main" id="{8604BFB3-998F-2C4E-A005-0F78FD3CE02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4CA25DB-9552-0B45-A82D-7D4A7330D38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CE5FBD8-15A3-184E-A853-4AED98CC3B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578501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30 Teleconference Agenda</a:t>
            </a:r>
          </a:p>
        </p:txBody>
      </p:sp>
      <p:sp>
        <p:nvSpPr>
          <p:cNvPr id="3" name="Content Placeholder 2"/>
          <p:cNvSpPr>
            <a:spLocks noGrp="1"/>
          </p:cNvSpPr>
          <p:nvPr>
            <p:ph idx="1"/>
          </p:nvPr>
        </p:nvSpPr>
        <p:spPr>
          <a:xfrm>
            <a:off x="914401" y="1602423"/>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a:buFont typeface="Arial" panose="020B0604020202020204" pitchFamily="34" charset="0"/>
              <a:buChar char="•"/>
            </a:pPr>
            <a:r>
              <a:rPr lang="en-CA" sz="1600" b="0" dirty="0"/>
              <a:t>11-20/529</a:t>
            </a:r>
          </a:p>
          <a:p>
            <a:pPr>
              <a:buFont typeface="Arial" panose="020B0604020202020204" pitchFamily="34" charset="0"/>
              <a:buChar char="•"/>
            </a:pPr>
            <a:r>
              <a:rPr lang="en-CA" sz="1600" b="0" dirty="0"/>
              <a:t>11-20/0376</a:t>
            </a:r>
          </a:p>
          <a:p>
            <a:pPr>
              <a:buFont typeface="Arial" panose="020B0604020202020204" pitchFamily="34" charset="0"/>
              <a:buChar char="•"/>
            </a:pPr>
            <a:r>
              <a:rPr lang="en-CA" sz="1600" b="0" dirty="0"/>
              <a:t>11-18/0218</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821289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3556690654"/>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11-20/0646</a:t>
                      </a:r>
                    </a:p>
                  </a:txBody>
                  <a:tcPr/>
                </a:tc>
                <a:tc>
                  <a:txBody>
                    <a:bodyPr/>
                    <a:lstStyle/>
                    <a:p>
                      <a:r>
                        <a:rPr lang="en-GB" sz="1800" kern="1200" dirty="0">
                          <a:solidFill>
                            <a:schemeClr val="dk1"/>
                          </a:solidFill>
                          <a:effectLst/>
                          <a:latin typeface="+mn-lt"/>
                          <a:ea typeface="+mn-ea"/>
                          <a:cs typeface="+mn-cs"/>
                        </a:rPr>
                        <a:t>24047, 24049, 24050, 24052, 24053, 24213, 24255, 24256, 24547.</a:t>
                      </a:r>
                      <a:r>
                        <a:rPr lang="en-CA" dirty="0">
                          <a:effectLst/>
                        </a:rPr>
                        <a:t> </a:t>
                      </a:r>
                      <a:endParaRPr lang="en-US" dirty="0"/>
                    </a:p>
                  </a:txBody>
                  <a:tcPr/>
                </a:tc>
                <a:extLst>
                  <a:ext uri="{0D108BD9-81ED-4DB2-BD59-A6C34878D82A}">
                    <a16:rowId xmlns:a16="http://schemas.microsoft.com/office/drawing/2014/main" val="4083343864"/>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11-20/0445</a:t>
                      </a:r>
                    </a:p>
                  </a:txBody>
                  <a:tcPr/>
                </a:tc>
                <a:tc>
                  <a:txBody>
                    <a:bodyPr/>
                    <a:lstStyle/>
                    <a:p>
                      <a:r>
                        <a:rPr lang="en-US" dirty="0"/>
                        <a:t>24492</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1539589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66EA9-5812-D143-804D-6BDA24CBB4DB}"/>
              </a:ext>
            </a:extLst>
          </p:cNvPr>
          <p:cNvSpPr>
            <a:spLocks noGrp="1"/>
          </p:cNvSpPr>
          <p:nvPr>
            <p:ph type="title"/>
          </p:nvPr>
        </p:nvSpPr>
        <p:spPr/>
        <p:txBody>
          <a:bodyPr/>
          <a:lstStyle/>
          <a:p>
            <a:r>
              <a:rPr lang="en-US" dirty="0"/>
              <a:t>CR Motion #1026</a:t>
            </a:r>
          </a:p>
        </p:txBody>
      </p:sp>
      <p:sp>
        <p:nvSpPr>
          <p:cNvPr id="6" name="Content Placeholder 5">
            <a:extLst>
              <a:ext uri="{FF2B5EF4-FFF2-40B4-BE49-F238E27FC236}">
                <a16:creationId xmlns:a16="http://schemas.microsoft.com/office/drawing/2014/main" id="{CBE67B86-19B5-9347-AD98-E75713B54C9D}"/>
              </a:ext>
            </a:extLst>
          </p:cNvPr>
          <p:cNvSpPr>
            <a:spLocks noGrp="1"/>
          </p:cNvSpPr>
          <p:nvPr>
            <p:ph idx="1"/>
          </p:nvPr>
        </p:nvSpPr>
        <p:spPr/>
        <p:txBody>
          <a:bodyPr/>
          <a:lstStyle/>
          <a:p>
            <a:r>
              <a:rPr lang="en-US" dirty="0"/>
              <a:t>Move to accept resolutions to CIDs </a:t>
            </a:r>
            <a:r>
              <a:rPr lang="en-GB" kern="1200" dirty="0">
                <a:solidFill>
                  <a:schemeClr val="dk1"/>
                </a:solidFill>
              </a:rPr>
              <a:t>24047, 24049, 24050, 24052, 24053, 24213, 24255, 24256, 24547 in doc 11-20/0646r1</a:t>
            </a:r>
          </a:p>
          <a:p>
            <a:endParaRPr lang="en-GB" kern="1200" dirty="0">
              <a:solidFill>
                <a:schemeClr val="dk1"/>
              </a:solidFill>
            </a:endParaRPr>
          </a:p>
          <a:p>
            <a:r>
              <a:rPr lang="en-GB" kern="1200" dirty="0">
                <a:solidFill>
                  <a:schemeClr val="dk1"/>
                </a:solidFill>
              </a:rPr>
              <a:t>Move: </a:t>
            </a:r>
            <a:r>
              <a:rPr lang="en-CA" b="0" dirty="0"/>
              <a:t>Hassan Yaghoobi			Second: </a:t>
            </a:r>
            <a:r>
              <a:rPr lang="en-CA" b="0" dirty="0" err="1"/>
              <a:t>Youhan</a:t>
            </a:r>
            <a:r>
              <a:rPr lang="en-CA" b="0" dirty="0"/>
              <a:t> Kim</a:t>
            </a:r>
          </a:p>
          <a:p>
            <a:r>
              <a:rPr lang="en-CA" b="0" dirty="0"/>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C337EB1A-AD36-DF47-9DFC-0D263C0E4EB7}"/>
              </a:ext>
            </a:extLst>
          </p:cNvPr>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a:extLst>
              <a:ext uri="{FF2B5EF4-FFF2-40B4-BE49-F238E27FC236}">
                <a16:creationId xmlns:a16="http://schemas.microsoft.com/office/drawing/2014/main" id="{973D5914-A562-8649-B0A8-A0AE49397F9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13DD7FA2-B4F3-F84C-97DB-9776CFA8161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921393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25C98-2816-7E4B-A2FE-97EC17AC0FD3}"/>
              </a:ext>
            </a:extLst>
          </p:cNvPr>
          <p:cNvSpPr>
            <a:spLocks noGrp="1"/>
          </p:cNvSpPr>
          <p:nvPr>
            <p:ph type="title"/>
          </p:nvPr>
        </p:nvSpPr>
        <p:spPr/>
        <p:txBody>
          <a:bodyPr/>
          <a:lstStyle/>
          <a:p>
            <a:r>
              <a:rPr lang="en-US" dirty="0"/>
              <a:t>CR Motion #1027</a:t>
            </a:r>
          </a:p>
        </p:txBody>
      </p:sp>
      <p:sp>
        <p:nvSpPr>
          <p:cNvPr id="3" name="Content Placeholder 2">
            <a:extLst>
              <a:ext uri="{FF2B5EF4-FFF2-40B4-BE49-F238E27FC236}">
                <a16:creationId xmlns:a16="http://schemas.microsoft.com/office/drawing/2014/main" id="{CA94F7F5-B18A-8945-B94E-4BBDD6F62208}"/>
              </a:ext>
            </a:extLst>
          </p:cNvPr>
          <p:cNvSpPr>
            <a:spLocks noGrp="1"/>
          </p:cNvSpPr>
          <p:nvPr>
            <p:ph idx="1"/>
          </p:nvPr>
        </p:nvSpPr>
        <p:spPr/>
        <p:txBody>
          <a:bodyPr/>
          <a:lstStyle/>
          <a:p>
            <a:r>
              <a:rPr lang="en-US" dirty="0"/>
              <a:t>Move to accept resolution to CID 24522 in doc 11-20/540r3</a:t>
            </a:r>
          </a:p>
          <a:p>
            <a:endParaRPr lang="en-US" dirty="0"/>
          </a:p>
          <a:p>
            <a:r>
              <a:rPr lang="en-US" dirty="0"/>
              <a:t>Move: </a:t>
            </a:r>
            <a:r>
              <a:rPr lang="en-US" dirty="0" err="1"/>
              <a:t>Youhan</a:t>
            </a:r>
            <a:r>
              <a:rPr lang="en-US" dirty="0"/>
              <a:t> Kim		Second: Abhishek Patil</a:t>
            </a:r>
          </a:p>
          <a:p>
            <a:endParaRPr lang="en-US" dirty="0"/>
          </a:p>
          <a:p>
            <a:r>
              <a:rPr lang="en-US" dirty="0"/>
              <a:t>Y/N/A: 15/3/5</a:t>
            </a:r>
          </a:p>
          <a:p>
            <a:r>
              <a:rPr lang="en-US" dirty="0"/>
              <a:t>Motion passes</a:t>
            </a:r>
          </a:p>
        </p:txBody>
      </p:sp>
      <p:sp>
        <p:nvSpPr>
          <p:cNvPr id="4" name="Slide Number Placeholder 3">
            <a:extLst>
              <a:ext uri="{FF2B5EF4-FFF2-40B4-BE49-F238E27FC236}">
                <a16:creationId xmlns:a16="http://schemas.microsoft.com/office/drawing/2014/main" id="{8A17FACD-045A-B141-A7FF-7C935B54EB2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65FDD0-05FD-CE45-A589-8A9D7E466A4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29615C5-AAEA-D246-8BCE-DB03A3F1570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698677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00F02-29A2-864C-A5B4-4F468144F46C}"/>
              </a:ext>
            </a:extLst>
          </p:cNvPr>
          <p:cNvSpPr>
            <a:spLocks noGrp="1"/>
          </p:cNvSpPr>
          <p:nvPr>
            <p:ph type="title"/>
          </p:nvPr>
        </p:nvSpPr>
        <p:spPr/>
        <p:txBody>
          <a:bodyPr/>
          <a:lstStyle/>
          <a:p>
            <a:r>
              <a:rPr lang="en-US" dirty="0"/>
              <a:t>CR Motion 1028</a:t>
            </a:r>
          </a:p>
        </p:txBody>
      </p:sp>
      <p:sp>
        <p:nvSpPr>
          <p:cNvPr id="3" name="Content Placeholder 2">
            <a:extLst>
              <a:ext uri="{FF2B5EF4-FFF2-40B4-BE49-F238E27FC236}">
                <a16:creationId xmlns:a16="http://schemas.microsoft.com/office/drawing/2014/main" id="{C663FBC9-5B06-0D41-A8AA-41D67B3FF945}"/>
              </a:ext>
            </a:extLst>
          </p:cNvPr>
          <p:cNvSpPr>
            <a:spLocks noGrp="1"/>
          </p:cNvSpPr>
          <p:nvPr>
            <p:ph idx="1"/>
          </p:nvPr>
        </p:nvSpPr>
        <p:spPr/>
        <p:txBody>
          <a:bodyPr/>
          <a:lstStyle/>
          <a:p>
            <a:r>
              <a:rPr lang="en-US" dirty="0"/>
              <a:t>Move to accept resolution to CID 24492 in doc 11-20/0445r2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DDE5ECC2-9707-5E42-9C20-5C8BFF09A50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2C0DE530-C528-5A4D-BBAD-69EABD5AEBD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6AD90B-C12A-D640-A6FE-5A0280C257E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26865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C02D9-E7BD-0848-8EF6-56E871D31929}"/>
              </a:ext>
            </a:extLst>
          </p:cNvPr>
          <p:cNvSpPr>
            <a:spLocks noGrp="1"/>
          </p:cNvSpPr>
          <p:nvPr>
            <p:ph type="title"/>
          </p:nvPr>
        </p:nvSpPr>
        <p:spPr/>
        <p:txBody>
          <a:bodyPr/>
          <a:lstStyle/>
          <a:p>
            <a:r>
              <a:rPr lang="en-US" dirty="0"/>
              <a:t>CR Motion #1029</a:t>
            </a:r>
          </a:p>
        </p:txBody>
      </p:sp>
      <p:sp>
        <p:nvSpPr>
          <p:cNvPr id="3" name="Content Placeholder 2">
            <a:extLst>
              <a:ext uri="{FF2B5EF4-FFF2-40B4-BE49-F238E27FC236}">
                <a16:creationId xmlns:a16="http://schemas.microsoft.com/office/drawing/2014/main" id="{944B0AB5-D033-C64D-B3A5-E02C450829CA}"/>
              </a:ext>
            </a:extLst>
          </p:cNvPr>
          <p:cNvSpPr>
            <a:spLocks noGrp="1"/>
          </p:cNvSpPr>
          <p:nvPr>
            <p:ph idx="1"/>
          </p:nvPr>
        </p:nvSpPr>
        <p:spPr/>
        <p:txBody>
          <a:bodyPr/>
          <a:lstStyle/>
          <a:p>
            <a:r>
              <a:rPr lang="en-US" dirty="0"/>
              <a:t>Move to accept resolutions to CIDs </a:t>
            </a:r>
            <a:r>
              <a:rPr lang="en-GB" kern="1200" dirty="0">
                <a:solidFill>
                  <a:schemeClr val="dk1"/>
                </a:solidFill>
              </a:rPr>
              <a:t>24028, 24041, 24043, 24281, 24271</a:t>
            </a:r>
            <a:r>
              <a:rPr lang="en-CA" dirty="0"/>
              <a:t> </a:t>
            </a:r>
            <a:r>
              <a:rPr lang="en-US" dirty="0"/>
              <a:t>in doc 11-20/0376r4</a:t>
            </a:r>
          </a:p>
          <a:p>
            <a:endParaRPr lang="en-US" dirty="0"/>
          </a:p>
          <a:p>
            <a:r>
              <a:rPr lang="en-US" dirty="0"/>
              <a:t>Move: Matt Fischer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id="{2D7E7B75-B4C6-2441-8165-A3EA77248F7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4118CC6-5C36-6A41-BDFA-90A21388D00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AB3CDFB-7740-DF41-A14E-7D1BDDDBC3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933165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1030</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p:txBody>
          <a:bodyPr/>
          <a:lstStyle/>
          <a:p>
            <a:r>
              <a:rPr lang="en-US" dirty="0"/>
              <a:t>Move to accept resolutions to CID </a:t>
            </a:r>
            <a:r>
              <a:rPr lang="en-GB" kern="1200" dirty="0">
                <a:solidFill>
                  <a:schemeClr val="dk1"/>
                </a:solidFill>
              </a:rPr>
              <a:t>24267</a:t>
            </a:r>
            <a:r>
              <a:rPr lang="en-CA" dirty="0"/>
              <a:t> </a:t>
            </a:r>
            <a:r>
              <a:rPr lang="en-US" dirty="0"/>
              <a:t>in doc 11-18/0218r11</a:t>
            </a:r>
          </a:p>
          <a:p>
            <a:endParaRPr lang="en-US" dirty="0"/>
          </a:p>
          <a:p>
            <a:r>
              <a:rPr lang="en-US" dirty="0"/>
              <a:t>Move: Matt Fischer		Second </a:t>
            </a:r>
            <a:r>
              <a:rPr lang="en-US" dirty="0" err="1"/>
              <a:t>Yongho</a:t>
            </a:r>
            <a:r>
              <a:rPr lang="en-US" dirty="0"/>
              <a:t> Seok</a:t>
            </a:r>
          </a:p>
          <a:p>
            <a:endParaRPr lang="en-US" dirty="0"/>
          </a:p>
          <a:p>
            <a:r>
              <a:rPr lang="en-US" dirty="0"/>
              <a:t>Y/N/A: 3/12/8</a:t>
            </a:r>
          </a:p>
          <a:p>
            <a:r>
              <a:rPr lang="en-US" dirty="0"/>
              <a:t>Motion fails</a:t>
            </a:r>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4906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1031</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a:xfrm>
            <a:off x="914401" y="1751014"/>
            <a:ext cx="10361084" cy="4113213"/>
          </a:xfrm>
        </p:spPr>
        <p:txBody>
          <a:bodyPr/>
          <a:lstStyle/>
          <a:p>
            <a:r>
              <a:rPr lang="en-US" dirty="0"/>
              <a:t>Move to accept “Rejected” as the resolutions to CID </a:t>
            </a:r>
            <a:r>
              <a:rPr lang="en-GB" kern="1200" dirty="0">
                <a:solidFill>
                  <a:schemeClr val="dk1"/>
                </a:solidFill>
              </a:rPr>
              <a:t>24267</a:t>
            </a:r>
            <a:r>
              <a:rPr lang="en-CA" kern="1200" dirty="0">
                <a:solidFill>
                  <a:schemeClr val="dk1"/>
                </a:solidFill>
              </a:rPr>
              <a:t>.</a:t>
            </a:r>
          </a:p>
          <a:p>
            <a:endParaRPr lang="en-CA" b="0" dirty="0"/>
          </a:p>
          <a:p>
            <a:r>
              <a:rPr lang="en-CA" b="0" dirty="0"/>
              <a:t>The CRC does not agree that the issue identified is a problem. The fragmentation mechanisms, as designed, operate without MSDU re-partitioning or with limited repartitioning as defined in the paragraph at 327.42 in D6.0: “An originator STA may retransmit the full MSDU, A-MSDU or MMPDU if all the previously transmitted dynamic fragments of that MSDU, A-MSDU or MMPDU have explicitly failed at the receiving STA.”</a:t>
            </a:r>
          </a:p>
          <a:p>
            <a:endParaRPr lang="en-CA" kern="1200" dirty="0">
              <a:solidFill>
                <a:schemeClr val="dk1"/>
              </a:solidFill>
            </a:endParaRPr>
          </a:p>
          <a:p>
            <a:r>
              <a:rPr lang="en-US" dirty="0"/>
              <a:t>Move:	Po-Kai Huang		Second: </a:t>
            </a:r>
            <a:r>
              <a:rPr lang="en-US" dirty="0" err="1"/>
              <a:t>Xiaogang</a:t>
            </a:r>
            <a:r>
              <a:rPr lang="en-US" dirty="0"/>
              <a:t> Chen</a:t>
            </a:r>
          </a:p>
          <a:p>
            <a:r>
              <a:rPr lang="en-US" dirty="0"/>
              <a:t>Approved with </a:t>
            </a:r>
            <a:r>
              <a:rPr lang="en-US"/>
              <a:t>unanimous consent</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451301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5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365803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7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https://mentor.ieee.org/802.11/dcn/20/11-20-0665-00-00ax-comment-resolution-on-mibs-and-pics.docx</a:t>
            </a:r>
            <a:r>
              <a:rPr lang="en-US" sz="1200" dirty="0">
                <a:latin typeface="Calibri" panose="020F0502020204030204" pitchFamily="34" charset="0"/>
                <a:ea typeface="宋体" panose="02010600030101010101" pitchFamily="2" charset="-122"/>
                <a:cs typeface="Times New Roman" panose="02020603050405020304" pitchFamily="18" charset="0"/>
              </a:rPr>
              <a:t> - Edward Au</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Puncturing discussion – All</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2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https://mentor.ieee.org/802.11/dcn/20/11-20-0705-01-00ax-cr-for-cid-24292.docx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https://mentor.ieee.org/802.11/dcn/20/11-20-0716-00-00ax-sa1-sounding-comments.docx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Menzo</a:t>
            </a:r>
            <a:r>
              <a:rPr lang="en-US" sz="1600" dirty="0">
                <a:latin typeface="Calibri" panose="020F0502020204030204" pitchFamily="34" charset="0"/>
                <a:ea typeface="宋体" panose="02010600030101010101" pitchFamily="2" charset="-122"/>
                <a:cs typeface="Times New Roman" panose="02020603050405020304" pitchFamily="18" charset="0"/>
              </a:rPr>
              <a:t> </a:t>
            </a:r>
            <a:r>
              <a:rPr lang="en-US" sz="1600" dirty="0" err="1">
                <a:latin typeface="Calibri" panose="020F0502020204030204" pitchFamily="34" charset="0"/>
                <a:ea typeface="宋体" panose="02010600030101010101" pitchFamily="2" charset="-122"/>
                <a:cs typeface="Times New Roman" panose="02020603050405020304" pitchFamily="18" charset="0"/>
              </a:rPr>
              <a:t>Wentink</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803522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#5</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160M/80+80MHz</a:t>
            </a:r>
          </a:p>
          <a:p>
            <a:pPr lvl="1">
              <a:buFont typeface="Arial" panose="020B0604020202020204" pitchFamily="34" charset="0"/>
              <a:buChar char="•"/>
            </a:pPr>
            <a:r>
              <a:rPr lang="en-CA" b="0" dirty="0"/>
              <a:t>Allow either zero, one, or two 20 MHz subchannels to be punctured in the secondary 80 MHz channel</a:t>
            </a:r>
          </a:p>
          <a:p>
            <a:pPr lvl="1">
              <a:buFont typeface="Arial" panose="020B0604020202020204" pitchFamily="34" charset="0"/>
              <a:buChar char="•"/>
            </a:pPr>
            <a:r>
              <a:rPr lang="en-CA" dirty="0"/>
              <a:t>when two 20 MHz subchannels are punctured in the secondary 80 MHz channel, they are adjacent to each other and are either the lower 40 MHz or upper 40 MHz</a:t>
            </a:r>
          </a:p>
          <a:p>
            <a:pPr lvl="1">
              <a:buFont typeface="Arial" panose="020B0604020202020204" pitchFamily="34" charset="0"/>
              <a:buChar char="•"/>
            </a:pPr>
            <a:r>
              <a:rPr lang="en-CA" dirty="0"/>
              <a:t>Allow only a maximum of two adjacent 20 MHz subchannels to be punctured across the entire PPDU bandwidth</a:t>
            </a:r>
          </a:p>
          <a:p>
            <a:r>
              <a:rPr lang="en-US" dirty="0"/>
              <a:t> </a:t>
            </a:r>
          </a:p>
          <a:p>
            <a:r>
              <a:rPr lang="en-US" dirty="0"/>
              <a:t>Y/N/A: 11/11/9</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847121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B59B9-34E9-B74E-A383-85069AE8490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3A29FDDC-9B1C-9143-A2A4-5DDB96718512}"/>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EF063399-4C54-334B-B4FA-8AB925802825}"/>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046B2DC8-70E1-0F43-B585-C31CD903C492}"/>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graphicFrame>
        <p:nvGraphicFramePr>
          <p:cNvPr id="7" name="Table 6">
            <a:extLst>
              <a:ext uri="{FF2B5EF4-FFF2-40B4-BE49-F238E27FC236}">
                <a16:creationId xmlns:a16="http://schemas.microsoft.com/office/drawing/2014/main" id="{F5D1BE67-E47B-B344-B4FC-F94C9E87A293}"/>
              </a:ext>
            </a:extLst>
          </p:cNvPr>
          <p:cNvGraphicFramePr>
            <a:graphicFrameLocks noGrp="1"/>
          </p:cNvGraphicFramePr>
          <p:nvPr>
            <p:extLst>
              <p:ext uri="{D42A27DB-BD31-4B8C-83A1-F6EECF244321}">
                <p14:modId xmlns:p14="http://schemas.microsoft.com/office/powerpoint/2010/main" val="662216355"/>
              </p:ext>
            </p:extLst>
          </p:nvPr>
        </p:nvGraphicFramePr>
        <p:xfrm>
          <a:off x="1246718" y="1830390"/>
          <a:ext cx="9093200" cy="175260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11-20/0491</a:t>
                      </a:r>
                    </a:p>
                  </a:txBody>
                  <a:tcPr/>
                </a:tc>
                <a:tc>
                  <a:txBody>
                    <a:bodyPr/>
                    <a:lstStyle/>
                    <a:p>
                      <a:r>
                        <a:rPr lang="en-GB" sz="1800" kern="1200" dirty="0">
                          <a:solidFill>
                            <a:schemeClr val="dk1"/>
                          </a:solidFill>
                          <a:effectLst/>
                          <a:latin typeface="+mn-lt"/>
                          <a:ea typeface="+mn-ea"/>
                          <a:cs typeface="+mn-cs"/>
                        </a:rPr>
                        <a:t>24334, 24335, 24336, 24337, 24338, 24339, 24340, 24393, 24394, 24472, 24537</a:t>
                      </a:r>
                      <a:endParaRPr lang="en-US" dirty="0"/>
                    </a:p>
                  </a:txBody>
                  <a:tcPr/>
                </a:tc>
                <a:extLst>
                  <a:ext uri="{0D108BD9-81ED-4DB2-BD59-A6C34878D82A}">
                    <a16:rowId xmlns:a16="http://schemas.microsoft.com/office/drawing/2014/main" val="4083343864"/>
                  </a:ext>
                </a:extLst>
              </a:tr>
              <a:tr h="370840">
                <a:tc>
                  <a:txBody>
                    <a:bodyPr/>
                    <a:lstStyle/>
                    <a:p>
                      <a:r>
                        <a:rPr lang="en-US" dirty="0"/>
                        <a:t>11-20/0492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24459, 24460, 24462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22606034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436454-BAD2-6D41-9D51-838E078B19D4}"/>
              </a:ext>
            </a:extLst>
          </p:cNvPr>
          <p:cNvSpPr>
            <a:spLocks noGrp="1"/>
          </p:cNvSpPr>
          <p:nvPr>
            <p:ph type="title"/>
          </p:nvPr>
        </p:nvSpPr>
        <p:spPr/>
        <p:txBody>
          <a:bodyPr/>
          <a:lstStyle/>
          <a:p>
            <a:r>
              <a:rPr lang="en-US" dirty="0"/>
              <a:t>CR Motion #1032</a:t>
            </a:r>
          </a:p>
        </p:txBody>
      </p:sp>
      <p:sp>
        <p:nvSpPr>
          <p:cNvPr id="7" name="Content Placeholder 6">
            <a:extLst>
              <a:ext uri="{FF2B5EF4-FFF2-40B4-BE49-F238E27FC236}">
                <a16:creationId xmlns:a16="http://schemas.microsoft.com/office/drawing/2014/main" id="{F7E45704-88CE-0546-9A5C-4A2ACCA5CF2E}"/>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24334, 24335, 24337, 24338, 24339, 24340, 24393, 24394, 24472, 24537 in doc 11-20/0491r5</a:t>
            </a:r>
          </a:p>
          <a:p>
            <a:pPr>
              <a:buFont typeface="Arial" panose="020B0604020202020204" pitchFamily="34" charset="0"/>
              <a:buChar char="•"/>
            </a:pPr>
            <a:endParaRPr lang="en-GB" kern="1200" dirty="0">
              <a:solidFill>
                <a:schemeClr val="dk1"/>
              </a:solidFill>
            </a:endParaRPr>
          </a:p>
          <a:p>
            <a:pPr>
              <a:buFont typeface="Arial" panose="020B0604020202020204" pitchFamily="34" charset="0"/>
              <a:buChar char="•"/>
            </a:pPr>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Po-Kai Huang</a:t>
            </a:r>
          </a:p>
          <a:p>
            <a:pPr>
              <a:buFont typeface="Arial" panose="020B0604020202020204" pitchFamily="34" charset="0"/>
              <a:buChar char="•"/>
            </a:pPr>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FEB92733-58F0-A346-82F8-00E83D56BAB9}"/>
              </a:ext>
            </a:extLst>
          </p:cNvPr>
          <p:cNvSpPr>
            <a:spLocks noGrp="1"/>
          </p:cNvSpPr>
          <p:nvPr>
            <p:ph type="sldNum" idx="12"/>
          </p:nvPr>
        </p:nvSpPr>
        <p:spPr/>
        <p:txBody>
          <a:bodyPr/>
          <a:lstStyle/>
          <a:p>
            <a:r>
              <a:rPr lang="en-GB"/>
              <a:t>Slide </a:t>
            </a:r>
            <a:fld id="{06B781AF-4CCF-49B0-A572-DE54FBE5D942}" type="slidenum">
              <a:rPr lang="en-GB" smtClean="0"/>
              <a:pPr/>
              <a:t>65</a:t>
            </a:fld>
            <a:endParaRPr lang="en-GB"/>
          </a:p>
        </p:txBody>
      </p:sp>
      <p:sp>
        <p:nvSpPr>
          <p:cNvPr id="4" name="Footer Placeholder 3">
            <a:extLst>
              <a:ext uri="{FF2B5EF4-FFF2-40B4-BE49-F238E27FC236}">
                <a16:creationId xmlns:a16="http://schemas.microsoft.com/office/drawing/2014/main" id="{B9599D9D-69C4-B14F-8348-766E5FB4D3E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8D1F20BC-7E64-3746-A79C-984DDE96123A}"/>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7617078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94E37-2FD5-2D4F-AAA9-39C82F79566E}"/>
              </a:ext>
            </a:extLst>
          </p:cNvPr>
          <p:cNvSpPr>
            <a:spLocks noGrp="1"/>
          </p:cNvSpPr>
          <p:nvPr>
            <p:ph type="title"/>
          </p:nvPr>
        </p:nvSpPr>
        <p:spPr/>
        <p:txBody>
          <a:bodyPr/>
          <a:lstStyle/>
          <a:p>
            <a:r>
              <a:rPr lang="en-US" dirty="0"/>
              <a:t>CR Motion # 1033</a:t>
            </a:r>
          </a:p>
        </p:txBody>
      </p:sp>
      <p:sp>
        <p:nvSpPr>
          <p:cNvPr id="3" name="Content Placeholder 2">
            <a:extLst>
              <a:ext uri="{FF2B5EF4-FFF2-40B4-BE49-F238E27FC236}">
                <a16:creationId xmlns:a16="http://schemas.microsoft.com/office/drawing/2014/main" id="{3E78555F-7F4B-2C45-BE9D-91978AB1715E}"/>
              </a:ext>
            </a:extLst>
          </p:cNvPr>
          <p:cNvSpPr>
            <a:spLocks noGrp="1"/>
          </p:cNvSpPr>
          <p:nvPr>
            <p:ph idx="1"/>
          </p:nvPr>
        </p:nvSpPr>
        <p:spPr/>
        <p:txBody>
          <a:bodyPr/>
          <a:lstStyle/>
          <a:p>
            <a:r>
              <a:rPr lang="en-US" dirty="0"/>
              <a:t>Move to accept resolutions to CIDs </a:t>
            </a:r>
            <a:r>
              <a:rPr lang="en-GB" kern="1200" dirty="0">
                <a:solidFill>
                  <a:schemeClr val="dk1"/>
                </a:solidFill>
              </a:rPr>
              <a:t> 24460, 24462</a:t>
            </a:r>
            <a:r>
              <a:rPr lang="en-CA" kern="1200" dirty="0">
                <a:solidFill>
                  <a:schemeClr val="dk1"/>
                </a:solidFill>
              </a:rPr>
              <a:t> </a:t>
            </a:r>
            <a:r>
              <a:rPr lang="en-US" dirty="0"/>
              <a:t>in doc 11-20/0492r1</a:t>
            </a:r>
          </a:p>
          <a:p>
            <a:endParaRPr lang="en-US" dirty="0"/>
          </a:p>
          <a:p>
            <a:r>
              <a:rPr lang="en-US" dirty="0"/>
              <a:t>Move: Laurent </a:t>
            </a:r>
            <a:r>
              <a:rPr lang="en-US" dirty="0" err="1"/>
              <a:t>Cariou</a:t>
            </a:r>
            <a:r>
              <a:rPr lang="en-US" dirty="0"/>
              <a:t>		Second: Jarkko </a:t>
            </a:r>
            <a:r>
              <a:rPr lang="en-US" dirty="0" err="1"/>
              <a:t>Kneckt</a:t>
            </a:r>
            <a:endParaRPr lang="en-US" dirty="0"/>
          </a:p>
          <a:p>
            <a:r>
              <a:rPr lang="en-US" dirty="0"/>
              <a:t>Approved with unanimous consent</a:t>
            </a:r>
          </a:p>
          <a:p>
            <a:r>
              <a:rPr lang="en-US" dirty="0"/>
              <a:t> </a:t>
            </a:r>
          </a:p>
        </p:txBody>
      </p:sp>
      <p:sp>
        <p:nvSpPr>
          <p:cNvPr id="4" name="Slide Number Placeholder 3">
            <a:extLst>
              <a:ext uri="{FF2B5EF4-FFF2-40B4-BE49-F238E27FC236}">
                <a16:creationId xmlns:a16="http://schemas.microsoft.com/office/drawing/2014/main" id="{E657501B-3D33-8F46-B3C1-F1AD8C48E9F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9867E9B2-598C-4D41-9139-8D70A5DC16B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B388099-DDDF-8B45-ABC9-7C39019B165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88668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E33E8-B008-AA45-BD35-94741CF11621}"/>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CDF4FEBC-F55D-7D4B-B29B-68FBB5136F33}"/>
              </a:ext>
            </a:extLst>
          </p:cNvPr>
          <p:cNvSpPr>
            <a:spLocks noGrp="1"/>
          </p:cNvSpPr>
          <p:nvPr>
            <p:ph idx="1"/>
          </p:nvPr>
        </p:nvSpPr>
        <p:spPr>
          <a:xfrm>
            <a:off x="965200" y="1600200"/>
            <a:ext cx="10361084" cy="4113213"/>
          </a:xfrm>
        </p:spPr>
        <p:txBody>
          <a:bodyPr/>
          <a:lstStyle/>
          <a:p>
            <a:r>
              <a:rPr lang="en-US" dirty="0"/>
              <a:t>Do you support send CF-END frame in non-HT duplicate PPDU with inactive channels?</a:t>
            </a:r>
          </a:p>
          <a:p>
            <a:endParaRPr lang="en-US" dirty="0"/>
          </a:p>
          <a:p>
            <a:r>
              <a:rPr lang="en-US" dirty="0"/>
              <a:t>Y/N/A: 8/12/9</a:t>
            </a:r>
          </a:p>
        </p:txBody>
      </p:sp>
      <p:sp>
        <p:nvSpPr>
          <p:cNvPr id="4" name="Slide Number Placeholder 3">
            <a:extLst>
              <a:ext uri="{FF2B5EF4-FFF2-40B4-BE49-F238E27FC236}">
                <a16:creationId xmlns:a16="http://schemas.microsoft.com/office/drawing/2014/main" id="{06E2C24A-E429-4D48-AD18-5B889277D44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1B0D7269-4ECE-FD44-A48D-B96659F5EA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F9F7CE6-C36D-3D45-8246-4CC998FD37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0759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12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Discuss the issue related to the sentence at 173.11 in D6.0 – Robert Stacey</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ea typeface="宋体" panose="02010600030101010101" pitchFamily="2" charset="-122"/>
                <a:cs typeface="Times New Roman" panose="02020603050405020304" pitchFamily="18" charset="0"/>
              </a:rPr>
              <a:t>11-20/0494; </a:t>
            </a:r>
            <a:r>
              <a:rPr lang="en-US" sz="1800" b="0" dirty="0"/>
              <a:t>CR for out of band discovery – Laurent </a:t>
            </a:r>
            <a:r>
              <a:rPr lang="en-US" sz="1800" b="0" dirty="0" err="1"/>
              <a:t>Cariou</a:t>
            </a:r>
            <a:r>
              <a:rPr lang="en-US" sz="1800" b="0" dirty="0"/>
              <a:t> – to be uploaded</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47519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32988716"/>
              </p:ext>
            </p:extLst>
          </p:nvPr>
        </p:nvGraphicFramePr>
        <p:xfrm>
          <a:off x="1246718" y="1830390"/>
          <a:ext cx="9093200" cy="74168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bl>
          </a:graphicData>
        </a:graphic>
      </p:graphicFrame>
    </p:spTree>
    <p:extLst>
      <p:ext uri="{BB962C8B-B14F-4D97-AF65-F5344CB8AC3E}">
        <p14:creationId xmlns:p14="http://schemas.microsoft.com/office/powerpoint/2010/main" val="1837628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77D52-FC92-9445-8FA7-ABA845CA213C}"/>
              </a:ext>
            </a:extLst>
          </p:cNvPr>
          <p:cNvSpPr>
            <a:spLocks noGrp="1"/>
          </p:cNvSpPr>
          <p:nvPr>
            <p:ph type="title"/>
          </p:nvPr>
        </p:nvSpPr>
        <p:spPr/>
        <p:txBody>
          <a:bodyPr/>
          <a:lstStyle/>
          <a:p>
            <a:r>
              <a:rPr lang="en-US" dirty="0"/>
              <a:t>MAC Motion #132</a:t>
            </a:r>
          </a:p>
        </p:txBody>
      </p:sp>
      <p:sp>
        <p:nvSpPr>
          <p:cNvPr id="6" name="Content Placeholder 5">
            <a:extLst>
              <a:ext uri="{FF2B5EF4-FFF2-40B4-BE49-F238E27FC236}">
                <a16:creationId xmlns:a16="http://schemas.microsoft.com/office/drawing/2014/main" id="{FBF35A3A-C2B2-DA43-9A79-4B8396D27AAF}"/>
              </a:ext>
            </a:extLst>
          </p:cNvPr>
          <p:cNvSpPr>
            <a:spLocks noGrp="1"/>
          </p:cNvSpPr>
          <p:nvPr>
            <p:ph idx="1"/>
          </p:nvPr>
        </p:nvSpPr>
        <p:spPr/>
        <p:txBody>
          <a:bodyPr/>
          <a:lstStyle/>
          <a:p>
            <a:r>
              <a:rPr lang="en-CA" b="0" dirty="0"/>
              <a:t>Having reviewed conflicting changes to D5.0 in motion 131 and the resolution to #21288, instruct the editor to change the sentence at 173.11 (in D6.0) from “The Co-Located AP subfield is set to 1 if every AP in this Neighbor AP Information field is in the same </a:t>
            </a:r>
            <a:r>
              <a:rPr lang="en-CA" b="0" dirty="0" err="1"/>
              <a:t>colocated</a:t>
            </a:r>
            <a:r>
              <a:rPr lang="en-CA" b="0" dirty="0"/>
              <a:t> AP set as the transmitting AP” to “The Co-Located AP subfield is set to 1 if the reported AP is in the same </a:t>
            </a:r>
            <a:r>
              <a:rPr lang="en-CA" b="0" dirty="0" err="1"/>
              <a:t>colocated</a:t>
            </a:r>
            <a:r>
              <a:rPr lang="en-CA" b="0" dirty="0"/>
              <a:t> AP set as the transmitting AP”</a:t>
            </a:r>
          </a:p>
          <a:p>
            <a:endParaRPr lang="en-CA" b="0" dirty="0"/>
          </a:p>
          <a:p>
            <a:r>
              <a:rPr lang="en-CA" b="0" dirty="0"/>
              <a:t>Move: Robert Stacey		Second: Abhishek Patil</a:t>
            </a:r>
          </a:p>
          <a:p>
            <a:r>
              <a:rPr lang="en-CA" b="0" dirty="0"/>
              <a:t>Approved with unanimous consent.</a:t>
            </a:r>
          </a:p>
          <a:p>
            <a:endParaRPr lang="en-US" dirty="0"/>
          </a:p>
        </p:txBody>
      </p:sp>
      <p:sp>
        <p:nvSpPr>
          <p:cNvPr id="5" name="Slide Number Placeholder 4">
            <a:extLst>
              <a:ext uri="{FF2B5EF4-FFF2-40B4-BE49-F238E27FC236}">
                <a16:creationId xmlns:a16="http://schemas.microsoft.com/office/drawing/2014/main" id="{F725C5CB-B880-1F41-8CFD-907DF89F95B6}"/>
              </a:ext>
            </a:extLst>
          </p:cNvPr>
          <p:cNvSpPr>
            <a:spLocks noGrp="1"/>
          </p:cNvSpPr>
          <p:nvPr>
            <p:ph type="sldNum" idx="12"/>
          </p:nvPr>
        </p:nvSpPr>
        <p:spPr/>
        <p:txBody>
          <a:bodyPr/>
          <a:lstStyle/>
          <a:p>
            <a:r>
              <a:rPr lang="en-GB"/>
              <a:t>Slide </a:t>
            </a:r>
            <a:fld id="{06B781AF-4CCF-49B0-A572-DE54FBE5D942}" type="slidenum">
              <a:rPr lang="en-GB" smtClean="0"/>
              <a:pPr/>
              <a:t>70</a:t>
            </a:fld>
            <a:endParaRPr lang="en-GB"/>
          </a:p>
        </p:txBody>
      </p:sp>
      <p:sp>
        <p:nvSpPr>
          <p:cNvPr id="4" name="Footer Placeholder 3">
            <a:extLst>
              <a:ext uri="{FF2B5EF4-FFF2-40B4-BE49-F238E27FC236}">
                <a16:creationId xmlns:a16="http://schemas.microsoft.com/office/drawing/2014/main" id="{4E1E40FB-AE1E-7A43-B5F3-9D3A428E76D6}"/>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C50CB21-3CDB-A44B-9A6E-4C61AB21F66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863417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14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 (Approval of January meeting and teleconferences minutes)</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96665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70F88-EADD-EF4D-BD6B-5D6C139D7CBD}"/>
              </a:ext>
            </a:extLst>
          </p:cNvPr>
          <p:cNvSpPr>
            <a:spLocks noGrp="1"/>
          </p:cNvSpPr>
          <p:nvPr>
            <p:ph type="title"/>
          </p:nvPr>
        </p:nvSpPr>
        <p:spPr/>
        <p:txBody>
          <a:bodyPr/>
          <a:lstStyle/>
          <a:p>
            <a:r>
              <a:rPr lang="en-US" dirty="0"/>
              <a:t>Minute Approvals</a:t>
            </a:r>
          </a:p>
        </p:txBody>
      </p:sp>
      <p:sp>
        <p:nvSpPr>
          <p:cNvPr id="3" name="Content Placeholder 2">
            <a:extLst>
              <a:ext uri="{FF2B5EF4-FFF2-40B4-BE49-F238E27FC236}">
                <a16:creationId xmlns:a16="http://schemas.microsoft.com/office/drawing/2014/main" id="{8150CBBE-3F56-F44A-8F08-A3A5677B110A}"/>
              </a:ext>
            </a:extLst>
          </p:cNvPr>
          <p:cNvSpPr>
            <a:spLocks noGrp="1"/>
          </p:cNvSpPr>
          <p:nvPr>
            <p:ph idx="1"/>
          </p:nvPr>
        </p:nvSpPr>
        <p:spPr>
          <a:xfrm>
            <a:off x="965200" y="1524000"/>
            <a:ext cx="10361084" cy="4113213"/>
          </a:xfrm>
        </p:spPr>
        <p:txBody>
          <a:bodyPr/>
          <a:lstStyle/>
          <a:p>
            <a:r>
              <a:rPr lang="en-US" sz="2000" dirty="0"/>
              <a:t>Move to approve the minutes of meetings and teleconferences since January 2020 till now</a:t>
            </a:r>
          </a:p>
          <a:p>
            <a:r>
              <a:rPr lang="en-US" dirty="0"/>
              <a:t>	 </a:t>
            </a:r>
            <a:r>
              <a:rPr lang="en-CA" sz="1200" b="0" dirty="0" err="1"/>
              <a:t>TGax</a:t>
            </a:r>
            <a:r>
              <a:rPr lang="en-CA" sz="1200" b="0" dirty="0"/>
              <a:t> meeting minutes </a:t>
            </a:r>
            <a:r>
              <a:rPr lang="en-CA" sz="1200" b="0" dirty="0" err="1"/>
              <a:t>fron</a:t>
            </a:r>
            <a:r>
              <a:rPr lang="en-CA" sz="1200" b="0" dirty="0"/>
              <a:t> January 2020 Irvine session</a:t>
            </a:r>
          </a:p>
          <a:p>
            <a:r>
              <a:rPr lang="en-CA" sz="1200" b="0" dirty="0">
                <a:hlinkClick r:id="rId2"/>
              </a:rPr>
              <a:t>https://mentor.ieee.org/802.11/dcn/20/11-20-0148-00-00ax-tgax-january-2020-irvine-meeting-minutes.docx</a:t>
            </a:r>
            <a:r>
              <a:rPr lang="en-CA" sz="1200" b="0" dirty="0"/>
              <a:t> </a:t>
            </a:r>
            <a:br>
              <a:rPr lang="en-CA" sz="1200" b="0" dirty="0"/>
            </a:br>
            <a:endParaRPr lang="en-CA" sz="1200" b="0" dirty="0"/>
          </a:p>
          <a:p>
            <a:r>
              <a:rPr lang="en-CA" sz="1200" b="0" dirty="0"/>
              <a:t>	</a:t>
            </a:r>
            <a:r>
              <a:rPr lang="en-CA" sz="1200" b="0" dirty="0" err="1"/>
              <a:t>TGax</a:t>
            </a:r>
            <a:r>
              <a:rPr lang="en-CA" sz="1200" b="0" dirty="0"/>
              <a:t> CRC Teleconferences on January 30th, February 20th, 27th, and March 5th</a:t>
            </a:r>
          </a:p>
          <a:p>
            <a:r>
              <a:rPr lang="en-CA" sz="1200" b="0" dirty="0">
                <a:hlinkClick r:id="rId3" tooltip="https://mentor.ieee.org/802.11/dcn/20/11-20-0257-03-00ax-minutes-of-tgax-teleconference-from-january-to-february-2020.docx"/>
              </a:rPr>
              <a:t>https://mentor.ieee.org/802.11/dcn/20/11-20-0257-03-00ax-minutes-of-tgax-teleconference-from-january-to-february-2020.docx</a:t>
            </a:r>
            <a:endParaRPr lang="en-CA" sz="1200" b="0" dirty="0"/>
          </a:p>
          <a:p>
            <a:br>
              <a:rPr lang="en-CA" sz="1200" b="0" dirty="0"/>
            </a:br>
            <a:r>
              <a:rPr lang="en-CA" sz="1200" b="0" dirty="0" err="1"/>
              <a:t>TGax</a:t>
            </a:r>
            <a:r>
              <a:rPr lang="en-CA" sz="1200" b="0" dirty="0"/>
              <a:t> CRC Teleconferences on March 16th and 19th</a:t>
            </a:r>
          </a:p>
          <a:p>
            <a:r>
              <a:rPr lang="en-CA" sz="1200" b="0" dirty="0">
                <a:hlinkClick r:id="rId4" tooltip="https://mentor.ieee.org/802.11/dcn/20/11-20-0501-00-00ax-minutes-of-tgax-teleconference-on-march-16-and-19-2020.docx"/>
              </a:rPr>
              <a:t>https://mentor.ieee.org/802.11/dcn/20/11-20-0501-00-00ax-minutes-of-tgax-teleconference-on-march-16-and-19-2020.docx</a:t>
            </a:r>
            <a:br>
              <a:rPr lang="en-CA" sz="1200" b="0" dirty="0"/>
            </a:br>
            <a:endParaRPr lang="en-CA" sz="1200" b="0" dirty="0"/>
          </a:p>
          <a:p>
            <a:br>
              <a:rPr lang="en-CA" sz="1200" b="0" dirty="0"/>
            </a:br>
            <a:r>
              <a:rPr lang="en-CA" sz="1200" b="0" dirty="0" err="1"/>
              <a:t>TGax</a:t>
            </a:r>
            <a:r>
              <a:rPr lang="en-CA" sz="1200" b="0" dirty="0"/>
              <a:t> CRC Teleconferences on March 26th</a:t>
            </a:r>
          </a:p>
          <a:p>
            <a:r>
              <a:rPr lang="en-CA" sz="1200" b="0" dirty="0">
                <a:hlinkClick r:id="rId5" tooltip="https://mentor.ieee.org/802.11/dcn/20/11-20-0546-00-00ax-minutes-of-tgax-crc-weekly-teleconferences-march-2020.docx"/>
              </a:rPr>
              <a:t>https://mentor.ieee.org/802.11/dcn/20/11-20-0546-00-00ax-minutes-of-tgax-crc-weekly-teleconferences-march-2020.docx</a:t>
            </a:r>
            <a:br>
              <a:rPr lang="en-CA" sz="1200" b="0" dirty="0"/>
            </a:br>
            <a:endParaRPr lang="en-CA" sz="1200" b="0" dirty="0"/>
          </a:p>
          <a:p>
            <a:br>
              <a:rPr lang="en-CA" sz="1200" b="0" dirty="0"/>
            </a:br>
            <a:r>
              <a:rPr lang="en-CA" sz="1200" b="0" dirty="0" err="1"/>
              <a:t>TGax</a:t>
            </a:r>
            <a:r>
              <a:rPr lang="en-CA" sz="1200" b="0" dirty="0"/>
              <a:t> CRC Teleconferences on April 2nd, 9th, 16th, 23rd, and 30th</a:t>
            </a:r>
          </a:p>
          <a:p>
            <a:r>
              <a:rPr lang="en-CA" sz="1200" b="0" dirty="0">
                <a:hlinkClick r:id="rId6" tooltip="https://mentor.ieee.org/802.11/dcn/20/11-20-0588-03-00ax-minutes-of-tgax-crc-weekly-teleconferences-april-2020.docx"/>
              </a:rPr>
              <a:t>https://mentor.ieee.org/802.11/dcn/20/11-20-0588-03-00ax-minutes-of-tgax-crc-weekly-teleconferences-april-2020.docx</a:t>
            </a:r>
            <a:br>
              <a:rPr lang="en-CA" sz="1200" b="0" dirty="0"/>
            </a:br>
            <a:endParaRPr lang="en-CA" sz="1200" b="0" dirty="0"/>
          </a:p>
          <a:p>
            <a:r>
              <a:rPr lang="en-CA" sz="2000" dirty="0"/>
              <a:t>Move:		</a:t>
            </a:r>
            <a:r>
              <a:rPr lang="en-CA" sz="2000" dirty="0" err="1"/>
              <a:t>Yasu</a:t>
            </a:r>
            <a:r>
              <a:rPr lang="en-CA" sz="2000" dirty="0"/>
              <a:t> Inoue	Second: Edward Au </a:t>
            </a:r>
            <a:r>
              <a:rPr lang="en-CA" sz="2000" dirty="0">
                <a:sym typeface="Wingdings" pitchFamily="2" charset="2"/>
              </a:rPr>
              <a:t> approved with unanimous consent</a:t>
            </a:r>
            <a:br>
              <a:rPr lang="en-CA" dirty="0"/>
            </a:br>
            <a:endParaRPr lang="en-US" dirty="0"/>
          </a:p>
        </p:txBody>
      </p:sp>
      <p:sp>
        <p:nvSpPr>
          <p:cNvPr id="4" name="Slide Number Placeholder 3">
            <a:extLst>
              <a:ext uri="{FF2B5EF4-FFF2-40B4-BE49-F238E27FC236}">
                <a16:creationId xmlns:a16="http://schemas.microsoft.com/office/drawing/2014/main" id="{3333E29D-1856-264A-B907-10A4D6CB916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0C9D7AA-BDFB-5B43-B3C6-5C3524B99C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22DB7F4-29B9-0F49-A683-84F4F58A244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183120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055133122"/>
              </p:ext>
            </p:extLst>
          </p:nvPr>
        </p:nvGraphicFramePr>
        <p:xfrm>
          <a:off x="1246718" y="1830390"/>
          <a:ext cx="9093200" cy="33375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r h="370840">
                <a:tc>
                  <a:txBody>
                    <a:bodyPr/>
                    <a:lstStyle/>
                    <a:p>
                      <a:r>
                        <a:rPr lang="en-US" dirty="0"/>
                        <a:t>11-20/0549</a:t>
                      </a:r>
                    </a:p>
                  </a:txBody>
                  <a:tcPr/>
                </a:tc>
                <a:tc>
                  <a:txBody>
                    <a:bodyPr/>
                    <a:lstStyle/>
                    <a:p>
                      <a:r>
                        <a:rPr lang="en-US" sz="1800" kern="1200" dirty="0">
                          <a:solidFill>
                            <a:schemeClr val="dk1"/>
                          </a:solidFill>
                          <a:effectLst/>
                          <a:latin typeface="+mn-lt"/>
                          <a:ea typeface="+mn-ea"/>
                          <a:cs typeface="+mn-cs"/>
                        </a:rPr>
                        <a:t>24004, 24085, 24086, 24087, 24088, 24468, </a:t>
                      </a:r>
                      <a:r>
                        <a:rPr lang="en-US" sz="1800" kern="1200" dirty="0">
                          <a:solidFill>
                            <a:srgbClr val="FF0000"/>
                          </a:solidFill>
                          <a:effectLst/>
                          <a:latin typeface="+mn-lt"/>
                          <a:ea typeface="+mn-ea"/>
                          <a:cs typeface="+mn-cs"/>
                        </a:rPr>
                        <a:t>24509, 24510</a:t>
                      </a:r>
                      <a:r>
                        <a:rPr lang="en-CA" dirty="0">
                          <a:solidFill>
                            <a:srgbClr val="FF0000"/>
                          </a:solidFill>
                          <a:effectLst/>
                        </a:rPr>
                        <a:t> </a:t>
                      </a:r>
                      <a:endParaRPr lang="en-US" dirty="0">
                        <a:solidFill>
                          <a:srgbClr val="FF0000"/>
                        </a:solidFill>
                      </a:endParaRPr>
                    </a:p>
                  </a:txBody>
                  <a:tcPr/>
                </a:tc>
                <a:extLst>
                  <a:ext uri="{0D108BD9-81ED-4DB2-BD59-A6C34878D82A}">
                    <a16:rowId xmlns:a16="http://schemas.microsoft.com/office/drawing/2014/main" val="2279890647"/>
                  </a:ext>
                </a:extLst>
              </a:tr>
              <a:tr h="370840">
                <a:tc>
                  <a:txBody>
                    <a:bodyPr/>
                    <a:lstStyle/>
                    <a:p>
                      <a:r>
                        <a:rPr lang="en-US" dirty="0"/>
                        <a:t>11-20/0594</a:t>
                      </a:r>
                    </a:p>
                  </a:txBody>
                  <a:tcPr/>
                </a:tc>
                <a:tc>
                  <a:txBody>
                    <a:bodyPr/>
                    <a:lstStyle/>
                    <a:p>
                      <a:r>
                        <a:rPr lang="en-US" sz="1800" kern="1200" dirty="0">
                          <a:solidFill>
                            <a:schemeClr val="dk1"/>
                          </a:solidFill>
                          <a:effectLst/>
                          <a:latin typeface="+mn-lt"/>
                          <a:ea typeface="+mn-ea"/>
                          <a:cs typeface="+mn-cs"/>
                        </a:rPr>
                        <a:t>24432, 24345, </a:t>
                      </a:r>
                      <a:r>
                        <a:rPr lang="en-US" sz="1800" kern="1200" dirty="0">
                          <a:solidFill>
                            <a:srgbClr val="FF0000"/>
                          </a:solidFill>
                          <a:effectLst/>
                          <a:latin typeface="+mn-lt"/>
                          <a:ea typeface="+mn-ea"/>
                          <a:cs typeface="+mn-cs"/>
                        </a:rPr>
                        <a:t>24353</a:t>
                      </a:r>
                      <a:r>
                        <a:rPr lang="en-US" sz="1800" kern="1200" dirty="0">
                          <a:solidFill>
                            <a:schemeClr val="dk1"/>
                          </a:solidFill>
                          <a:effectLst/>
                          <a:latin typeface="+mn-lt"/>
                          <a:ea typeface="+mn-ea"/>
                          <a:cs typeface="+mn-cs"/>
                        </a:rPr>
                        <a:t>, 24136, 24378, 24379, 24380</a:t>
                      </a:r>
                      <a:r>
                        <a:rPr lang="en-CA" dirty="0">
                          <a:effectLst/>
                        </a:rPr>
                        <a:t> </a:t>
                      </a:r>
                      <a:endParaRPr lang="en-US" dirty="0"/>
                    </a:p>
                  </a:txBody>
                  <a:tcPr/>
                </a:tc>
                <a:extLst>
                  <a:ext uri="{0D108BD9-81ED-4DB2-BD59-A6C34878D82A}">
                    <a16:rowId xmlns:a16="http://schemas.microsoft.com/office/drawing/2014/main" val="80198438"/>
                  </a:ext>
                </a:extLst>
              </a:tr>
              <a:tr h="370840">
                <a:tc>
                  <a:txBody>
                    <a:bodyPr/>
                    <a:lstStyle/>
                    <a:p>
                      <a:r>
                        <a:rPr lang="en-US" dirty="0"/>
                        <a:t>11-20/0492</a:t>
                      </a:r>
                    </a:p>
                  </a:txBody>
                  <a:tcPr/>
                </a:tc>
                <a:tc>
                  <a:txBody>
                    <a:bodyPr/>
                    <a:lstStyle/>
                    <a:p>
                      <a:r>
                        <a:rPr lang="en-US" dirty="0"/>
                        <a:t>24459, 24460, 24462</a:t>
                      </a:r>
                    </a:p>
                  </a:txBody>
                  <a:tcPr/>
                </a:tc>
                <a:extLst>
                  <a:ext uri="{0D108BD9-81ED-4DB2-BD59-A6C34878D82A}">
                    <a16:rowId xmlns:a16="http://schemas.microsoft.com/office/drawing/2014/main" val="2740962531"/>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11-20/0703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24027, 24419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54035627"/>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24292</a:t>
                      </a:r>
                    </a:p>
                  </a:txBody>
                  <a:tcPr/>
                </a:tc>
                <a:extLst>
                  <a:ext uri="{0D108BD9-81ED-4DB2-BD59-A6C34878D82A}">
                    <a16:rowId xmlns:a16="http://schemas.microsoft.com/office/drawing/2014/main" val="2511837843"/>
                  </a:ext>
                </a:extLst>
              </a:tr>
              <a:tr h="370840">
                <a:tc>
                  <a:txBody>
                    <a:bodyPr/>
                    <a:lstStyle/>
                    <a:p>
                      <a:r>
                        <a:rPr lang="en-US" dirty="0"/>
                        <a:t>11-20/0529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24235 and 24236</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762236426"/>
                  </a:ext>
                </a:extLst>
              </a:tr>
            </a:tbl>
          </a:graphicData>
        </a:graphic>
      </p:graphicFrame>
    </p:spTree>
    <p:extLst>
      <p:ext uri="{BB962C8B-B14F-4D97-AF65-F5344CB8AC3E}">
        <p14:creationId xmlns:p14="http://schemas.microsoft.com/office/powerpoint/2010/main" val="3673758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#1034</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GB" kern="1200" dirty="0">
                <a:solidFill>
                  <a:schemeClr val="dk1"/>
                </a:solidFill>
              </a:rPr>
              <a:t>24210, 24539, 24536, 24533, 24333 in doc 11-20/0665r2</a:t>
            </a:r>
          </a:p>
          <a:p>
            <a:endParaRPr lang="en-GB" kern="1200" dirty="0">
              <a:solidFill>
                <a:schemeClr val="dk1"/>
              </a:solidFill>
            </a:endParaRPr>
          </a:p>
          <a:p>
            <a:r>
              <a:rPr lang="en-GB" kern="1200" dirty="0">
                <a:solidFill>
                  <a:schemeClr val="dk1"/>
                </a:solidFill>
              </a:rPr>
              <a:t>Move:		Edward Au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74</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763729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#1035</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24004, 24085, 24086, 24087, 24088, 24468, </a:t>
            </a:r>
            <a:r>
              <a:rPr lang="en-US" kern="1200" dirty="0">
                <a:solidFill>
                  <a:schemeClr val="tx1"/>
                </a:solidFill>
              </a:rPr>
              <a:t>24509, 24510</a:t>
            </a:r>
            <a:r>
              <a:rPr lang="en-CA" dirty="0">
                <a:solidFill>
                  <a:schemeClr val="tx1"/>
                </a:solidFill>
              </a:rPr>
              <a:t> in doc 11-20/0549r4</a:t>
            </a:r>
            <a:endParaRPr lang="en-US" dirty="0">
              <a:solidFill>
                <a:srgbClr val="FF0000"/>
              </a:solidFill>
            </a:endParaRPr>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75</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3868788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#1036</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24432, 24345, </a:t>
            </a:r>
            <a:r>
              <a:rPr lang="en-US" kern="1200" dirty="0">
                <a:solidFill>
                  <a:schemeClr val="tx1"/>
                </a:solidFill>
              </a:rPr>
              <a:t>24353</a:t>
            </a:r>
            <a:r>
              <a:rPr lang="en-US" kern="1200" dirty="0">
                <a:solidFill>
                  <a:schemeClr val="dk1"/>
                </a:solidFill>
              </a:rPr>
              <a:t>, 24136, 24378, 24379, 24380</a:t>
            </a:r>
            <a:r>
              <a:rPr lang="en-CA" dirty="0"/>
              <a:t> in doc 11-20/0594r6</a:t>
            </a:r>
            <a:endParaRPr lang="en-US" dirty="0"/>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Edward Au</a:t>
            </a: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76</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9840287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12AEB-2BEB-8940-A83F-D385C9DC165F}"/>
              </a:ext>
            </a:extLst>
          </p:cNvPr>
          <p:cNvSpPr>
            <a:spLocks noGrp="1"/>
          </p:cNvSpPr>
          <p:nvPr>
            <p:ph type="title"/>
          </p:nvPr>
        </p:nvSpPr>
        <p:spPr/>
        <p:txBody>
          <a:bodyPr/>
          <a:lstStyle/>
          <a:p>
            <a:r>
              <a:rPr lang="en-US" dirty="0"/>
              <a:t>CR Motion 1037</a:t>
            </a:r>
          </a:p>
        </p:txBody>
      </p:sp>
      <p:sp>
        <p:nvSpPr>
          <p:cNvPr id="3" name="Content Placeholder 2">
            <a:extLst>
              <a:ext uri="{FF2B5EF4-FFF2-40B4-BE49-F238E27FC236}">
                <a16:creationId xmlns:a16="http://schemas.microsoft.com/office/drawing/2014/main" id="{A99B7C61-8380-6745-BD70-0A4762204851}"/>
              </a:ext>
            </a:extLst>
          </p:cNvPr>
          <p:cNvSpPr>
            <a:spLocks noGrp="1"/>
          </p:cNvSpPr>
          <p:nvPr>
            <p:ph idx="1"/>
          </p:nvPr>
        </p:nvSpPr>
        <p:spPr/>
        <p:txBody>
          <a:bodyPr/>
          <a:lstStyle/>
          <a:p>
            <a:r>
              <a:rPr lang="en-US" dirty="0"/>
              <a:t>Move to accept resolution to CID 24336 in doc 11-20/0491r7</a:t>
            </a:r>
          </a:p>
          <a:p>
            <a:endParaRPr lang="en-US" dirty="0"/>
          </a:p>
          <a:p>
            <a:r>
              <a:rPr lang="en-US" dirty="0"/>
              <a:t>Move: Laurent </a:t>
            </a:r>
            <a:r>
              <a:rPr lang="en-US" dirty="0" err="1"/>
              <a:t>Cariou</a:t>
            </a:r>
            <a:r>
              <a:rPr lang="en-US" dirty="0"/>
              <a:t>		Second: Po-Kai Huang</a:t>
            </a:r>
          </a:p>
          <a:p>
            <a:r>
              <a:rPr lang="en-US" dirty="0"/>
              <a:t>Approved with unanimous consent</a:t>
            </a:r>
          </a:p>
        </p:txBody>
      </p:sp>
      <p:sp>
        <p:nvSpPr>
          <p:cNvPr id="4" name="Slide Number Placeholder 3">
            <a:extLst>
              <a:ext uri="{FF2B5EF4-FFF2-40B4-BE49-F238E27FC236}">
                <a16:creationId xmlns:a16="http://schemas.microsoft.com/office/drawing/2014/main" id="{18051628-390A-1441-ACDA-D18E6927C12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068A197-FC9A-0D44-A4B5-A79127EB94A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FAA40C-40A7-7146-98E3-3679D1200C1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899246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DC840-5023-8047-B97D-E70A469B7F96}"/>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8987D141-95C8-5347-AFE8-32DC19A3F606}"/>
              </a:ext>
            </a:extLst>
          </p:cNvPr>
          <p:cNvSpPr>
            <a:spLocks noGrp="1"/>
          </p:cNvSpPr>
          <p:nvPr>
            <p:ph idx="1"/>
          </p:nvPr>
        </p:nvSpPr>
        <p:spPr/>
        <p:txBody>
          <a:bodyPr/>
          <a:lstStyle/>
          <a:p>
            <a:r>
              <a:rPr lang="en-US" dirty="0"/>
              <a:t>Do you agree to change “should” to a “Shall” in CID 24459?</a:t>
            </a:r>
          </a:p>
          <a:p>
            <a:endParaRPr lang="en-US" dirty="0"/>
          </a:p>
          <a:p>
            <a:r>
              <a:rPr lang="en-US" dirty="0"/>
              <a:t>Y/N/A: 6/11/10</a:t>
            </a:r>
          </a:p>
        </p:txBody>
      </p:sp>
      <p:sp>
        <p:nvSpPr>
          <p:cNvPr id="4" name="Slide Number Placeholder 3">
            <a:extLst>
              <a:ext uri="{FF2B5EF4-FFF2-40B4-BE49-F238E27FC236}">
                <a16:creationId xmlns:a16="http://schemas.microsoft.com/office/drawing/2014/main" id="{4C1E7815-3A77-C140-984A-17A42BD6550D}"/>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1644C849-2088-0B46-B206-8302D4A523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C526602-556B-8A40-B202-D1DF2C0BCEF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241921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#1038</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dirty="0"/>
              <a:t>24460, 24462 in doc 11-20/0492r2</a:t>
            </a:r>
            <a:endParaRPr lang="en-GB" kern="1200" dirty="0">
              <a:solidFill>
                <a:schemeClr val="dk1"/>
              </a:solidFill>
            </a:endParaRPr>
          </a:p>
          <a:p>
            <a:endParaRPr lang="en-GB" kern="1200" dirty="0">
              <a:solidFill>
                <a:schemeClr val="dk1"/>
              </a:solidFill>
            </a:endParaRPr>
          </a:p>
          <a:p>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79</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227820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BEF1-5A53-8349-B8E0-0A9F00110B6A}"/>
              </a:ext>
            </a:extLst>
          </p:cNvPr>
          <p:cNvSpPr>
            <a:spLocks noGrp="1"/>
          </p:cNvSpPr>
          <p:nvPr>
            <p:ph type="title"/>
          </p:nvPr>
        </p:nvSpPr>
        <p:spPr/>
        <p:txBody>
          <a:bodyPr/>
          <a:lstStyle/>
          <a:p>
            <a:r>
              <a:rPr lang="en-US" dirty="0"/>
              <a:t>CR Motion #1039 </a:t>
            </a:r>
          </a:p>
        </p:txBody>
      </p:sp>
      <p:sp>
        <p:nvSpPr>
          <p:cNvPr id="3" name="Content Placeholder 2">
            <a:extLst>
              <a:ext uri="{FF2B5EF4-FFF2-40B4-BE49-F238E27FC236}">
                <a16:creationId xmlns:a16="http://schemas.microsoft.com/office/drawing/2014/main" id="{8E68CA31-651D-CB45-9804-CC2E655D9EBE}"/>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CA" kern="1200" dirty="0">
                <a:solidFill>
                  <a:schemeClr val="dk1"/>
                </a:solidFill>
              </a:rPr>
              <a:t> </a:t>
            </a:r>
            <a:r>
              <a:rPr lang="en-US" dirty="0"/>
              <a:t>in doc 11-20/0703r3</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4E20C465-99D8-974C-80F4-B3B7A5E24EF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04A2540-806E-8E4C-8C9F-920183BA60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12C3F1C-0E5D-F249-82E3-77D61BF4434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868322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5AA45-91AF-1747-AAD8-79C2D344328D}"/>
              </a:ext>
            </a:extLst>
          </p:cNvPr>
          <p:cNvSpPr>
            <a:spLocks noGrp="1"/>
          </p:cNvSpPr>
          <p:nvPr>
            <p:ph type="title"/>
          </p:nvPr>
        </p:nvSpPr>
        <p:spPr/>
        <p:txBody>
          <a:bodyPr/>
          <a:lstStyle/>
          <a:p>
            <a:r>
              <a:rPr lang="en-US" dirty="0"/>
              <a:t>CR Motion #1040</a:t>
            </a:r>
          </a:p>
        </p:txBody>
      </p:sp>
      <p:sp>
        <p:nvSpPr>
          <p:cNvPr id="3" name="Content Placeholder 2">
            <a:extLst>
              <a:ext uri="{FF2B5EF4-FFF2-40B4-BE49-F238E27FC236}">
                <a16:creationId xmlns:a16="http://schemas.microsoft.com/office/drawing/2014/main" id="{E209B10E-DD9C-9C42-8D8A-C33F0F8027AA}"/>
              </a:ext>
            </a:extLst>
          </p:cNvPr>
          <p:cNvSpPr>
            <a:spLocks noGrp="1"/>
          </p:cNvSpPr>
          <p:nvPr>
            <p:ph idx="1"/>
          </p:nvPr>
        </p:nvSpPr>
        <p:spPr/>
        <p:txBody>
          <a:bodyPr/>
          <a:lstStyle/>
          <a:p>
            <a:r>
              <a:rPr lang="en-US" dirty="0"/>
              <a:t>Move to accept resolution to CID 24292 in doc 11-20/0705r2</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6C9A55E8-7ACF-CD44-91F2-3545273F040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E420FB-255D-D847-A48F-0FE999F57D1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662E806-000B-9549-8D16-4A0DA2E50AA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1125373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4A8B8-7888-B24E-8B77-049E1979DE6F}"/>
              </a:ext>
            </a:extLst>
          </p:cNvPr>
          <p:cNvSpPr>
            <a:spLocks noGrp="1"/>
          </p:cNvSpPr>
          <p:nvPr>
            <p:ph type="title"/>
          </p:nvPr>
        </p:nvSpPr>
        <p:spPr/>
        <p:txBody>
          <a:bodyPr/>
          <a:lstStyle/>
          <a:p>
            <a:r>
              <a:rPr lang="en-US" dirty="0"/>
              <a:t>CR Motion #1041</a:t>
            </a:r>
          </a:p>
        </p:txBody>
      </p:sp>
      <p:sp>
        <p:nvSpPr>
          <p:cNvPr id="3" name="Content Placeholder 2">
            <a:extLst>
              <a:ext uri="{FF2B5EF4-FFF2-40B4-BE49-F238E27FC236}">
                <a16:creationId xmlns:a16="http://schemas.microsoft.com/office/drawing/2014/main" id="{4B2ABAFB-0058-5A44-B4AD-9823F9AE55EC}"/>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US" kern="1200" dirty="0">
                <a:solidFill>
                  <a:schemeClr val="dk1"/>
                </a:solidFill>
              </a:rPr>
              <a:t> in doc 11-20/0529r7</a:t>
            </a:r>
          </a:p>
          <a:p>
            <a:endParaRPr lang="en-US" kern="1200" dirty="0">
              <a:solidFill>
                <a:schemeClr val="dk1"/>
              </a:solidFill>
            </a:endParaRPr>
          </a:p>
          <a:p>
            <a:r>
              <a:rPr lang="en-US" kern="1200" dirty="0">
                <a:solidFill>
                  <a:schemeClr val="dk1"/>
                </a:solidFill>
              </a:rPr>
              <a:t>Move: Matt Fischer		Second: </a:t>
            </a:r>
            <a:r>
              <a:rPr lang="en-US" kern="1200" dirty="0" err="1">
                <a:solidFill>
                  <a:schemeClr val="dk1"/>
                </a:solidFill>
              </a:rPr>
              <a:t>Xiaogang</a:t>
            </a:r>
            <a:r>
              <a:rPr lang="en-US" kern="1200" dirty="0">
                <a:solidFill>
                  <a:schemeClr val="dk1"/>
                </a:solidFill>
              </a:rPr>
              <a:t> Chen</a:t>
            </a:r>
          </a:p>
          <a:p>
            <a:r>
              <a:rPr lang="en-US" kern="1200" dirty="0">
                <a:solidFill>
                  <a:schemeClr val="dk1"/>
                </a:solidFill>
              </a:rPr>
              <a:t>Y/N/A: 5/1/14 </a:t>
            </a:r>
          </a:p>
          <a:p>
            <a:r>
              <a:rPr lang="en-US" kern="1200" dirty="0">
                <a:solidFill>
                  <a:schemeClr val="dk1"/>
                </a:solidFill>
              </a:rPr>
              <a:t>Motion Passes</a:t>
            </a:r>
          </a:p>
          <a:p>
            <a:endParaRPr lang="en-CA" kern="1200" dirty="0">
              <a:solidFill>
                <a:schemeClr val="dk1"/>
              </a:solidFill>
            </a:endParaRPr>
          </a:p>
        </p:txBody>
      </p:sp>
      <p:sp>
        <p:nvSpPr>
          <p:cNvPr id="4" name="Slide Number Placeholder 3">
            <a:extLst>
              <a:ext uri="{FF2B5EF4-FFF2-40B4-BE49-F238E27FC236}">
                <a16:creationId xmlns:a16="http://schemas.microsoft.com/office/drawing/2014/main" id="{7EF4D8F3-4EC4-604C-B74F-9BB1357C115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8D194064-4572-4B4F-B2F9-E382E9A086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6FF1F3D-D059-8941-A004-EF138EE9CF0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7611006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C8DCD-FF18-DC4C-AD8A-B5C482EC4415}"/>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D376EFEA-8096-BA4F-87FB-A7F1D466BC94}"/>
              </a:ext>
            </a:extLst>
          </p:cNvPr>
          <p:cNvSpPr>
            <a:spLocks noGrp="1"/>
          </p:cNvSpPr>
          <p:nvPr>
            <p:ph idx="1"/>
          </p:nvPr>
        </p:nvSpPr>
        <p:spPr/>
        <p:txBody>
          <a:bodyPr/>
          <a:lstStyle/>
          <a:p>
            <a:r>
              <a:rPr lang="en-US" dirty="0"/>
              <a:t>Do you agree that it is not necessary to specify that a sum of starting spatial stream offset (0 – 7) and number of spatial streams in a trigger frame contents is not greater than 8 spatial streams?</a:t>
            </a:r>
          </a:p>
          <a:p>
            <a:endParaRPr lang="en-US" dirty="0"/>
          </a:p>
          <a:p>
            <a:r>
              <a:rPr lang="en-US" dirty="0"/>
              <a:t>Y/N/</a:t>
            </a:r>
            <a:r>
              <a:rPr lang="en-US"/>
              <a:t>A: 9/2/5</a:t>
            </a:r>
            <a:endParaRPr lang="en-US" dirty="0"/>
          </a:p>
        </p:txBody>
      </p:sp>
      <p:sp>
        <p:nvSpPr>
          <p:cNvPr id="4" name="Slide Number Placeholder 3">
            <a:extLst>
              <a:ext uri="{FF2B5EF4-FFF2-40B4-BE49-F238E27FC236}">
                <a16:creationId xmlns:a16="http://schemas.microsoft.com/office/drawing/2014/main" id="{E634A457-FAB0-F842-80B0-CDA98BB9F54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51A668E1-FA45-C34B-9AC5-E592B9D0F2F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4F260DC-A7B5-F641-8BDC-6B7592E599C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8733753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19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CA" sz="1800" b="0" dirty="0">
                <a:latin typeface="Calibri" panose="020F0502020204030204" pitchFamily="34" charset="0"/>
                <a:cs typeface="Calibri" panose="020F0502020204030204" pitchFamily="34" charset="0"/>
                <a:hlinkClick r:id="rId4"/>
              </a:rPr>
              <a:t>https://mentor.ieee.org/802.11/dcn/20/11-20-0769-00-00ax-resolution-to-annex-z-and-hesigb-comments.docx</a:t>
            </a:r>
            <a:r>
              <a:rPr lang="en-CA" sz="1800" b="0" dirty="0">
                <a:latin typeface="Calibri" panose="020F0502020204030204" pitchFamily="34" charset="0"/>
                <a:cs typeface="Calibri" panose="020F0502020204030204" pitchFamily="34" charset="0"/>
              </a:rPr>
              <a:t> - Brian Hart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0799612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49298420"/>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11-20/0494</a:t>
                      </a:r>
                    </a:p>
                  </a:txBody>
                  <a:tcPr/>
                </a:tc>
                <a:tc>
                  <a:txBody>
                    <a:bodyPr/>
                    <a:lstStyle/>
                    <a:p>
                      <a:r>
                        <a:rPr lang="en-GB" sz="1800" kern="1200" dirty="0">
                          <a:solidFill>
                            <a:schemeClr val="dk1"/>
                          </a:solidFill>
                          <a:effectLst/>
                          <a:latin typeface="+mn-lt"/>
                          <a:ea typeface="+mn-ea"/>
                          <a:cs typeface="+mn-cs"/>
                        </a:rPr>
                        <a:t>24149, 24150, 24430, 24535, 24056, 24258</a:t>
                      </a:r>
                      <a:r>
                        <a:rPr lang="en-CA" dirty="0">
                          <a:effectLst/>
                        </a:rPr>
                        <a:t> </a:t>
                      </a:r>
                      <a:endParaRPr lang="en-US" dirty="0"/>
                    </a:p>
                  </a:txBody>
                  <a:tcPr/>
                </a:tc>
                <a:extLst>
                  <a:ext uri="{0D108BD9-81ED-4DB2-BD59-A6C34878D82A}">
                    <a16:rowId xmlns:a16="http://schemas.microsoft.com/office/drawing/2014/main" val="2166382550"/>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390671246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#1042</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24025, 24475 in doc 11-20/0493r5</a:t>
            </a:r>
          </a:p>
          <a:p>
            <a:endParaRPr lang="en-US" dirty="0"/>
          </a:p>
          <a:p>
            <a:r>
              <a:rPr lang="en-US" dirty="0"/>
              <a:t>Move: Laurent </a:t>
            </a:r>
            <a:r>
              <a:rPr lang="en-US" dirty="0" err="1"/>
              <a:t>Cariou</a:t>
            </a:r>
            <a:r>
              <a:rPr lang="en-US" dirty="0"/>
              <a:t>		Second: Sean Coffey</a:t>
            </a:r>
          </a:p>
          <a:p>
            <a:r>
              <a:rPr lang="en-US" dirty="0"/>
              <a:t>Approved with unanimous consent</a:t>
            </a:r>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86</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2558047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#1043</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a:t>
            </a:r>
            <a:r>
              <a:rPr lang="en-GB" kern="1200" dirty="0">
                <a:solidFill>
                  <a:schemeClr val="dk1"/>
                </a:solidFill>
              </a:rPr>
              <a:t>24149, 24150, 24430, 24535, 24056, 24258</a:t>
            </a:r>
            <a:r>
              <a:rPr lang="en-CA" dirty="0"/>
              <a:t> </a:t>
            </a:r>
            <a:endParaRPr lang="en-US" dirty="0"/>
          </a:p>
          <a:p>
            <a:r>
              <a:rPr lang="en-US" dirty="0"/>
              <a:t>in doc 11-20/0494r2</a:t>
            </a:r>
          </a:p>
          <a:p>
            <a:endParaRPr lang="en-US" dirty="0"/>
          </a:p>
          <a:p>
            <a:r>
              <a:rPr lang="en-US" dirty="0"/>
              <a:t>Move: Laurent </a:t>
            </a:r>
            <a:r>
              <a:rPr lang="en-US" dirty="0" err="1"/>
              <a:t>Cariou</a:t>
            </a:r>
            <a:r>
              <a:rPr lang="en-US" dirty="0"/>
              <a:t>		Second: </a:t>
            </a:r>
            <a:r>
              <a:rPr lang="en-US" dirty="0" err="1"/>
              <a:t>Yasu</a:t>
            </a:r>
            <a:r>
              <a:rPr lang="en-US" dirty="0"/>
              <a:t> Inoue</a:t>
            </a:r>
          </a:p>
          <a:p>
            <a:r>
              <a:rPr lang="en-US" dirty="0"/>
              <a:t>Approved with unanimous consent.</a:t>
            </a:r>
          </a:p>
          <a:p>
            <a:endParaRPr lang="en-US" dirty="0"/>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87</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66803791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https://mentor.ieee.org/802.11/dcn/20/11-20-0716-01-00ax-sa1-sounding-comments.docx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Menzo</a:t>
            </a:r>
            <a:r>
              <a:rPr lang="en-US" sz="1800" b="0" dirty="0">
                <a:latin typeface="Calibri" panose="020F0502020204030204" pitchFamily="34" charset="0"/>
                <a:cs typeface="Calibri" panose="020F0502020204030204" pitchFamily="34" charset="0"/>
              </a:rPr>
              <a:t> </a:t>
            </a:r>
            <a:r>
              <a:rPr lang="en-US" sz="1800" b="0" dirty="0" err="1">
                <a:latin typeface="Calibri" panose="020F0502020204030204" pitchFamily="34" charset="0"/>
                <a:cs typeface="Calibri" panose="020F0502020204030204" pitchFamily="34" charset="0"/>
              </a:rPr>
              <a:t>Wentink</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Puncturing Discussion – All</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4"/>
              </a:rPr>
              <a:t>https://mentor.ieee.org/802.11/dcn/20/11-20-0497-04-00ax-misc-cr-on-d6-0.doc</a:t>
            </a:r>
            <a:r>
              <a:rPr lang="en-US" sz="1200" dirty="0">
                <a:latin typeface="Calibri" panose="020F0502020204030204" pitchFamily="34" charset="0"/>
                <a:cs typeface="Calibri" panose="020F0502020204030204" pitchFamily="34" charset="0"/>
              </a:rPr>
              <a:t> - Ross Jian Yu</a:t>
            </a:r>
            <a:endParaRPr lang="en-US" sz="12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https://mentor.ieee.org/802.11/dcn/20/11-20-0795-00-00ax-cr-for-cid-24270.docx</a:t>
            </a:r>
            <a:r>
              <a:rPr lang="en-US" sz="1800" b="0" dirty="0">
                <a:latin typeface="Calibri" panose="020F0502020204030204" pitchFamily="34" charset="0"/>
                <a:cs typeface="Calibri" panose="020F0502020204030204" pitchFamily="34" charset="0"/>
              </a:rPr>
              <a:t> - Po-Kai Huang</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6"/>
              </a:rPr>
              <a:t>https://mentor.ieee.org/802.11/dcn/20/11-20-0717-03-00ax-cr-misc-phy.docx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Xiaogang</a:t>
            </a:r>
            <a:r>
              <a:rPr lang="en-US"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Motion related to 11-20/0717 </a:t>
            </a: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184594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281219685"/>
              </p:ext>
            </p:extLst>
          </p:nvPr>
        </p:nvGraphicFramePr>
        <p:xfrm>
          <a:off x="1246718" y="1830390"/>
          <a:ext cx="9093200" cy="111252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US" dirty="0"/>
                        <a:t>Those CIDs that agreed to (I need the list from </a:t>
                      </a:r>
                      <a:r>
                        <a:rPr lang="en-US" dirty="0" err="1"/>
                        <a:t>Xiaogang</a:t>
                      </a:r>
                      <a:r>
                        <a:rPr lang="en-US"/>
                        <a:t>)</a:t>
                      </a:r>
                      <a:endParaRPr lang="en-US" dirty="0"/>
                    </a:p>
                  </a:txBody>
                  <a:tcPr/>
                </a:tc>
                <a:extLst>
                  <a:ext uri="{0D108BD9-81ED-4DB2-BD59-A6C34878D82A}">
                    <a16:rowId xmlns:a16="http://schemas.microsoft.com/office/drawing/2014/main" val="2304328414"/>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2462873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4"/>
              </a:rPr>
              <a:t>https://mentor.ieee.org/802.11/dcn/20/11-20-0717-03-00ax-cr-misc-phy.docx</a:t>
            </a:r>
            <a:r>
              <a:rPr lang="en-US" sz="1400" b="0" dirty="0">
                <a:latin typeface="Calibri" panose="020F0502020204030204" pitchFamily="34" charset="0"/>
                <a:cs typeface="Calibri" panose="020F0502020204030204" pitchFamily="34" charset="0"/>
              </a:rPr>
              <a:t> - </a:t>
            </a:r>
            <a:r>
              <a:rPr lang="en-US" sz="1400" b="0" dirty="0" err="1">
                <a:latin typeface="Calibri" panose="020F0502020204030204" pitchFamily="34" charset="0"/>
                <a:cs typeface="Calibri" panose="020F0502020204030204" pitchFamily="34" charset="0"/>
              </a:rPr>
              <a:t>Xiaogang</a:t>
            </a:r>
            <a:r>
              <a:rPr lang="en-US" sz="1400" b="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4710327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639651936"/>
              </p:ext>
            </p:extLst>
          </p:nvPr>
        </p:nvGraphicFramePr>
        <p:xfrm>
          <a:off x="1246718" y="1830390"/>
          <a:ext cx="9093202" cy="2392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GB" dirty="0"/>
                        <a:t>24045, 24208, 24288, 24290, 24304, 24312, 24313, 24321, 24346, 24347, 24363, 24385, 24564, 24282</a:t>
                      </a:r>
                      <a:r>
                        <a:rPr lang="en-CA" dirty="0"/>
                        <a:t> </a:t>
                      </a:r>
                      <a:endParaRPr lang="en-US" dirty="0"/>
                    </a:p>
                  </a:txBody>
                  <a:tcPr/>
                </a:tc>
                <a:extLst>
                  <a:ext uri="{0D108BD9-81ED-4DB2-BD59-A6C34878D82A}">
                    <a16:rowId xmlns:a16="http://schemas.microsoft.com/office/drawing/2014/main" val="2304328414"/>
                  </a:ext>
                </a:extLst>
              </a:tr>
              <a:tr h="370840">
                <a:tc>
                  <a:txBody>
                    <a:bodyPr/>
                    <a:lstStyle/>
                    <a:p>
                      <a:r>
                        <a:rPr lang="en-US" dirty="0"/>
                        <a:t>11-20/0716</a:t>
                      </a:r>
                    </a:p>
                  </a:txBody>
                  <a:tcPr/>
                </a:tc>
                <a:tc>
                  <a:txBody>
                    <a:bodyPr/>
                    <a:lstStyle/>
                    <a:p>
                      <a:pPr lvl="0"/>
                      <a:r>
                        <a:rPr lang="en-US" sz="1800" kern="1200" dirty="0">
                          <a:solidFill>
                            <a:schemeClr val="dk1"/>
                          </a:solidFill>
                          <a:effectLst/>
                          <a:latin typeface="+mn-lt"/>
                          <a:ea typeface="+mn-ea"/>
                          <a:cs typeface="+mn-cs"/>
                        </a:rPr>
                        <a:t>24009, 24042, 24221, 24262, 24473, 24474, 24495, 24496, 24503, 24504</a:t>
                      </a:r>
                      <a:r>
                        <a:rPr lang="en-CA" sz="1800" kern="120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24505, </a:t>
                      </a:r>
                      <a:r>
                        <a:rPr lang="en-US" sz="1800" kern="1200" dirty="0">
                          <a:solidFill>
                            <a:srgbClr val="FF0000"/>
                          </a:solidFill>
                          <a:effectLst/>
                          <a:latin typeface="+mn-lt"/>
                          <a:ea typeface="+mn-ea"/>
                          <a:cs typeface="+mn-cs"/>
                        </a:rPr>
                        <a:t>24511</a:t>
                      </a:r>
                      <a:endParaRPr lang="en-CA" sz="1800" kern="1200" dirty="0">
                        <a:solidFill>
                          <a:srgbClr val="FF0000"/>
                        </a:solidFill>
                        <a:effectLst/>
                        <a:latin typeface="+mn-lt"/>
                        <a:ea typeface="+mn-ea"/>
                        <a:cs typeface="+mn-cs"/>
                      </a:endParaRPr>
                    </a:p>
                  </a:txBody>
                  <a:tcPr/>
                </a:tc>
                <a:extLst>
                  <a:ext uri="{0D108BD9-81ED-4DB2-BD59-A6C34878D82A}">
                    <a16:rowId xmlns:a16="http://schemas.microsoft.com/office/drawing/2014/main" val="325528993"/>
                  </a:ext>
                </a:extLst>
              </a:tr>
              <a:tr h="370840">
                <a:tc>
                  <a:txBody>
                    <a:bodyPr/>
                    <a:lstStyle/>
                    <a:p>
                      <a:r>
                        <a:rPr lang="en-US" dirty="0"/>
                        <a:t>11-20/0769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24373, 24386, 24387, 24388, 24431, 24506, 24507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17777165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6714913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3E480-AF8B-EF49-A360-44BE4EDD37C7}"/>
              </a:ext>
            </a:extLst>
          </p:cNvPr>
          <p:cNvSpPr>
            <a:spLocks noGrp="1"/>
          </p:cNvSpPr>
          <p:nvPr>
            <p:ph type="title"/>
          </p:nvPr>
        </p:nvSpPr>
        <p:spPr/>
        <p:txBody>
          <a:bodyPr/>
          <a:lstStyle/>
          <a:p>
            <a:r>
              <a:rPr lang="en-US" dirty="0"/>
              <a:t>CR Motion #1044</a:t>
            </a:r>
          </a:p>
        </p:txBody>
      </p:sp>
      <p:sp>
        <p:nvSpPr>
          <p:cNvPr id="6" name="Content Placeholder 5">
            <a:extLst>
              <a:ext uri="{FF2B5EF4-FFF2-40B4-BE49-F238E27FC236}">
                <a16:creationId xmlns:a16="http://schemas.microsoft.com/office/drawing/2014/main" id="{A6ECF112-B16C-6340-8D40-5ECAA516D0E8}"/>
              </a:ext>
            </a:extLst>
          </p:cNvPr>
          <p:cNvSpPr>
            <a:spLocks noGrp="1"/>
          </p:cNvSpPr>
          <p:nvPr>
            <p:ph idx="1"/>
          </p:nvPr>
        </p:nvSpPr>
        <p:spPr/>
        <p:txBody>
          <a:bodyPr/>
          <a:lstStyle/>
          <a:p>
            <a:r>
              <a:rPr lang="en-US" dirty="0"/>
              <a:t>Move to accept resolutions to CIDs </a:t>
            </a:r>
            <a:r>
              <a:rPr lang="en-GB" dirty="0"/>
              <a:t> 24045, 24208, 24288, 24290, 24304, 24312, 24313, 24321, 24346, 24347, 24363, 24385, 24564, 24282, </a:t>
            </a:r>
            <a:r>
              <a:rPr lang="en-GB" dirty="0">
                <a:solidFill>
                  <a:schemeClr val="tx1"/>
                </a:solidFill>
              </a:rPr>
              <a:t>24020, 24405, 24406</a:t>
            </a:r>
            <a:r>
              <a:rPr lang="en-CA" dirty="0">
                <a:solidFill>
                  <a:srgbClr val="FF0000"/>
                </a:solidFill>
              </a:rPr>
              <a:t> </a:t>
            </a:r>
            <a:r>
              <a:rPr lang="en-CA" dirty="0"/>
              <a:t>in doc 11-20/0717r5</a:t>
            </a:r>
          </a:p>
          <a:p>
            <a:endParaRPr lang="en-CA" dirty="0"/>
          </a:p>
          <a:p>
            <a:r>
              <a:rPr lang="en-CA" dirty="0"/>
              <a:t>Move: 	</a:t>
            </a:r>
            <a:r>
              <a:rPr lang="en-CA" dirty="0" err="1"/>
              <a:t>Xiaogang</a:t>
            </a:r>
            <a:r>
              <a:rPr lang="en-CA" dirty="0"/>
              <a:t> Chen	Second:  </a:t>
            </a:r>
            <a:r>
              <a:rPr lang="en-CA" dirty="0" err="1"/>
              <a:t>Youhan</a:t>
            </a:r>
            <a:r>
              <a:rPr lang="en-CA" dirty="0"/>
              <a:t> Kim</a:t>
            </a:r>
          </a:p>
          <a:p>
            <a:r>
              <a:rPr lang="en-CA" dirty="0"/>
              <a:t>Approved with unanimous consent</a:t>
            </a:r>
          </a:p>
          <a:p>
            <a:endParaRPr lang="en-US" dirty="0"/>
          </a:p>
        </p:txBody>
      </p:sp>
      <p:sp>
        <p:nvSpPr>
          <p:cNvPr id="5" name="Slide Number Placeholder 4">
            <a:extLst>
              <a:ext uri="{FF2B5EF4-FFF2-40B4-BE49-F238E27FC236}">
                <a16:creationId xmlns:a16="http://schemas.microsoft.com/office/drawing/2014/main" id="{2EC4BB76-7D8E-F94D-AD83-28135B185BEA}"/>
              </a:ext>
            </a:extLst>
          </p:cNvPr>
          <p:cNvSpPr>
            <a:spLocks noGrp="1"/>
          </p:cNvSpPr>
          <p:nvPr>
            <p:ph type="sldNum" idx="12"/>
          </p:nvPr>
        </p:nvSpPr>
        <p:spPr/>
        <p:txBody>
          <a:bodyPr/>
          <a:lstStyle/>
          <a:p>
            <a:r>
              <a:rPr lang="en-GB"/>
              <a:t>Slide </a:t>
            </a:r>
            <a:fld id="{06B781AF-4CCF-49B0-A572-DE54FBE5D942}" type="slidenum">
              <a:rPr lang="en-GB" smtClean="0"/>
              <a:pPr/>
              <a:t>92</a:t>
            </a:fld>
            <a:endParaRPr lang="en-GB"/>
          </a:p>
        </p:txBody>
      </p:sp>
      <p:sp>
        <p:nvSpPr>
          <p:cNvPr id="4" name="Footer Placeholder 3">
            <a:extLst>
              <a:ext uri="{FF2B5EF4-FFF2-40B4-BE49-F238E27FC236}">
                <a16:creationId xmlns:a16="http://schemas.microsoft.com/office/drawing/2014/main" id="{6CB00073-AF49-634C-B74B-C44791A136BB}"/>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1D1C7B8-1C07-EB46-BA04-BE9524CAC5B4}"/>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5477400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E736C-67A8-7E42-B5A3-066D36593E92}"/>
              </a:ext>
            </a:extLst>
          </p:cNvPr>
          <p:cNvSpPr>
            <a:spLocks noGrp="1"/>
          </p:cNvSpPr>
          <p:nvPr>
            <p:ph type="title"/>
          </p:nvPr>
        </p:nvSpPr>
        <p:spPr/>
        <p:txBody>
          <a:bodyPr/>
          <a:lstStyle/>
          <a:p>
            <a:r>
              <a:rPr lang="en-US" dirty="0"/>
              <a:t>PHY Motion #215</a:t>
            </a:r>
          </a:p>
        </p:txBody>
      </p:sp>
      <p:sp>
        <p:nvSpPr>
          <p:cNvPr id="3" name="Content Placeholder 2">
            <a:extLst>
              <a:ext uri="{FF2B5EF4-FFF2-40B4-BE49-F238E27FC236}">
                <a16:creationId xmlns:a16="http://schemas.microsoft.com/office/drawing/2014/main" id="{931D6DE8-480B-454C-8858-B4CEE8576267}"/>
              </a:ext>
            </a:extLst>
          </p:cNvPr>
          <p:cNvSpPr>
            <a:spLocks noGrp="1"/>
          </p:cNvSpPr>
          <p:nvPr>
            <p:ph idx="1"/>
          </p:nvPr>
        </p:nvSpPr>
        <p:spPr/>
        <p:txBody>
          <a:bodyPr/>
          <a:lstStyle/>
          <a:p>
            <a:r>
              <a:rPr lang="en-US" dirty="0"/>
              <a:t>Move to accept text change in doc 11-20/0717r5 under the heading “Power Normalization issue” on page 12-15.</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94C80636-80BF-CE42-811F-2A01BDFFFFD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FE4276D6-32B4-B849-9032-D384FF6347C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07C0A06-CA18-F54A-B198-E963738DB0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1381776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F065D-B25D-0C4D-91C1-6ADF0CEBB4DB}"/>
              </a:ext>
            </a:extLst>
          </p:cNvPr>
          <p:cNvSpPr>
            <a:spLocks noGrp="1"/>
          </p:cNvSpPr>
          <p:nvPr>
            <p:ph type="title"/>
          </p:nvPr>
        </p:nvSpPr>
        <p:spPr/>
        <p:txBody>
          <a:bodyPr/>
          <a:lstStyle/>
          <a:p>
            <a:r>
              <a:rPr lang="en-US" dirty="0"/>
              <a:t>CR Motion # 1045</a:t>
            </a:r>
          </a:p>
        </p:txBody>
      </p:sp>
      <p:sp>
        <p:nvSpPr>
          <p:cNvPr id="3" name="Content Placeholder 2">
            <a:extLst>
              <a:ext uri="{FF2B5EF4-FFF2-40B4-BE49-F238E27FC236}">
                <a16:creationId xmlns:a16="http://schemas.microsoft.com/office/drawing/2014/main" id="{F16126FD-FAF6-F44C-8E2E-F249687C8565}"/>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US" kern="1200" dirty="0">
                <a:solidFill>
                  <a:schemeClr val="dk1"/>
                </a:solidFill>
              </a:rPr>
              <a:t>24009, 24042, 24221, 24262, 24473, 24474, 24495, 24496, 24503, 24504</a:t>
            </a:r>
            <a:r>
              <a:rPr lang="en-CA" kern="1200" dirty="0">
                <a:solidFill>
                  <a:schemeClr val="dk1"/>
                </a:solidFill>
              </a:rPr>
              <a:t>, </a:t>
            </a:r>
            <a:r>
              <a:rPr lang="en-US" kern="1200" dirty="0">
                <a:solidFill>
                  <a:schemeClr val="dk1"/>
                </a:solidFill>
              </a:rPr>
              <a:t>24505 in doc 11-20/0716r2</a:t>
            </a:r>
          </a:p>
          <a:p>
            <a:pPr>
              <a:buFont typeface="Arial" panose="020B0604020202020204" pitchFamily="34" charset="0"/>
              <a:buChar char="•"/>
            </a:pPr>
            <a:endParaRPr lang="en-US" kern="1200" dirty="0">
              <a:solidFill>
                <a:schemeClr val="dk1"/>
              </a:solidFill>
            </a:endParaRPr>
          </a:p>
          <a:p>
            <a:r>
              <a:rPr lang="en-US" dirty="0"/>
              <a:t>Move:	</a:t>
            </a:r>
            <a:r>
              <a:rPr lang="en-US" dirty="0" err="1"/>
              <a:t>Menzo</a:t>
            </a:r>
            <a:r>
              <a:rPr lang="en-US" dirty="0"/>
              <a:t> </a:t>
            </a:r>
            <a:r>
              <a:rPr lang="en-US" dirty="0" err="1"/>
              <a:t>Wentink</a:t>
            </a:r>
            <a:r>
              <a:rPr lang="en-US" dirty="0"/>
              <a:t>		Second: Alfred </a:t>
            </a:r>
            <a:r>
              <a:rPr lang="en-US" dirty="0" err="1"/>
              <a:t>Asterjadhi</a:t>
            </a:r>
            <a:endParaRPr lang="en-US" dirty="0"/>
          </a:p>
          <a:p>
            <a:r>
              <a:rPr lang="en-US" dirty="0"/>
              <a:t>Accepted with unanimous consent.</a:t>
            </a:r>
          </a:p>
        </p:txBody>
      </p:sp>
      <p:sp>
        <p:nvSpPr>
          <p:cNvPr id="4" name="Slide Number Placeholder 3">
            <a:extLst>
              <a:ext uri="{FF2B5EF4-FFF2-40B4-BE49-F238E27FC236}">
                <a16:creationId xmlns:a16="http://schemas.microsoft.com/office/drawing/2014/main" id="{F934D3E9-AB53-AB4B-9A02-620771D70DBA}"/>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E4BD8E60-E38A-E747-821F-23C57D9A7EE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11E6C7-7DC7-7546-9E41-2373CECA22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6245492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EB262-7746-294F-8E36-EBE7C4E1041B}"/>
              </a:ext>
            </a:extLst>
          </p:cNvPr>
          <p:cNvSpPr>
            <a:spLocks noGrp="1"/>
          </p:cNvSpPr>
          <p:nvPr>
            <p:ph type="title"/>
          </p:nvPr>
        </p:nvSpPr>
        <p:spPr/>
        <p:txBody>
          <a:bodyPr/>
          <a:lstStyle/>
          <a:p>
            <a:r>
              <a:rPr lang="en-US" dirty="0"/>
              <a:t>CR Motion #1046</a:t>
            </a:r>
          </a:p>
        </p:txBody>
      </p:sp>
      <p:sp>
        <p:nvSpPr>
          <p:cNvPr id="3" name="Content Placeholder 2">
            <a:extLst>
              <a:ext uri="{FF2B5EF4-FFF2-40B4-BE49-F238E27FC236}">
                <a16:creationId xmlns:a16="http://schemas.microsoft.com/office/drawing/2014/main" id="{585451D7-BDBB-3741-BBA5-F3857100066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24373, 24386, 24387, 24388, 24431, 24506, 24507 </a:t>
            </a:r>
            <a:r>
              <a:rPr lang="en-CA" kern="1200" dirty="0">
                <a:solidFill>
                  <a:schemeClr val="dk1"/>
                </a:solidFill>
              </a:rPr>
              <a:t> in doc 11-20/0769r4</a:t>
            </a:r>
          </a:p>
          <a:p>
            <a:endParaRPr lang="en-CA" kern="1200" dirty="0">
              <a:solidFill>
                <a:schemeClr val="dk1"/>
              </a:solidFill>
            </a:endParaRPr>
          </a:p>
          <a:p>
            <a:r>
              <a:rPr lang="en-CA" kern="1200" dirty="0">
                <a:solidFill>
                  <a:schemeClr val="dk1"/>
                </a:solidFill>
              </a:rPr>
              <a:t>Move</a:t>
            </a:r>
            <a:r>
              <a:rPr lang="en-US" kern="1200" dirty="0">
                <a:solidFill>
                  <a:schemeClr val="dk1"/>
                </a:solidFill>
              </a:rPr>
              <a:t>: </a:t>
            </a:r>
            <a:r>
              <a:rPr lang="en-US" kern="1200" dirty="0" err="1">
                <a:solidFill>
                  <a:schemeClr val="dk1"/>
                </a:solidFill>
              </a:rPr>
              <a:t>Youhan</a:t>
            </a:r>
            <a:r>
              <a:rPr lang="en-US" kern="1200" dirty="0">
                <a:solidFill>
                  <a:schemeClr val="dk1"/>
                </a:solidFill>
              </a:rPr>
              <a:t> Kim		Second: </a:t>
            </a:r>
            <a:r>
              <a:rPr lang="en-US" kern="1200" dirty="0" err="1">
                <a:solidFill>
                  <a:schemeClr val="dk1"/>
                </a:solidFill>
              </a:rPr>
              <a:t>Yasu</a:t>
            </a:r>
            <a:r>
              <a:rPr lang="en-US" kern="1200" dirty="0">
                <a:solidFill>
                  <a:schemeClr val="dk1"/>
                </a:solidFill>
              </a:rPr>
              <a:t> Inoue</a:t>
            </a:r>
          </a:p>
          <a:p>
            <a:r>
              <a:rPr lang="en-US" kern="1200" dirty="0">
                <a:solidFill>
                  <a:schemeClr val="dk1"/>
                </a:solidFill>
              </a:rPr>
              <a:t>Approved with unanimous consent.</a:t>
            </a:r>
          </a:p>
          <a:p>
            <a:endParaRPr lang="en-US" dirty="0"/>
          </a:p>
        </p:txBody>
      </p:sp>
      <p:sp>
        <p:nvSpPr>
          <p:cNvPr id="4" name="Slide Number Placeholder 3">
            <a:extLst>
              <a:ext uri="{FF2B5EF4-FFF2-40B4-BE49-F238E27FC236}">
                <a16:creationId xmlns:a16="http://schemas.microsoft.com/office/drawing/2014/main" id="{EE5BEEF6-3CFE-6E46-B9DD-EF3EEB6037DA}"/>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692AE17-02A2-B545-AD4E-1E538A1B15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F1DA8AE-4B40-6647-BF6E-A3637037E4E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4587834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28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https://mentor.ieee.org/802.11/dcn/20/11-20-0597-01-00ax-cr-preamble-puncturing-mask.docx</a:t>
            </a:r>
            <a:r>
              <a:rPr lang="en-US" sz="18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Puncturing Discussion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https://mentor.ieee.org/802.11/dcn/20/11-20-0497-06-00ax-misc-cr-on-d6-0.doc</a:t>
            </a:r>
            <a:r>
              <a:rPr lang="en-US" sz="1400" dirty="0">
                <a:latin typeface="Calibri" panose="020F0502020204030204" pitchFamily="34" charset="0"/>
                <a:cs typeface="Calibri" panose="020F0502020204030204" pitchFamily="34" charset="0"/>
              </a:rPr>
              <a:t> - Ross Jian Yu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https://mentor.ieee.org/802.11/dcn/20/11-20-0618-00-00ax-cr-for-cid-24101-preamble-puncture.docx</a:t>
            </a:r>
            <a:r>
              <a:rPr lang="en-US" sz="1400" dirty="0">
                <a:latin typeface="Calibri" panose="020F0502020204030204" pitchFamily="34" charset="0"/>
                <a:cs typeface="Calibri" panose="020F0502020204030204" pitchFamily="34" charset="0"/>
              </a:rPr>
              <a:t> - </a:t>
            </a:r>
            <a:r>
              <a:rPr lang="en-CA" sz="1400" dirty="0">
                <a:latin typeface="Calibri" panose="020F0502020204030204" pitchFamily="34" charset="0"/>
                <a:cs typeface="Calibri" panose="020F0502020204030204" pitchFamily="34" charset="0"/>
              </a:rPr>
              <a:t>Lili </a:t>
            </a:r>
            <a:r>
              <a:rPr lang="en-CA" sz="1400" dirty="0" err="1">
                <a:latin typeface="Calibri" panose="020F0502020204030204" pitchFamily="34" charset="0"/>
                <a:cs typeface="Calibri" panose="020F0502020204030204" pitchFamily="34" charset="0"/>
              </a:rPr>
              <a:t>Hervieu</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7"/>
              </a:rPr>
              <a:t>https://mentor.ieee.org/802.11/dcn/20/11-20-0717-06-00ax-cr-misc-phy.docx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8"/>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9"/>
              </a:rPr>
              <a:t>https://mentor.ieee.org/802.11/dcn/20/11-20-0822-00-00ax-miscellaneous-6ghz-channelization-cids.docx</a:t>
            </a:r>
            <a:r>
              <a:rPr lang="en-CA" sz="1400" dirty="0">
                <a:latin typeface="Calibri" panose="020F0502020204030204" pitchFamily="34" charset="0"/>
                <a:cs typeface="Calibri" panose="020F0502020204030204" pitchFamily="34" charset="0"/>
              </a:rPr>
              <a:t> - Thomas </a:t>
            </a:r>
            <a:r>
              <a:rPr lang="en-CA" sz="1400" dirty="0" err="1">
                <a:latin typeface="Calibri" panose="020F0502020204030204" pitchFamily="34" charset="0"/>
                <a:cs typeface="Calibri" panose="020F0502020204030204" pitchFamily="34" charset="0"/>
              </a:rPr>
              <a:t>Derham</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10"/>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marL="0" lvl="0" indent="0">
              <a:spcBef>
                <a:spcPts val="0"/>
              </a:spcBef>
              <a:spcAft>
                <a:spcPts val="0"/>
              </a:spcAft>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5070455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444084657"/>
              </p:ext>
            </p:extLst>
          </p:nvPr>
        </p:nvGraphicFramePr>
        <p:xfrm>
          <a:off x="1246718" y="183039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r h="370840">
                <a:tc>
                  <a:txBody>
                    <a:bodyPr/>
                    <a:lstStyle/>
                    <a:p>
                      <a:r>
                        <a:rPr lang="en-US" dirty="0"/>
                        <a:t>11-20/0597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24032, 24103, 24148, 24265</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62800923"/>
                  </a:ext>
                </a:extLst>
              </a:tr>
            </a:tbl>
          </a:graphicData>
        </a:graphic>
      </p:graphicFrame>
    </p:spTree>
    <p:extLst>
      <p:ext uri="{BB962C8B-B14F-4D97-AF65-F5344CB8AC3E}">
        <p14:creationId xmlns:p14="http://schemas.microsoft.com/office/powerpoint/2010/main" val="13557616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118DC-0A4B-9F4F-B33E-E479E6320423}"/>
              </a:ext>
            </a:extLst>
          </p:cNvPr>
          <p:cNvSpPr>
            <a:spLocks noGrp="1"/>
          </p:cNvSpPr>
          <p:nvPr>
            <p:ph type="title"/>
          </p:nvPr>
        </p:nvSpPr>
        <p:spPr/>
        <p:txBody>
          <a:bodyPr/>
          <a:lstStyle/>
          <a:p>
            <a:r>
              <a:rPr lang="en-US" dirty="0"/>
              <a:t>CR Motion #1047</a:t>
            </a:r>
          </a:p>
        </p:txBody>
      </p:sp>
      <p:sp>
        <p:nvSpPr>
          <p:cNvPr id="6" name="Content Placeholder 5">
            <a:extLst>
              <a:ext uri="{FF2B5EF4-FFF2-40B4-BE49-F238E27FC236}">
                <a16:creationId xmlns:a16="http://schemas.microsoft.com/office/drawing/2014/main" id="{B3A85155-8022-1547-B554-3FF059CBFC45}"/>
              </a:ext>
            </a:extLst>
          </p:cNvPr>
          <p:cNvSpPr>
            <a:spLocks noGrp="1"/>
          </p:cNvSpPr>
          <p:nvPr>
            <p:ph idx="1"/>
          </p:nvPr>
        </p:nvSpPr>
        <p:spPr/>
        <p:txBody>
          <a:bodyPr/>
          <a:lstStyle/>
          <a:p>
            <a:r>
              <a:rPr lang="en-US" dirty="0"/>
              <a:t>Move to accept resolution to CID 24270 in doc 11-20/0795r1</a:t>
            </a:r>
          </a:p>
          <a:p>
            <a:endParaRPr lang="en-US" dirty="0"/>
          </a:p>
          <a:p>
            <a:r>
              <a:rPr lang="en-US" dirty="0"/>
              <a:t>Move: Po-Kai Huang		Second: </a:t>
            </a:r>
            <a:r>
              <a:rPr lang="en-US" dirty="0" err="1"/>
              <a:t>Xiaogang</a:t>
            </a:r>
            <a:r>
              <a:rPr lang="en-US" dirty="0"/>
              <a:t> Chen</a:t>
            </a:r>
          </a:p>
          <a:p>
            <a:r>
              <a:rPr lang="en-US" dirty="0"/>
              <a:t>Approved with unanimous consent</a:t>
            </a:r>
          </a:p>
        </p:txBody>
      </p:sp>
      <p:sp>
        <p:nvSpPr>
          <p:cNvPr id="5" name="Slide Number Placeholder 4">
            <a:extLst>
              <a:ext uri="{FF2B5EF4-FFF2-40B4-BE49-F238E27FC236}">
                <a16:creationId xmlns:a16="http://schemas.microsoft.com/office/drawing/2014/main" id="{4DEF5C46-B58D-634B-ABFC-CDDFEA6602E7}"/>
              </a:ext>
            </a:extLst>
          </p:cNvPr>
          <p:cNvSpPr>
            <a:spLocks noGrp="1"/>
          </p:cNvSpPr>
          <p:nvPr>
            <p:ph type="sldNum" idx="12"/>
          </p:nvPr>
        </p:nvSpPr>
        <p:spPr/>
        <p:txBody>
          <a:bodyPr/>
          <a:lstStyle/>
          <a:p>
            <a:r>
              <a:rPr lang="en-GB"/>
              <a:t>Slide </a:t>
            </a:r>
            <a:fld id="{06B781AF-4CCF-49B0-A572-DE54FBE5D942}" type="slidenum">
              <a:rPr lang="en-GB" smtClean="0"/>
              <a:pPr/>
              <a:t>98</a:t>
            </a:fld>
            <a:endParaRPr lang="en-GB"/>
          </a:p>
        </p:txBody>
      </p:sp>
      <p:sp>
        <p:nvSpPr>
          <p:cNvPr id="4" name="Footer Placeholder 3">
            <a:extLst>
              <a:ext uri="{FF2B5EF4-FFF2-40B4-BE49-F238E27FC236}">
                <a16:creationId xmlns:a16="http://schemas.microsoft.com/office/drawing/2014/main" id="{2AD935AD-B141-4F49-B404-8757362F724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A2C8750-2B44-9B4D-AEB2-CAB114B59CC9}"/>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8526630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AF61D-9F9B-924F-B0FD-6A28F2C2D224}"/>
              </a:ext>
            </a:extLst>
          </p:cNvPr>
          <p:cNvSpPr>
            <a:spLocks noGrp="1"/>
          </p:cNvSpPr>
          <p:nvPr>
            <p:ph type="title"/>
          </p:nvPr>
        </p:nvSpPr>
        <p:spPr/>
        <p:txBody>
          <a:bodyPr/>
          <a:lstStyle/>
          <a:p>
            <a:r>
              <a:rPr lang="en-US" dirty="0"/>
              <a:t>CR Motion # 1048</a:t>
            </a:r>
          </a:p>
        </p:txBody>
      </p:sp>
      <p:sp>
        <p:nvSpPr>
          <p:cNvPr id="3" name="Content Placeholder 2">
            <a:extLst>
              <a:ext uri="{FF2B5EF4-FFF2-40B4-BE49-F238E27FC236}">
                <a16:creationId xmlns:a16="http://schemas.microsoft.com/office/drawing/2014/main" id="{DFAAEFD1-0A7C-D74E-AD7A-FB088F003DCE}"/>
              </a:ext>
            </a:extLst>
          </p:cNvPr>
          <p:cNvSpPr>
            <a:spLocks noGrp="1"/>
          </p:cNvSpPr>
          <p:nvPr>
            <p:ph idx="1"/>
          </p:nvPr>
        </p:nvSpPr>
        <p:spPr/>
        <p:txBody>
          <a:bodyPr/>
          <a:lstStyle/>
          <a:p>
            <a:r>
              <a:rPr lang="en-US" dirty="0"/>
              <a:t>Move to accept resolutions to CIDs </a:t>
            </a:r>
            <a:r>
              <a:rPr lang="en-GB" kern="1200" dirty="0">
                <a:solidFill>
                  <a:schemeClr val="dk1"/>
                </a:solidFill>
              </a:rPr>
              <a:t>24032, 24103, 24148, 24265</a:t>
            </a:r>
            <a:r>
              <a:rPr lang="en-CA" dirty="0"/>
              <a:t> </a:t>
            </a:r>
            <a:r>
              <a:rPr lang="en-CA" kern="1200" dirty="0">
                <a:solidFill>
                  <a:schemeClr val="dk1"/>
                </a:solidFill>
              </a:rPr>
              <a:t> in doc 11-20/0597r1</a:t>
            </a:r>
          </a:p>
          <a:p>
            <a:endParaRPr lang="en-CA" kern="1200" dirty="0">
              <a:solidFill>
                <a:schemeClr val="dk1"/>
              </a:solidFill>
            </a:endParaRPr>
          </a:p>
          <a:p>
            <a:r>
              <a:rPr lang="en-CA" kern="1200" dirty="0">
                <a:solidFill>
                  <a:schemeClr val="dk1"/>
                </a:solidFill>
              </a:rPr>
              <a:t>Move: </a:t>
            </a:r>
            <a:r>
              <a:rPr lang="en-CA" kern="1200" dirty="0" err="1">
                <a:solidFill>
                  <a:schemeClr val="dk1"/>
                </a:solidFill>
              </a:rPr>
              <a:t>Xiaogang</a:t>
            </a:r>
            <a:r>
              <a:rPr lang="en-CA" kern="1200" dirty="0">
                <a:solidFill>
                  <a:schemeClr val="dk1"/>
                </a:solidFill>
              </a:rPr>
              <a:t> Chen		Second:</a:t>
            </a:r>
            <a:r>
              <a:rPr lang="en-US" dirty="0"/>
              <a:t> Po-Kai Huang</a:t>
            </a:r>
          </a:p>
          <a:p>
            <a:r>
              <a:rPr lang="en-US" dirty="0"/>
              <a:t>Approved with unanimous consent</a:t>
            </a:r>
          </a:p>
        </p:txBody>
      </p:sp>
      <p:sp>
        <p:nvSpPr>
          <p:cNvPr id="4" name="Slide Number Placeholder 3">
            <a:extLst>
              <a:ext uri="{FF2B5EF4-FFF2-40B4-BE49-F238E27FC236}">
                <a16:creationId xmlns:a16="http://schemas.microsoft.com/office/drawing/2014/main" id="{AE1EC46A-C657-AB4E-8068-82C2A8E960F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2D3B20E4-800F-F340-B7DF-D1874DEF55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FCE0FF-2806-624A-B76B-8D27DC9E25D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08889719"/>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6452</TotalTime>
  <Words>12360</Words>
  <Application>Microsoft Macintosh PowerPoint</Application>
  <PresentationFormat>Widescreen</PresentationFormat>
  <Paragraphs>1813</Paragraphs>
  <Slides>159</Slides>
  <Notes>25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159</vt:i4>
      </vt:variant>
    </vt:vector>
  </HeadingPairs>
  <TitlesOfParts>
    <vt:vector size="166" baseType="lpstr">
      <vt:lpstr>Arial</vt:lpstr>
      <vt:lpstr>Arial Black</vt:lpstr>
      <vt:lpstr>Calibri</vt:lpstr>
      <vt:lpstr>Monotype Sorts</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#1013</vt:lpstr>
      <vt:lpstr>CR Motion #1014</vt:lpstr>
      <vt:lpstr>CR Motion #1015</vt:lpstr>
      <vt:lpstr>April 16 Teleconference Agenda (I)</vt:lpstr>
      <vt:lpstr>April 16  Teleconference Agenda (II)</vt:lpstr>
      <vt:lpstr>Motion to Approve the agenda</vt:lpstr>
      <vt:lpstr>CR Motion #1016</vt:lpstr>
      <vt:lpstr>SP</vt:lpstr>
      <vt:lpstr>CR #1017 </vt:lpstr>
      <vt:lpstr>CR Motion #1018</vt:lpstr>
      <vt:lpstr>CR #1019</vt:lpstr>
      <vt:lpstr>CR #1020</vt:lpstr>
      <vt:lpstr>April 23 Teleconference Agenda</vt:lpstr>
      <vt:lpstr>CIDs Ready for Motion (April 23 Telecon)</vt:lpstr>
      <vt:lpstr>CR Motion #1021</vt:lpstr>
      <vt:lpstr>SP #1 </vt:lpstr>
      <vt:lpstr>SP #2</vt:lpstr>
      <vt:lpstr>SP #3</vt:lpstr>
      <vt:lpstr>SP #4</vt:lpstr>
      <vt:lpstr>CR Motion # 1022</vt:lpstr>
      <vt:lpstr>CR Motion #1023</vt:lpstr>
      <vt:lpstr>SP #5</vt:lpstr>
      <vt:lpstr>CR Motion #1024</vt:lpstr>
      <vt:lpstr>CR Motion # 1025</vt:lpstr>
      <vt:lpstr>April 30 Teleconference Agenda</vt:lpstr>
      <vt:lpstr>CIDs Ready for Motion (April 23 Telecon)</vt:lpstr>
      <vt:lpstr>CR Motion #1026</vt:lpstr>
      <vt:lpstr>CR Motion #1027</vt:lpstr>
      <vt:lpstr>CR Motion 1028</vt:lpstr>
      <vt:lpstr>CR Motion #1029</vt:lpstr>
      <vt:lpstr>CR Motion 1030</vt:lpstr>
      <vt:lpstr>CR Motion 1031</vt:lpstr>
      <vt:lpstr>May 5 Teleconference Agenda</vt:lpstr>
      <vt:lpstr>May 7 Teleconference Agenda</vt:lpstr>
      <vt:lpstr>SP #5</vt:lpstr>
      <vt:lpstr>Candidate CIDs</vt:lpstr>
      <vt:lpstr>CR Motion #1032</vt:lpstr>
      <vt:lpstr>CR Motion # 1033</vt:lpstr>
      <vt:lpstr>SP</vt:lpstr>
      <vt:lpstr>May 12 Teleconference Agenda</vt:lpstr>
      <vt:lpstr>Candidate CIDs</vt:lpstr>
      <vt:lpstr>MAC Motion #132</vt:lpstr>
      <vt:lpstr>May 14 Teleconference Agenda</vt:lpstr>
      <vt:lpstr>Minute Approvals</vt:lpstr>
      <vt:lpstr>Candidate CIDs</vt:lpstr>
      <vt:lpstr>CR Motion #1034</vt:lpstr>
      <vt:lpstr>CR Motion #1035</vt:lpstr>
      <vt:lpstr>CR Motion #1036</vt:lpstr>
      <vt:lpstr>CR Motion 1037</vt:lpstr>
      <vt:lpstr>SP #1</vt:lpstr>
      <vt:lpstr>CR Motion #1038</vt:lpstr>
      <vt:lpstr>CR Motion #1039 </vt:lpstr>
      <vt:lpstr>CR Motion #1040</vt:lpstr>
      <vt:lpstr>CR Motion #1041</vt:lpstr>
      <vt:lpstr>SP #2</vt:lpstr>
      <vt:lpstr>May 19 Teleconference Agenda</vt:lpstr>
      <vt:lpstr>Candidate CIDs</vt:lpstr>
      <vt:lpstr>CR Motion #1042</vt:lpstr>
      <vt:lpstr>CR Motion #1043</vt:lpstr>
      <vt:lpstr>May 21 Teleconference Agenda</vt:lpstr>
      <vt:lpstr>Candidate CIDs</vt:lpstr>
      <vt:lpstr>May 21 Teleconference Agenda</vt:lpstr>
      <vt:lpstr>Candidate CIDs</vt:lpstr>
      <vt:lpstr>CR Motion #1044</vt:lpstr>
      <vt:lpstr>PHY Motion #215</vt:lpstr>
      <vt:lpstr>CR Motion # 1045</vt:lpstr>
      <vt:lpstr>CR Motion #1046</vt:lpstr>
      <vt:lpstr>May 28 Teleconference Agenda</vt:lpstr>
      <vt:lpstr>Candidate CIDs</vt:lpstr>
      <vt:lpstr>CR Motion #1047</vt:lpstr>
      <vt:lpstr>CR Motion # 1048</vt:lpstr>
      <vt:lpstr>SP #1</vt:lpstr>
      <vt:lpstr>SP #2</vt:lpstr>
      <vt:lpstr>SP #3</vt:lpstr>
      <vt:lpstr>CR Motion #1049</vt:lpstr>
      <vt:lpstr>June 2nd  Teleconference Agenda</vt:lpstr>
      <vt:lpstr>June 4th   Teleconference Agenda</vt:lpstr>
      <vt:lpstr>June 9th   Teleconference Agenda</vt:lpstr>
      <vt:lpstr>Candidate CIDs</vt:lpstr>
      <vt:lpstr>CR Motion # 1050</vt:lpstr>
      <vt:lpstr>CR Motion #1051</vt:lpstr>
      <vt:lpstr>CR Motion #1052</vt:lpstr>
      <vt:lpstr>June 11th   Teleconference Agenda</vt:lpstr>
      <vt:lpstr>Candidate CIDs</vt:lpstr>
      <vt:lpstr>CR Motion #1053</vt:lpstr>
      <vt:lpstr>CR Motion #1054</vt:lpstr>
      <vt:lpstr>June 16th   Teleconference Agenda</vt:lpstr>
      <vt:lpstr>Candidate CIDs</vt:lpstr>
      <vt:lpstr>Motion for Minutes Approval</vt:lpstr>
      <vt:lpstr>CR Motion #1055</vt:lpstr>
      <vt:lpstr>June 18th   Teleconference Agenda</vt:lpstr>
      <vt:lpstr>June 23th   Teleconference Agenda</vt:lpstr>
      <vt:lpstr>Candidate CIDs</vt:lpstr>
      <vt:lpstr>SP (11-20/0822)</vt:lpstr>
      <vt:lpstr>CR Motion #1056</vt:lpstr>
      <vt:lpstr>CR Motion # 1057</vt:lpstr>
      <vt:lpstr>CR Motion # 1058</vt:lpstr>
      <vt:lpstr>CR Motion # 1059</vt:lpstr>
      <vt:lpstr>CR Motion # 1060</vt:lpstr>
      <vt:lpstr>June 25th   Teleconference Agenda</vt:lpstr>
      <vt:lpstr>Candidate CIDs</vt:lpstr>
      <vt:lpstr>CR Motion #1061</vt:lpstr>
      <vt:lpstr>CR Motion #1062</vt:lpstr>
      <vt:lpstr>June 30 Teleconference Agenda</vt:lpstr>
      <vt:lpstr>Candidate CIDs</vt:lpstr>
      <vt:lpstr>CR Motion #1063</vt:lpstr>
      <vt:lpstr>CR Motion #1064</vt:lpstr>
      <vt:lpstr>CR Motion #1065</vt:lpstr>
      <vt:lpstr>CR Motion #1066</vt:lpstr>
      <vt:lpstr>CR Motion #1067</vt:lpstr>
      <vt:lpstr>July 2nd Teleconference Agenda</vt:lpstr>
      <vt:lpstr>Candidate CIDs</vt:lpstr>
      <vt:lpstr>July 7th  Teleconference Agenda</vt:lpstr>
      <vt:lpstr>Candidate CIDs</vt:lpstr>
      <vt:lpstr>CR Motion #1068 </vt:lpstr>
      <vt:lpstr>July 9th  Teleconference Agenda</vt:lpstr>
      <vt:lpstr>Candidate CIDs</vt:lpstr>
      <vt:lpstr>CR Motion #1069</vt:lpstr>
      <vt:lpstr>CR Motion #1070</vt:lpstr>
      <vt:lpstr>MAC Motion #133</vt:lpstr>
      <vt:lpstr>July 14th  Teleconference Agenda</vt:lpstr>
      <vt:lpstr>Candidate CIDs</vt:lpstr>
      <vt:lpstr>MAC Motion #134</vt:lpstr>
      <vt:lpstr>CR Motion #1071</vt:lpstr>
      <vt:lpstr>July 16th  Teleconference Agenda</vt:lpstr>
      <vt:lpstr>Candidate CIDs</vt:lpstr>
      <vt:lpstr>CR Motion #1072</vt:lpstr>
      <vt:lpstr>CR Motion #1073</vt:lpstr>
      <vt:lpstr>CR Motion #1074</vt:lpstr>
      <vt:lpstr>CR Motion #1075</vt:lpstr>
      <vt:lpstr>SP</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400</cp:revision>
  <cp:lastPrinted>1601-01-01T00:00:00Z</cp:lastPrinted>
  <dcterms:created xsi:type="dcterms:W3CDTF">2019-08-14T12:42:27Z</dcterms:created>
  <dcterms:modified xsi:type="dcterms:W3CDTF">2020-07-17T00:51:55Z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