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0"/>
  </p:notesMasterIdLst>
  <p:handoutMasterIdLst>
    <p:handoutMasterId r:id="rId151"/>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70" r:id="rId73"/>
    <p:sldId id="368" r:id="rId74"/>
    <p:sldId id="369" r:id="rId75"/>
    <p:sldId id="371" r:id="rId76"/>
    <p:sldId id="372" r:id="rId77"/>
    <p:sldId id="374" r:id="rId78"/>
    <p:sldId id="375" r:id="rId79"/>
    <p:sldId id="373" r:id="rId80"/>
    <p:sldId id="376" r:id="rId81"/>
    <p:sldId id="377" r:id="rId82"/>
    <p:sldId id="378" r:id="rId83"/>
    <p:sldId id="379" r:id="rId84"/>
    <p:sldId id="380" r:id="rId85"/>
    <p:sldId id="381" r:id="rId86"/>
    <p:sldId id="382" r:id="rId87"/>
    <p:sldId id="383" r:id="rId88"/>
    <p:sldId id="384" r:id="rId89"/>
    <p:sldId id="385" r:id="rId90"/>
    <p:sldId id="387" r:id="rId91"/>
    <p:sldId id="388" r:id="rId92"/>
    <p:sldId id="386" r:id="rId93"/>
    <p:sldId id="389" r:id="rId94"/>
    <p:sldId id="390" r:id="rId95"/>
    <p:sldId id="391" r:id="rId96"/>
    <p:sldId id="393" r:id="rId97"/>
    <p:sldId id="392" r:id="rId98"/>
    <p:sldId id="394" r:id="rId99"/>
    <p:sldId id="395" r:id="rId100"/>
    <p:sldId id="396" r:id="rId101"/>
    <p:sldId id="397" r:id="rId102"/>
    <p:sldId id="398" r:id="rId103"/>
    <p:sldId id="399" r:id="rId104"/>
    <p:sldId id="400" r:id="rId105"/>
    <p:sldId id="401" r:id="rId106"/>
    <p:sldId id="403" r:id="rId107"/>
    <p:sldId id="404" r:id="rId108"/>
    <p:sldId id="405" r:id="rId109"/>
    <p:sldId id="406" r:id="rId110"/>
    <p:sldId id="407" r:id="rId111"/>
    <p:sldId id="408" r:id="rId112"/>
    <p:sldId id="409" r:id="rId113"/>
    <p:sldId id="410" r:id="rId114"/>
    <p:sldId id="411" r:id="rId115"/>
    <p:sldId id="412" r:id="rId116"/>
    <p:sldId id="413" r:id="rId117"/>
    <p:sldId id="414" r:id="rId118"/>
    <p:sldId id="415" r:id="rId119"/>
    <p:sldId id="416" r:id="rId120"/>
    <p:sldId id="417" r:id="rId121"/>
    <p:sldId id="418" r:id="rId122"/>
    <p:sldId id="422" r:id="rId123"/>
    <p:sldId id="419" r:id="rId124"/>
    <p:sldId id="420" r:id="rId125"/>
    <p:sldId id="421" r:id="rId126"/>
    <p:sldId id="423" r:id="rId127"/>
    <p:sldId id="424" r:id="rId128"/>
    <p:sldId id="425" r:id="rId129"/>
    <p:sldId id="426" r:id="rId130"/>
    <p:sldId id="427" r:id="rId131"/>
    <p:sldId id="428" r:id="rId132"/>
    <p:sldId id="429" r:id="rId133"/>
    <p:sldId id="430" r:id="rId134"/>
    <p:sldId id="431" r:id="rId135"/>
    <p:sldId id="432" r:id="rId136"/>
    <p:sldId id="433" r:id="rId137"/>
    <p:sldId id="434" r:id="rId138"/>
    <p:sldId id="435" r:id="rId139"/>
    <p:sldId id="436" r:id="rId140"/>
    <p:sldId id="437" r:id="rId141"/>
    <p:sldId id="438" r:id="rId142"/>
    <p:sldId id="439" r:id="rId143"/>
    <p:sldId id="440" r:id="rId144"/>
    <p:sldId id="441" r:id="rId145"/>
    <p:sldId id="442" r:id="rId146"/>
    <p:sldId id="443" r:id="rId147"/>
    <p:sldId id="444" r:id="rId148"/>
    <p:sldId id="445" r:id="rId14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9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notesMaster" Target="notesMasters/notesMaster1.xml"/><Relationship Id="rId155" Type="http://schemas.openxmlformats.org/officeDocument/2006/relationships/tableStyles" Target="tableStyle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handoutMaster" Target="handoutMasters/handout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theme" Target="theme/theme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7/9/20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90</a:t>
            </a:fld>
            <a:endParaRPr lang="en-US"/>
          </a:p>
        </p:txBody>
      </p:sp>
    </p:spTree>
    <p:extLst>
      <p:ext uri="{BB962C8B-B14F-4D97-AF65-F5344CB8AC3E}">
        <p14:creationId xmlns:p14="http://schemas.microsoft.com/office/powerpoint/2010/main" val="11792399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96</a:t>
            </a:fld>
            <a:endParaRPr lang="en-US"/>
          </a:p>
        </p:txBody>
      </p:sp>
    </p:spTree>
    <p:extLst>
      <p:ext uri="{BB962C8B-B14F-4D97-AF65-F5344CB8AC3E}">
        <p14:creationId xmlns:p14="http://schemas.microsoft.com/office/powerpoint/2010/main" val="23532669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104</a:t>
            </a:fld>
            <a:endParaRPr lang="en-US"/>
          </a:p>
        </p:txBody>
      </p:sp>
    </p:spTree>
    <p:extLst>
      <p:ext uri="{BB962C8B-B14F-4D97-AF65-F5344CB8AC3E}">
        <p14:creationId xmlns:p14="http://schemas.microsoft.com/office/powerpoint/2010/main" val="1280396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105</a:t>
            </a:fld>
            <a:endParaRPr lang="en-US"/>
          </a:p>
        </p:txBody>
      </p:sp>
    </p:spTree>
    <p:extLst>
      <p:ext uri="{BB962C8B-B14F-4D97-AF65-F5344CB8AC3E}">
        <p14:creationId xmlns:p14="http://schemas.microsoft.com/office/powerpoint/2010/main" val="1596535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106</a:t>
            </a:fld>
            <a:endParaRPr lang="en-US"/>
          </a:p>
        </p:txBody>
      </p:sp>
    </p:spTree>
    <p:extLst>
      <p:ext uri="{BB962C8B-B14F-4D97-AF65-F5344CB8AC3E}">
        <p14:creationId xmlns:p14="http://schemas.microsoft.com/office/powerpoint/2010/main" val="37373691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111</a:t>
            </a:fld>
            <a:endParaRPr lang="en-US"/>
          </a:p>
        </p:txBody>
      </p:sp>
    </p:spTree>
    <p:extLst>
      <p:ext uri="{BB962C8B-B14F-4D97-AF65-F5344CB8AC3E}">
        <p14:creationId xmlns:p14="http://schemas.microsoft.com/office/powerpoint/2010/main" val="301754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115</a:t>
            </a:fld>
            <a:endParaRPr lang="en-US"/>
          </a:p>
        </p:txBody>
      </p:sp>
    </p:spTree>
    <p:extLst>
      <p:ext uri="{BB962C8B-B14F-4D97-AF65-F5344CB8AC3E}">
        <p14:creationId xmlns:p14="http://schemas.microsoft.com/office/powerpoint/2010/main" val="2581405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119</a:t>
            </a:fld>
            <a:endParaRPr lang="en-US"/>
          </a:p>
        </p:txBody>
      </p:sp>
    </p:spTree>
    <p:extLst>
      <p:ext uri="{BB962C8B-B14F-4D97-AF65-F5344CB8AC3E}">
        <p14:creationId xmlns:p14="http://schemas.microsoft.com/office/powerpoint/2010/main" val="25620427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120</a:t>
            </a:fld>
            <a:endParaRPr lang="en-US"/>
          </a:p>
        </p:txBody>
      </p:sp>
    </p:spTree>
    <p:extLst>
      <p:ext uri="{BB962C8B-B14F-4D97-AF65-F5344CB8AC3E}">
        <p14:creationId xmlns:p14="http://schemas.microsoft.com/office/powerpoint/2010/main" val="36753552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128</a:t>
            </a:fld>
            <a:endParaRPr lang="en-US"/>
          </a:p>
        </p:txBody>
      </p:sp>
    </p:spTree>
    <p:extLst>
      <p:ext uri="{BB962C8B-B14F-4D97-AF65-F5344CB8AC3E}">
        <p14:creationId xmlns:p14="http://schemas.microsoft.com/office/powerpoint/2010/main" val="2490776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132</a:t>
            </a:fld>
            <a:endParaRPr lang="en-US"/>
          </a:p>
        </p:txBody>
      </p:sp>
    </p:spTree>
    <p:extLst>
      <p:ext uri="{BB962C8B-B14F-4D97-AF65-F5344CB8AC3E}">
        <p14:creationId xmlns:p14="http://schemas.microsoft.com/office/powerpoint/2010/main" val="423513287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139</a:t>
            </a:fld>
            <a:endParaRPr lang="en-US"/>
          </a:p>
        </p:txBody>
      </p:sp>
    </p:spTree>
    <p:extLst>
      <p:ext uri="{BB962C8B-B14F-4D97-AF65-F5344CB8AC3E}">
        <p14:creationId xmlns:p14="http://schemas.microsoft.com/office/powerpoint/2010/main" val="22736190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141</a:t>
            </a:fld>
            <a:endParaRPr lang="en-US"/>
          </a:p>
        </p:txBody>
      </p:sp>
    </p:spTree>
    <p:extLst>
      <p:ext uri="{BB962C8B-B14F-4D97-AF65-F5344CB8AC3E}">
        <p14:creationId xmlns:p14="http://schemas.microsoft.com/office/powerpoint/2010/main" val="24543474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144</a:t>
            </a:fld>
            <a:endParaRPr lang="en-US"/>
          </a:p>
        </p:txBody>
      </p:sp>
    </p:spTree>
    <p:extLst>
      <p:ext uri="{BB962C8B-B14F-4D97-AF65-F5344CB8AC3E}">
        <p14:creationId xmlns:p14="http://schemas.microsoft.com/office/powerpoint/2010/main" val="531708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84</a:t>
            </a:fld>
            <a:endParaRPr lang="en-US"/>
          </a:p>
        </p:txBody>
      </p:sp>
    </p:spTree>
    <p:extLst>
      <p:ext uri="{BB962C8B-B14F-4D97-AF65-F5344CB8AC3E}">
        <p14:creationId xmlns:p14="http://schemas.microsoft.com/office/powerpoint/2010/main" val="23828760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88</a:t>
            </a:fld>
            <a:endParaRPr lang="en-US"/>
          </a:p>
        </p:txBody>
      </p:sp>
    </p:spTree>
    <p:extLst>
      <p:ext uri="{BB962C8B-B14F-4D97-AF65-F5344CB8AC3E}">
        <p14:creationId xmlns:p14="http://schemas.microsoft.com/office/powerpoint/2010/main" val="512814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802.11-20/0538r42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hyperlink" Target="https://mentor.ieee.org/802.11/dcn/20/11-20-0792-00-00ax-crs-on-miscellaneous-phy-cid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0822-00-00ax-miscellaneous-6ghz-channelization-cids.docx" TargetMode="External"/><Relationship Id="rId5" Type="http://schemas.openxmlformats.org/officeDocument/2006/relationships/hyperlink" Target="https://mentor.ieee.org/802.11/dcn/20/11-20-0717-07-00ax-cr-misc-phy.docx" TargetMode="External"/><Relationship Id="rId4" Type="http://schemas.openxmlformats.org/officeDocument/2006/relationships/hyperlink" Target="https://mentor.ieee.org/802.11/dcn/20/11-20-0833-00-00ax-cr-smoothing.docx"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mentor.ieee.org/802.11/dcn/20/11-20-0833-00-00ax-cr-smooth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0862-00-00ax-sa1-phy-cr.docx" TargetMode="External"/><Relationship Id="rId5" Type="http://schemas.openxmlformats.org/officeDocument/2006/relationships/hyperlink" Target="https://mentor.ieee.org/802.11/dcn/20/11-20-0852-01-00ax-cr-for-bss-color-related-cids.docx" TargetMode="External"/><Relationship Id="rId4" Type="http://schemas.openxmlformats.org/officeDocument/2006/relationships/hyperlink" Target="https://mentor.ieee.org/802.11/dcn/20/11-20-0851-00-00ax-comment-resolution-related-to-qtp.docx"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mentor.ieee.org/802.11/dcn/18/11-18-0806-01-00ax-phy-miscellaneous-cids.docx" TargetMode="External"/><Relationship Id="rId7" Type="http://schemas.openxmlformats.org/officeDocument/2006/relationships/hyperlink" Target="https://mentor.ieee.org/802.11/dcn/20/11-20-0874-00-00ax-some-phy-cids-for-d6-0.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0857-00-00ax-sa-ballot-cr-for-ftm-related.docx" TargetMode="External"/><Relationship Id="rId5" Type="http://schemas.openxmlformats.org/officeDocument/2006/relationships/hyperlink" Target="https://mentor.ieee.org/802.11/dcn/20/11-20-0852-03-00ax-cr-for-bss-color-related-cids.docx-" TargetMode="External"/><Relationship Id="rId4" Type="http://schemas.openxmlformats.org/officeDocument/2006/relationships/hyperlink" Target="https://mentor.ieee.org/802.11/dcn/20/11-20-0833-00-00ax-cr-smoothing.docx"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3" Type="http://schemas.openxmlformats.org/officeDocument/2006/relationships/hyperlink" Target="https://mentor.ieee.org/802.11/dcn/20/11-20-0884-00-00ax-resolution-for-cids-related-to-uora.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3" Type="http://schemas.openxmlformats.org/officeDocument/2006/relationships/hyperlink" Target="https://mentor.ieee.org/802.11/dcn/20/11-20-0818-01-00ax-resolution-for-cid-24114.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0894-00-00ax-sa1-phy-cr-part-2.docx" TargetMode="Externa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704-08-00ax-minutes-of-tgax-teleconferences-may-2020.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0913-00-00ax-twt-wide-range.docx" TargetMode="External"/><Relationship Id="rId4" Type="http://schemas.openxmlformats.org/officeDocument/2006/relationships/hyperlink" Target="https://mentor.ieee.org/802.11/dcn/20/11-20-0822-01-00ax-miscellaneous-6ghz-channelization-cids.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20.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mentor.ieee.org/802.11/dcn/20/11-20-0931-00-00ax-mac-cr-last-cids.docx" TargetMode="Externa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0951-00-00ax-cr-for-cid-24525.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s://mentor.ieee.org/802.11/dcn/20/11-20-0819-00-00ax-mac-cr-miscellaneous-cids-in-subclause-26dot8.docx" TargetMode="External"/><Relationship Id="rId5" Type="http://schemas.openxmlformats.org/officeDocument/2006/relationships/hyperlink" Target="https://mentor.ieee.org/802.11/dcn/20/11-20-0917-00-00ax-ack-related-comments-resolution-sa.docx" TargetMode="External"/><Relationship Id="rId4" Type="http://schemas.openxmlformats.org/officeDocument/2006/relationships/hyperlink" Target="https://mentor.ieee.org/802.11/dcn/20/11-20-0931-00-00ax-mac-cr-last-cids.docx" TargetMode="Externa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hyperlink" Target="https://mentor.ieee.org/802.11/dcn/20/11-20-0819-00-00ax-mac-cr-miscellaneous-cids-in-subclause-26dot8.docx" TargetMode="External"/><Relationship Id="rId4" Type="http://schemas.openxmlformats.org/officeDocument/2006/relationships/hyperlink" Target="https://mentor.ieee.org/802.11/dcn/20/11-20-0917-00-00ax-ack-related-comments-resolution-sa.docx" TargetMode="Externa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hyperlink" Target="https://mentor.ieee.org/802.11/dcn/20/11-20-0981-01-00ax-mac-cr-on-fragmentation-for-draft-6-0.doc" TargetMode="External"/><Relationship Id="rId5" Type="http://schemas.openxmlformats.org/officeDocument/2006/relationships/hyperlink" Target="https://mentor.ieee.org/802.11/dcn/20/11-20-0980-00-00ax-mac-cr-on-mu-cascading-for-draft-6-0.doc" TargetMode="External"/><Relationship Id="rId4" Type="http://schemas.openxmlformats.org/officeDocument/2006/relationships/hyperlink" Target="https://mentor.ieee.org/802.11/dcn/20/11-20-0979-00-00ax-mac-cr-on-bss-load-for-draft-6-0.doc"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7" Type="http://schemas.openxmlformats.org/officeDocument/2006/relationships/hyperlink" Target="https://mentor.ieee.org/802.11/dcn/20/11-20-1004-00-00ax-6-ghz-rnr-psd-clarification.doc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hyperlink" Target="https://mentor.ieee.org/802.11/dcn/20/11-20-1022-00-00ax-11ax-d6-0-comment-resolution-of-misc-cids.docx" TargetMode="External"/><Relationship Id="rId5" Type="http://schemas.openxmlformats.org/officeDocument/2006/relationships/hyperlink" Target="https://mentor.ieee.org/802.11/dcn/20/11-20-1003-00-00ax-6-ghz-capabilities-ht-vht-cids.docx" TargetMode="External"/><Relationship Id="rId4" Type="http://schemas.openxmlformats.org/officeDocument/2006/relationships/hyperlink" Target="https://mentor.ieee.org/802.11/dcn/20/11-20-0958-00-00ax-rnr-filtered-neighbor-ap-subfield.docx" TargetMode="Externa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0/11-20-0912-00-00ax-resolutions-to-miscellaneous-cids.docx"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hyperlink" Target="https://mentor.ieee.org/802.11/dcn/20/11-20-1022-00-00ax-11ax-d6-0-comment-resolution-of-misc-cids.docx" TargetMode="Externa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0/11-20-0257-03-00ax-minutes-of-tgax-teleconference-from-january-to-february-2020.docx" TargetMode="External"/><Relationship Id="rId2" Type="http://schemas.openxmlformats.org/officeDocument/2006/relationships/hyperlink" Target="https://mentor.ieee.org/802.11/dcn/20/11-20-0148-00-00ax-tgax-january-2020-irvine-meeting-minute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88-03-00ax-minutes-of-tgax-crc-weekly-teleconferences-april-2020.docx" TargetMode="External"/><Relationship Id="rId5" Type="http://schemas.openxmlformats.org/officeDocument/2006/relationships/hyperlink" Target="https://mentor.ieee.org/802.11/dcn/20/11-20-0546-00-00ax-minutes-of-tgax-crc-weekly-teleconferences-march-2020.docx" TargetMode="External"/><Relationship Id="rId4" Type="http://schemas.openxmlformats.org/officeDocument/2006/relationships/hyperlink" Target="https://mentor.ieee.org/802.11/dcn/20/11-20-0501-00-00ax-minutes-of-tgax-teleconference-on-march-16-and-19-2020.docx" TargetMode="Externa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0/11-20-0769-00-00ax-resolution-to-annex-z-and-hesigb-comments.docx" TargetMode="Externa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hyperlink" Target="https://mentor.ieee.org/802.11/dcn/20/11-20-0716-01-00ax-sa1-sounding-comment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717-03-00ax-cr-misc-phy.docx" TargetMode="External"/><Relationship Id="rId5" Type="http://schemas.openxmlformats.org/officeDocument/2006/relationships/hyperlink" Target="https://mentor.ieee.org/802.11/dcn/20/11-20-0795-00-00ax-cr-for-cid-24270.docx" TargetMode="External"/><Relationship Id="rId4" Type="http://schemas.openxmlformats.org/officeDocument/2006/relationships/hyperlink" Target="https://mentor.ieee.org/802.11/dcn/20/11-20-0497-04-00ax-misc-cr-on-d6-0.doc" TargetMode="Externa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0/11-20-0795-00-00ax-cr-for-cid-24270.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0/11-20-0717-03-00ax-cr-misc-phy.doc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8" Type="http://schemas.openxmlformats.org/officeDocument/2006/relationships/hyperlink" Target="https://mentor.ieee.org/802.11/dcn/20/11-20-0792-00-00ax-crs-on-miscellaneous-phy-cids.docx" TargetMode="External"/><Relationship Id="rId3" Type="http://schemas.openxmlformats.org/officeDocument/2006/relationships/hyperlink" Target="https://mentor.ieee.org/802.11/dcn/20/11-20-0795-00-00ax-cr-for-cid-24270.docx" TargetMode="External"/><Relationship Id="rId7" Type="http://schemas.openxmlformats.org/officeDocument/2006/relationships/hyperlink" Target="https://mentor.ieee.org/802.11/dcn/20/11-20-0717-06-00ax-cr-misc-phy.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0618-00-00ax-cr-for-cid-24101-preamble-puncture.docx" TargetMode="External"/><Relationship Id="rId5" Type="http://schemas.openxmlformats.org/officeDocument/2006/relationships/hyperlink" Target="https://mentor.ieee.org/802.11/dcn/20/11-20-0497-06-00ax-misc-cr-on-d6-0.doc" TargetMode="External"/><Relationship Id="rId10" Type="http://schemas.openxmlformats.org/officeDocument/2006/relationships/hyperlink" Target="https://mentor.ieee.org/802.11/dcn/20/11-20-0833-00-00ax-cr-smoothing.docx" TargetMode="External"/><Relationship Id="rId4" Type="http://schemas.openxmlformats.org/officeDocument/2006/relationships/hyperlink" Target="https://mentor.ieee.org/802.11/dcn/20/11-20-0597-01-00ax-cr-preamble-puncturing-mask.docx" TargetMode="External"/><Relationship Id="rId9" Type="http://schemas.openxmlformats.org/officeDocument/2006/relationships/hyperlink" Target="https://mentor.ieee.org/802.11/dcn/20/11-20-0822-00-00ax-miscellaneous-6ghz-channelization-cids.docx" TargetMode="Externa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454"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E79C2-0387-AB42-B700-2AE77B59BE00}"/>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B764A086-971C-C743-AA74-B39A6F311718}"/>
              </a:ext>
            </a:extLst>
          </p:cNvPr>
          <p:cNvSpPr>
            <a:spLocks noGrp="1"/>
          </p:cNvSpPr>
          <p:nvPr>
            <p:ph idx="1"/>
          </p:nvPr>
        </p:nvSpPr>
        <p:spPr/>
        <p:txBody>
          <a:bodyPr/>
          <a:lstStyle/>
          <a:p>
            <a:r>
              <a:rPr lang="en-US" dirty="0"/>
              <a:t>Do you support the direction proposed in doc 11-20/0618r2 related to 160 MHz and 80+80 MHz puncturing?</a:t>
            </a:r>
          </a:p>
          <a:p>
            <a:endParaRPr lang="en-US" dirty="0"/>
          </a:p>
          <a:p>
            <a:r>
              <a:rPr lang="en-US" dirty="0"/>
              <a:t>Y/N/A: 13/11/9</a:t>
            </a:r>
          </a:p>
        </p:txBody>
      </p:sp>
      <p:sp>
        <p:nvSpPr>
          <p:cNvPr id="4" name="Slide Number Placeholder 3">
            <a:extLst>
              <a:ext uri="{FF2B5EF4-FFF2-40B4-BE49-F238E27FC236}">
                <a16:creationId xmlns:a16="http://schemas.microsoft.com/office/drawing/2014/main" id="{427180A2-CF23-CB4A-98FD-E97EC6CF4949}"/>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79125064-835E-C141-9914-7F0782D951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87DCEDA-2B8A-BA45-B2F7-BC5896259E9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36799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2CBC0-AC46-FB4C-8844-C436277FAEDE}"/>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E6032F18-4B3F-3F4A-A7A1-4F9CE68A7AE2}"/>
              </a:ext>
            </a:extLst>
          </p:cNvPr>
          <p:cNvSpPr>
            <a:spLocks noGrp="1"/>
          </p:cNvSpPr>
          <p:nvPr>
            <p:ph idx="1"/>
          </p:nvPr>
        </p:nvSpPr>
        <p:spPr/>
        <p:txBody>
          <a:bodyPr/>
          <a:lstStyle/>
          <a:p>
            <a:r>
              <a:rPr lang="en-US" dirty="0"/>
              <a:t>Do you support the direction proposed in doc 11-20/0497r7 related to 160 MHz and 80+80 MHz puncturing?</a:t>
            </a:r>
          </a:p>
          <a:p>
            <a:endParaRPr lang="en-US" dirty="0"/>
          </a:p>
          <a:p>
            <a:r>
              <a:rPr lang="en-US" dirty="0"/>
              <a:t>Y/N/A: 15/9/9</a:t>
            </a:r>
          </a:p>
          <a:p>
            <a:endParaRPr lang="en-US" dirty="0"/>
          </a:p>
        </p:txBody>
      </p:sp>
      <p:sp>
        <p:nvSpPr>
          <p:cNvPr id="4" name="Slide Number Placeholder 3">
            <a:extLst>
              <a:ext uri="{FF2B5EF4-FFF2-40B4-BE49-F238E27FC236}">
                <a16:creationId xmlns:a16="http://schemas.microsoft.com/office/drawing/2014/main" id="{EA4A060A-18F5-1C49-AAC9-FE4C1F172DDC}"/>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3ED07A21-5DB7-D64A-81CD-870E77F2C7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D90D55E-74EF-B545-B5DB-69DF1FACF6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77747045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AD5CD-36BA-034A-9337-6AC1EB2E1F73}"/>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1B389AD0-5709-EA47-826F-A2B97BFFAC5C}"/>
              </a:ext>
            </a:extLst>
          </p:cNvPr>
          <p:cNvSpPr>
            <a:spLocks noGrp="1"/>
          </p:cNvSpPr>
          <p:nvPr>
            <p:ph idx="1"/>
          </p:nvPr>
        </p:nvSpPr>
        <p:spPr/>
        <p:txBody>
          <a:bodyPr/>
          <a:lstStyle/>
          <a:p>
            <a:r>
              <a:rPr lang="en-CA" dirty="0"/>
              <a:t>Do you support for "case 7" allowing no puncturing in P80 and not allowing more than 2 adjacent 20M punctured across 160 </a:t>
            </a:r>
            <a:r>
              <a:rPr lang="en-CA" dirty="0" err="1"/>
              <a:t>MHz.</a:t>
            </a:r>
            <a:r>
              <a:rPr lang="en-CA" dirty="0"/>
              <a:t> Any additional restrictions on S80 puncturing are TBD?</a:t>
            </a:r>
          </a:p>
          <a:p>
            <a:endParaRPr lang="en-CA" dirty="0"/>
          </a:p>
          <a:p>
            <a:r>
              <a:rPr lang="en-CA" dirty="0"/>
              <a:t>Case 7 is the value of bandwidth in HE SIG-A field.</a:t>
            </a:r>
          </a:p>
          <a:p>
            <a:endParaRPr lang="en-CA" dirty="0"/>
          </a:p>
          <a:p>
            <a:r>
              <a:rPr lang="en-CA" dirty="0"/>
              <a:t>Y/N/A: 16/13/8</a:t>
            </a:r>
          </a:p>
        </p:txBody>
      </p:sp>
      <p:sp>
        <p:nvSpPr>
          <p:cNvPr id="4" name="Slide Number Placeholder 3">
            <a:extLst>
              <a:ext uri="{FF2B5EF4-FFF2-40B4-BE49-F238E27FC236}">
                <a16:creationId xmlns:a16="http://schemas.microsoft.com/office/drawing/2014/main" id="{551F7E69-5ECD-0248-9A8C-C12A464F63BF}"/>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54497E44-2F6A-DE4F-93AD-073881D259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C389295-4275-BB4E-A1F6-6251C86EB2A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314589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1FA46-357A-1345-B4C8-30364D5B476C}"/>
              </a:ext>
            </a:extLst>
          </p:cNvPr>
          <p:cNvSpPr>
            <a:spLocks noGrp="1"/>
          </p:cNvSpPr>
          <p:nvPr>
            <p:ph type="title"/>
          </p:nvPr>
        </p:nvSpPr>
        <p:spPr/>
        <p:txBody>
          <a:bodyPr/>
          <a:lstStyle/>
          <a:p>
            <a:r>
              <a:rPr lang="en-US" dirty="0"/>
              <a:t>CR Motion #1049</a:t>
            </a:r>
          </a:p>
        </p:txBody>
      </p:sp>
      <p:sp>
        <p:nvSpPr>
          <p:cNvPr id="3" name="Content Placeholder 2">
            <a:extLst>
              <a:ext uri="{FF2B5EF4-FFF2-40B4-BE49-F238E27FC236}">
                <a16:creationId xmlns:a16="http://schemas.microsoft.com/office/drawing/2014/main" id="{C6B54C33-F92D-0042-818B-BE16C81592DF}"/>
              </a:ext>
            </a:extLst>
          </p:cNvPr>
          <p:cNvSpPr>
            <a:spLocks noGrp="1"/>
          </p:cNvSpPr>
          <p:nvPr>
            <p:ph idx="1"/>
          </p:nvPr>
        </p:nvSpPr>
        <p:spPr/>
        <p:txBody>
          <a:bodyPr/>
          <a:lstStyle/>
          <a:p>
            <a:r>
              <a:rPr lang="en-US" dirty="0"/>
              <a:t>Move to accept resolutions to CIDs 24326 and 24407 in doc 11-20/0717r7</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F1A8FC7-55A5-5443-AC12-BFCEE8D1555F}"/>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5B819011-A737-3943-976A-AA23BA20249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05EC779-0277-6B45-9AAF-E61FB0FB54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8627441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a:t>
            </a:r>
            <a:r>
              <a:rPr lang="en-US" baseline="30000" dirty="0"/>
              <a:t>nd</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3"/>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5"/>
              </a:rPr>
              <a:t>https://mentor.ieee.org/802.11/dcn/20/11-20-0717-07-00ax-cr-misc-phy.docx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strike="sngStrike" dirty="0">
                <a:latin typeface="Calibri" panose="020F0502020204030204" pitchFamily="34" charset="0"/>
                <a:cs typeface="Calibri" panose="020F0502020204030204" pitchFamily="34" charset="0"/>
                <a:hlinkClick r:id="rId6"/>
              </a:rPr>
              <a:t>https://mentor.ieee.org/802.11/dcn/20/11-20-0822-00-00ax-miscellaneous-6ghz-channelization-cids.docx</a:t>
            </a:r>
            <a:r>
              <a:rPr lang="en-CA" sz="1400" strike="sngStrike" dirty="0">
                <a:latin typeface="Calibri" panose="020F0502020204030204" pitchFamily="34" charset="0"/>
                <a:cs typeface="Calibri" panose="020F0502020204030204" pitchFamily="34" charset="0"/>
              </a:rPr>
              <a:t> - Thomas </a:t>
            </a:r>
            <a:r>
              <a:rPr lang="en-CA" sz="1400" strike="sngStrike" dirty="0" err="1">
                <a:latin typeface="Calibri" panose="020F0502020204030204" pitchFamily="34" charset="0"/>
                <a:cs typeface="Calibri" panose="020F0502020204030204" pitchFamily="34" charset="0"/>
              </a:rPr>
              <a:t>Derham</a:t>
            </a:r>
            <a:endParaRPr lang="en-CA" sz="1400" strike="sngStrike"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648562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4</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https://mentor.ieee.org/802.11/dcn/20/11-20-0833-00-00ax-cr-smoothing.docx</a:t>
            </a:r>
            <a:r>
              <a:rPr lang="en-US" sz="1400" strike="sngStrike" dirty="0">
                <a:latin typeface="Calibri" panose="020F0502020204030204" pitchFamily="34" charset="0"/>
                <a:cs typeface="Calibri" panose="020F0502020204030204" pitchFamily="34" charset="0"/>
              </a:rPr>
              <a:t> - Ron </a:t>
            </a:r>
            <a:r>
              <a:rPr lang="en-US" sz="1400" strike="sngStrike" dirty="0" err="1">
                <a:latin typeface="Calibri" panose="020F0502020204030204" pitchFamily="34" charset="0"/>
                <a:cs typeface="Calibri" panose="020F0502020204030204" pitchFamily="34" charset="0"/>
              </a:rPr>
              <a:t>Porat</a:t>
            </a:r>
            <a:endParaRPr lang="en-US" sz="1400" strike="sngStrike"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https://mentor.ieee.org/802.11/dcn/20/11-20-0851-00-00ax-comment-resolution-related-to-qtp.docx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Kaiying</a:t>
            </a:r>
            <a:r>
              <a:rPr lang="en-US" sz="1400" dirty="0">
                <a:latin typeface="Calibri" panose="020F0502020204030204" pitchFamily="34" charset="0"/>
                <a:cs typeface="Calibri" panose="020F0502020204030204" pitchFamily="34" charset="0"/>
              </a:rPr>
              <a:t> Lu</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https://mentor.ieee.org/802.11/dcn/20/11-20-0852-01-00ax-cr-for-bss-color-related-cids.docx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https://mentor.ieee.org/802.11/dcn/20/11-20-0862-00-00ax-sa1-phy-cr.docx</a:t>
            </a:r>
            <a:r>
              <a:rPr lang="en-US" sz="1400" dirty="0">
                <a:latin typeface="Calibri" panose="020F0502020204030204" pitchFamily="34" charset="0"/>
                <a:cs typeface="Calibri" panose="020F0502020204030204" pitchFamily="34" charset="0"/>
              </a:rPr>
              <a:t> - Youhan Kim</a:t>
            </a:r>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6028188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https://mentor.ieee.org/802.11/dcn/18/11-18-0806-01-00ax-phy-miscellaneous-cids.docx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Bin Tian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https://mentor.ieee.org/802.11/dcn/20/11-20-0851-02-00ax-comment-resolution-related-to-qtp.docx – Kaiying Lu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https://mentor.ieee.org/802.11/dcn/20/11-20-0852-03-00ax-cr-for-bss-color-related-cids.docx-</a:t>
            </a:r>
            <a:r>
              <a:rPr lang="en-US" sz="1400" dirty="0">
                <a:latin typeface="Calibri" panose="020F0502020204030204" pitchFamily="34" charset="0"/>
                <a:cs typeface="Calibri" panose="020F0502020204030204" pitchFamily="34" charset="0"/>
              </a:rPr>
              <a:t> </a:t>
            </a:r>
            <a:r>
              <a:rPr lang="en-US" sz="1400" dirty="0" err="1">
                <a:latin typeface="Calibri" panose="020F0502020204030204" pitchFamily="34" charset="0"/>
                <a:cs typeface="Calibri" panose="020F0502020204030204" pitchFamily="34" charset="0"/>
              </a:rPr>
              <a:t>Xiaofei</a:t>
            </a:r>
            <a:r>
              <a:rPr lang="en-US" sz="1400" dirty="0">
                <a:latin typeface="Calibri" panose="020F0502020204030204" pitchFamily="34" charset="0"/>
                <a:cs typeface="Calibri" panose="020F0502020204030204" pitchFamily="34" charset="0"/>
              </a:rPr>
              <a:t> Wang</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4"/>
              </a:rPr>
              <a:t>https://mentor.ieee.org/802.11/dcn/20/11-20-0833-00-00ax-cr-smoothing.docx</a:t>
            </a:r>
            <a:r>
              <a:rPr lang="en-US" sz="1800" dirty="0">
                <a:latin typeface="Calibri" panose="020F0502020204030204" pitchFamily="34" charset="0"/>
                <a:cs typeface="Calibri" panose="020F0502020204030204" pitchFamily="34" charset="0"/>
              </a:rPr>
              <a:t> - Ron </a:t>
            </a:r>
            <a:r>
              <a:rPr lang="en-US" sz="1800" dirty="0" err="1">
                <a:latin typeface="Calibri" panose="020F0502020204030204" pitchFamily="34" charset="0"/>
                <a:cs typeface="Calibri" panose="020F0502020204030204" pitchFamily="34" charset="0"/>
              </a:rPr>
              <a:t>Porat</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https://mentor.ieee.org/802.11/dcn/20/11-20-0857-00-00ax-sa-ballot-cr-for-ftm-related.docx</a:t>
            </a:r>
            <a:r>
              <a:rPr lang="en-US" sz="1800" dirty="0">
                <a:latin typeface="Calibri" panose="020F0502020204030204" pitchFamily="34" charset="0"/>
                <a:cs typeface="Calibri" panose="020F0502020204030204" pitchFamily="34" charset="0"/>
              </a:rPr>
              <a:t> - Jonathan </a:t>
            </a:r>
            <a:r>
              <a:rPr lang="en-US" sz="1800" dirty="0" err="1">
                <a:latin typeface="Calibri" panose="020F0502020204030204" pitchFamily="34" charset="0"/>
                <a:cs typeface="Calibri" panose="020F0502020204030204" pitchFamily="34" charset="0"/>
              </a:rPr>
              <a:t>Segev</a:t>
            </a:r>
            <a:endParaRPr lang="en-US"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7"/>
              </a:rPr>
              <a:t>https://mentor.ieee.org/802.11/dcn/20/11-20-0874-00-00ax-some-phy-cids-for-d6-0.docx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Jianhan</a:t>
            </a:r>
            <a:r>
              <a:rPr lang="en-US" sz="1800" dirty="0">
                <a:latin typeface="Calibri" panose="020F0502020204030204" pitchFamily="34" charset="0"/>
                <a:cs typeface="Calibri" panose="020F0502020204030204" pitchFamily="34" charset="0"/>
              </a:rPr>
              <a:t> Liu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037051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887810846"/>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11-20/0792</a:t>
                      </a:r>
                    </a:p>
                  </a:txBody>
                  <a:tcPr/>
                </a:tc>
                <a:tc>
                  <a:txBody>
                    <a:bodyPr/>
                    <a:lstStyle/>
                    <a:p>
                      <a:pPr lvl="0"/>
                      <a:r>
                        <a:rPr lang="en-GB" sz="1800" kern="1200" dirty="0">
                          <a:solidFill>
                            <a:schemeClr val="dk1"/>
                          </a:solidFill>
                          <a:effectLst/>
                          <a:latin typeface="+mn-lt"/>
                          <a:ea typeface="+mn-ea"/>
                          <a:cs typeface="+mn-cs"/>
                        </a:rPr>
                        <a:t>24046, 24502, 24560, 24561</a:t>
                      </a:r>
                      <a:endParaRPr 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r h="370840">
                <a:tc>
                  <a:txBody>
                    <a:bodyPr/>
                    <a:lstStyle/>
                    <a:p>
                      <a:r>
                        <a:rPr lang="en-US" dirty="0"/>
                        <a:t>11-20/0851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24016, 24158, 24159, 24160</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878172318"/>
                  </a:ext>
                </a:extLst>
              </a:tr>
            </a:tbl>
          </a:graphicData>
        </a:graphic>
      </p:graphicFrame>
    </p:spTree>
    <p:extLst>
      <p:ext uri="{BB962C8B-B14F-4D97-AF65-F5344CB8AC3E}">
        <p14:creationId xmlns:p14="http://schemas.microsoft.com/office/powerpoint/2010/main" val="169525534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7CEB8-68E0-5146-AE9C-98CBDEAFDAFC}"/>
              </a:ext>
            </a:extLst>
          </p:cNvPr>
          <p:cNvSpPr>
            <a:spLocks noGrp="1"/>
          </p:cNvSpPr>
          <p:nvPr>
            <p:ph type="title"/>
          </p:nvPr>
        </p:nvSpPr>
        <p:spPr/>
        <p:txBody>
          <a:bodyPr/>
          <a:lstStyle/>
          <a:p>
            <a:r>
              <a:rPr lang="en-US" dirty="0"/>
              <a:t>CR Motion # 1050</a:t>
            </a:r>
          </a:p>
        </p:txBody>
      </p:sp>
      <p:sp>
        <p:nvSpPr>
          <p:cNvPr id="6" name="Content Placeholder 5">
            <a:extLst>
              <a:ext uri="{FF2B5EF4-FFF2-40B4-BE49-F238E27FC236}">
                <a16:creationId xmlns:a16="http://schemas.microsoft.com/office/drawing/2014/main" id="{C7A5E1DD-E4E7-1F48-8836-3DB05FC566B0}"/>
              </a:ext>
            </a:extLst>
          </p:cNvPr>
          <p:cNvSpPr>
            <a:spLocks noGrp="1"/>
          </p:cNvSpPr>
          <p:nvPr>
            <p:ph idx="1"/>
          </p:nvPr>
        </p:nvSpPr>
        <p:spPr/>
        <p:txBody>
          <a:bodyPr/>
          <a:lstStyle/>
          <a:p>
            <a:r>
              <a:rPr lang="en-US" dirty="0"/>
              <a:t>Move to accept resolutions to CIDs </a:t>
            </a:r>
            <a:r>
              <a:rPr lang="en-GB" kern="1200" dirty="0">
                <a:solidFill>
                  <a:schemeClr val="dk1"/>
                </a:solidFill>
              </a:rPr>
              <a:t>24046, 24502, 24560, 24561</a:t>
            </a:r>
            <a:r>
              <a:rPr lang="en-US" kern="1200" dirty="0">
                <a:solidFill>
                  <a:schemeClr val="dk1"/>
                </a:solidFill>
              </a:rPr>
              <a:t> in doc 11-20/0792r1</a:t>
            </a:r>
          </a:p>
          <a:p>
            <a:endParaRPr lang="en-US" kern="1200" dirty="0">
              <a:solidFill>
                <a:schemeClr val="dk1"/>
              </a:solidFill>
            </a:endParaRPr>
          </a:p>
          <a:p>
            <a:r>
              <a:rPr lang="en-US" kern="1200" dirty="0">
                <a:solidFill>
                  <a:schemeClr val="dk1"/>
                </a:solidFill>
              </a:rPr>
              <a:t>Move: Bin Tian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24E7B7D5-9EA4-8B49-84A2-192F4FA85474}"/>
              </a:ext>
            </a:extLst>
          </p:cNvPr>
          <p:cNvSpPr>
            <a:spLocks noGrp="1"/>
          </p:cNvSpPr>
          <p:nvPr>
            <p:ph type="sldNum" idx="12"/>
          </p:nvPr>
        </p:nvSpPr>
        <p:spPr/>
        <p:txBody>
          <a:bodyPr/>
          <a:lstStyle/>
          <a:p>
            <a:r>
              <a:rPr lang="en-GB"/>
              <a:t>Slide </a:t>
            </a:r>
            <a:fld id="{06B781AF-4CCF-49B0-A572-DE54FBE5D942}" type="slidenum">
              <a:rPr lang="en-GB" smtClean="0"/>
              <a:pPr/>
              <a:t>108</a:t>
            </a:fld>
            <a:endParaRPr lang="en-GB"/>
          </a:p>
        </p:txBody>
      </p:sp>
      <p:sp>
        <p:nvSpPr>
          <p:cNvPr id="4" name="Footer Placeholder 3">
            <a:extLst>
              <a:ext uri="{FF2B5EF4-FFF2-40B4-BE49-F238E27FC236}">
                <a16:creationId xmlns:a16="http://schemas.microsoft.com/office/drawing/2014/main" id="{002F71FA-E442-4C4C-8948-B3467A3D031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FC8DC70-3837-3449-A057-522884D3898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045899393"/>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577C41-4EC4-1348-8787-4B2EFE16AC46}"/>
              </a:ext>
            </a:extLst>
          </p:cNvPr>
          <p:cNvSpPr>
            <a:spLocks noGrp="1"/>
          </p:cNvSpPr>
          <p:nvPr>
            <p:ph type="title"/>
          </p:nvPr>
        </p:nvSpPr>
        <p:spPr/>
        <p:txBody>
          <a:bodyPr/>
          <a:lstStyle/>
          <a:p>
            <a:r>
              <a:rPr lang="en-US" dirty="0"/>
              <a:t>CR Motion #1051</a:t>
            </a:r>
          </a:p>
        </p:txBody>
      </p:sp>
      <p:sp>
        <p:nvSpPr>
          <p:cNvPr id="3" name="Content Placeholder 2">
            <a:extLst>
              <a:ext uri="{FF2B5EF4-FFF2-40B4-BE49-F238E27FC236}">
                <a16:creationId xmlns:a16="http://schemas.microsoft.com/office/drawing/2014/main" id="{71E9F513-AF97-0647-862A-6EF8AF328540}"/>
              </a:ext>
            </a:extLst>
          </p:cNvPr>
          <p:cNvSpPr>
            <a:spLocks noGrp="1"/>
          </p:cNvSpPr>
          <p:nvPr>
            <p:ph idx="1"/>
          </p:nvPr>
        </p:nvSpPr>
        <p:spPr/>
        <p:txBody>
          <a:bodyPr/>
          <a:lstStyle/>
          <a:p>
            <a:r>
              <a:rPr lang="en-US" dirty="0"/>
              <a:t>Move to accept resolutions to CIDs </a:t>
            </a:r>
            <a:r>
              <a:rPr lang="en-GB" kern="1200" dirty="0">
                <a:solidFill>
                  <a:schemeClr val="dk1"/>
                </a:solidFill>
              </a:rPr>
              <a:t>24016, 24158, 24159, 24160</a:t>
            </a:r>
            <a:r>
              <a:rPr lang="en-US" kern="1200" dirty="0">
                <a:solidFill>
                  <a:schemeClr val="dk1"/>
                </a:solidFill>
              </a:rPr>
              <a:t> in doc 11-20/0851r3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Kaiying</a:t>
            </a:r>
            <a:r>
              <a:rPr lang="en-US" kern="1200" dirty="0">
                <a:solidFill>
                  <a:schemeClr val="dk1"/>
                </a:solidFill>
              </a:rPr>
              <a:t> Lu			Second: Jarkko </a:t>
            </a:r>
            <a:r>
              <a:rPr lang="en-US" kern="1200" dirty="0" err="1">
                <a:solidFill>
                  <a:schemeClr val="dk1"/>
                </a:solidFill>
              </a:rPr>
              <a:t>Kneckt</a:t>
            </a:r>
            <a:endParaRPr lang="en-US" kern="1200" dirty="0">
              <a:solidFill>
                <a:schemeClr val="dk1"/>
              </a:solidFill>
            </a:endParaRP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C0D625AB-C808-AB43-ABA7-B1A752D1AAA9}"/>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11CD2E1C-5D1E-5A44-8036-9AA64E28AE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FBD2F2D-A2DE-424B-898C-891F4F8C7C1C}"/>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7636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D8C743-4773-7049-95A3-2494CCA28994}"/>
              </a:ext>
            </a:extLst>
          </p:cNvPr>
          <p:cNvSpPr>
            <a:spLocks noGrp="1"/>
          </p:cNvSpPr>
          <p:nvPr>
            <p:ph type="title"/>
          </p:nvPr>
        </p:nvSpPr>
        <p:spPr/>
        <p:txBody>
          <a:bodyPr/>
          <a:lstStyle/>
          <a:p>
            <a:r>
              <a:rPr lang="en-US" dirty="0"/>
              <a:t>CR Motion #1052</a:t>
            </a:r>
          </a:p>
        </p:txBody>
      </p:sp>
      <p:sp>
        <p:nvSpPr>
          <p:cNvPr id="3" name="Content Placeholder 2">
            <a:extLst>
              <a:ext uri="{FF2B5EF4-FFF2-40B4-BE49-F238E27FC236}">
                <a16:creationId xmlns:a16="http://schemas.microsoft.com/office/drawing/2014/main" id="{11689397-73BA-E245-8E88-7AE8AE772F80}"/>
              </a:ext>
            </a:extLst>
          </p:cNvPr>
          <p:cNvSpPr>
            <a:spLocks noGrp="1"/>
          </p:cNvSpPr>
          <p:nvPr>
            <p:ph idx="1"/>
          </p:nvPr>
        </p:nvSpPr>
        <p:spPr/>
        <p:txBody>
          <a:bodyPr/>
          <a:lstStyle/>
          <a:p>
            <a:r>
              <a:rPr lang="en-US" dirty="0"/>
              <a:t>Move to accept resolutions to CIDs </a:t>
            </a:r>
            <a:r>
              <a:rPr lang="en-GB" dirty="0"/>
              <a:t>24375 and 24376</a:t>
            </a:r>
            <a:r>
              <a:rPr lang="en-CA" dirty="0"/>
              <a:t> in doc 11-20/0852r5</a:t>
            </a:r>
          </a:p>
          <a:p>
            <a:endParaRPr lang="en-CA" dirty="0"/>
          </a:p>
          <a:p>
            <a:r>
              <a:rPr lang="en-CA" dirty="0"/>
              <a:t>Move: </a:t>
            </a:r>
            <a:r>
              <a:rPr lang="en-CA" dirty="0" err="1"/>
              <a:t>Xiaofei</a:t>
            </a:r>
            <a:r>
              <a:rPr lang="en-CA" dirty="0"/>
              <a:t> Wang			Second: Rui Yang</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6EA4E64C-6146-764A-B8E6-E908F7F7EB66}"/>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171A6839-7FB8-844E-9877-5BF20AD3D69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149BBB0-210B-3648-A177-161216171D0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648760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11</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https://mentor.ieee.org/802.11/dcn/20/11-20-0884-00-00ax-resolution-for-cids-related-to-uora.docx</a:t>
            </a:r>
            <a:r>
              <a:rPr lang="en-US" sz="1800" dirty="0"/>
              <a:t> - </a:t>
            </a:r>
            <a:r>
              <a:rPr lang="en-CA" sz="1800" b="0" dirty="0" err="1">
                <a:latin typeface="Calibri" panose="020F0502020204030204" pitchFamily="34" charset="0"/>
                <a:cs typeface="Calibri" panose="020F0502020204030204" pitchFamily="34" charset="0"/>
              </a:rPr>
              <a:t>Chittabrata</a:t>
            </a:r>
            <a:r>
              <a:rPr lang="en-CA" sz="1800" b="0" dirty="0">
                <a:latin typeface="Calibri" panose="020F0502020204030204" pitchFamily="34" charset="0"/>
                <a:cs typeface="Calibri" panose="020F0502020204030204" pitchFamily="34" charset="0"/>
              </a:rPr>
              <a:t> Ghosh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8217778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53204092"/>
              </p:ext>
            </p:extLst>
          </p:nvPr>
        </p:nvGraphicFramePr>
        <p:xfrm>
          <a:off x="1752600" y="2895600"/>
          <a:ext cx="9093202" cy="741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11-20/0862</a:t>
                      </a:r>
                    </a:p>
                  </a:txBody>
                  <a:tcPr/>
                </a:tc>
                <a:tc>
                  <a:txBody>
                    <a:bodyPr/>
                    <a:lstStyle/>
                    <a:p>
                      <a:r>
                        <a:rPr lang="en-GB" sz="1800" kern="1200" dirty="0">
                          <a:solidFill>
                            <a:schemeClr val="dk1"/>
                          </a:solidFill>
                          <a:effectLst/>
                          <a:latin typeface="+mn-lt"/>
                          <a:ea typeface="+mn-ea"/>
                          <a:cs typeface="+mn-cs"/>
                        </a:rPr>
                        <a:t>24447, 24544, 24448, 24476, 24188, 24190, 24263, 24264, 24279, 24519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9449225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#1053</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24447, 24544, 24448, 24476, 24188, 24190, 24263, 24264, 24519</a:t>
            </a:r>
            <a:r>
              <a:rPr lang="en-US" kern="1200" dirty="0">
                <a:solidFill>
                  <a:schemeClr val="dk1"/>
                </a:solidFill>
              </a:rPr>
              <a:t> in doc 11-20/0862r3</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113</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7336479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7B04-1EFE-D64F-A945-6A587DD73A06}"/>
              </a:ext>
            </a:extLst>
          </p:cNvPr>
          <p:cNvSpPr>
            <a:spLocks noGrp="1"/>
          </p:cNvSpPr>
          <p:nvPr>
            <p:ph type="title"/>
          </p:nvPr>
        </p:nvSpPr>
        <p:spPr/>
        <p:txBody>
          <a:bodyPr/>
          <a:lstStyle/>
          <a:p>
            <a:r>
              <a:rPr lang="en-US" dirty="0"/>
              <a:t>CR Motion #1054</a:t>
            </a:r>
          </a:p>
        </p:txBody>
      </p:sp>
      <p:sp>
        <p:nvSpPr>
          <p:cNvPr id="6" name="Content Placeholder 5">
            <a:extLst>
              <a:ext uri="{FF2B5EF4-FFF2-40B4-BE49-F238E27FC236}">
                <a16:creationId xmlns:a16="http://schemas.microsoft.com/office/drawing/2014/main" id="{8EAB0FF8-00A1-1844-95D4-BC94981C04BC}"/>
              </a:ext>
            </a:extLst>
          </p:cNvPr>
          <p:cNvSpPr>
            <a:spLocks noGrp="1"/>
          </p:cNvSpPr>
          <p:nvPr>
            <p:ph idx="1"/>
          </p:nvPr>
        </p:nvSpPr>
        <p:spPr/>
        <p:txBody>
          <a:bodyPr/>
          <a:lstStyle/>
          <a:p>
            <a:pPr>
              <a:buFont typeface="Arial" panose="020B0604020202020204" pitchFamily="34" charset="0"/>
              <a:buChar char="•"/>
            </a:pPr>
            <a:r>
              <a:rPr lang="en-US" dirty="0"/>
              <a:t>Move to accept resolution to CID 24279</a:t>
            </a:r>
            <a:r>
              <a:rPr lang="en-US" kern="1200" dirty="0">
                <a:solidFill>
                  <a:schemeClr val="dk1"/>
                </a:solidFill>
              </a:rPr>
              <a:t> in doc 11-20/0862r5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t>
            </a:r>
            <a:r>
              <a:rPr lang="en-US" kern="1200" dirty="0" err="1">
                <a:solidFill>
                  <a:schemeClr val="dk1"/>
                </a:solidFill>
              </a:rPr>
              <a:t>Youhan</a:t>
            </a:r>
            <a:r>
              <a:rPr lang="en-US" kern="1200" dirty="0">
                <a:solidFill>
                  <a:schemeClr val="dk1"/>
                </a:solidFill>
              </a:rPr>
              <a:t> Kim		Second: Abhishek Patil</a:t>
            </a:r>
          </a:p>
          <a:p>
            <a:pPr>
              <a:buFont typeface="Arial" panose="020B0604020202020204" pitchFamily="34" charset="0"/>
              <a:buChar char="•"/>
            </a:pPr>
            <a:r>
              <a:rPr lang="en-US" kern="1200" dirty="0">
                <a:solidFill>
                  <a:schemeClr val="dk1"/>
                </a:solidFill>
              </a:rPr>
              <a:t>Approved with unanimous consent</a:t>
            </a:r>
          </a:p>
          <a:p>
            <a:pPr>
              <a:buFont typeface="Arial" panose="020B0604020202020204" pitchFamily="34" charset="0"/>
              <a:buChar char="•"/>
            </a:pPr>
            <a:endParaRPr lang="en-US" kern="1200" dirty="0">
              <a:solidFill>
                <a:schemeClr val="dk1"/>
              </a:solidFill>
            </a:endParaRPr>
          </a:p>
        </p:txBody>
      </p:sp>
      <p:sp>
        <p:nvSpPr>
          <p:cNvPr id="5" name="Slide Number Placeholder 4">
            <a:extLst>
              <a:ext uri="{FF2B5EF4-FFF2-40B4-BE49-F238E27FC236}">
                <a16:creationId xmlns:a16="http://schemas.microsoft.com/office/drawing/2014/main" id="{FC411914-56F8-D84E-9270-B7EF4E2AFA66}"/>
              </a:ext>
            </a:extLst>
          </p:cNvPr>
          <p:cNvSpPr>
            <a:spLocks noGrp="1"/>
          </p:cNvSpPr>
          <p:nvPr>
            <p:ph type="sldNum" idx="12"/>
          </p:nvPr>
        </p:nvSpPr>
        <p:spPr/>
        <p:txBody>
          <a:bodyPr/>
          <a:lstStyle/>
          <a:p>
            <a:r>
              <a:rPr lang="en-GB"/>
              <a:t>Slide </a:t>
            </a:r>
            <a:fld id="{06B781AF-4CCF-49B0-A572-DE54FBE5D942}" type="slidenum">
              <a:rPr lang="en-GB" smtClean="0"/>
              <a:pPr/>
              <a:t>114</a:t>
            </a:fld>
            <a:endParaRPr lang="en-GB"/>
          </a:p>
        </p:txBody>
      </p:sp>
      <p:sp>
        <p:nvSpPr>
          <p:cNvPr id="4" name="Footer Placeholder 3">
            <a:extLst>
              <a:ext uri="{FF2B5EF4-FFF2-40B4-BE49-F238E27FC236}">
                <a16:creationId xmlns:a16="http://schemas.microsoft.com/office/drawing/2014/main" id="{0483AF0B-07C2-D04F-8858-DFB5C94A50E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00D6CFD-4900-A242-B0D3-0CB30F9A651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64804817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16</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Status of Comment Resolution</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Minutes Approval</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0">
              <a:buFont typeface="Arial" panose="020B0604020202020204" pitchFamily="34" charset="0"/>
              <a:buChar char="•"/>
            </a:pPr>
            <a:r>
              <a:rPr lang="en-US" sz="1800" dirty="0">
                <a:hlinkClick r:id="rId3"/>
              </a:rPr>
              <a:t>https://mentor.ieee.org/802.11/dcn/20/11-20-0818-01-00ax-resolution-for-cid-24114.docx</a:t>
            </a:r>
            <a:r>
              <a:rPr lang="en-US" sz="1800" dirty="0"/>
              <a:t> - Abhishek Patil </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https://mentor.ieee.org/802.11/dcn/20/11-20-0894-00-00ax-sa1-phy-cr-part-2.docx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Youhan</a:t>
            </a:r>
            <a:r>
              <a:rPr lang="en-US" sz="1800" dirty="0">
                <a:latin typeface="Calibri" panose="020F0502020204030204" pitchFamily="34" charset="0"/>
                <a:cs typeface="Calibri" panose="020F0502020204030204" pitchFamily="34" charset="0"/>
              </a:rPr>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488007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0954789"/>
              </p:ext>
            </p:extLst>
          </p:nvPr>
        </p:nvGraphicFramePr>
        <p:xfrm>
          <a:off x="1752600" y="289560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11-20/0833</a:t>
                      </a:r>
                    </a:p>
                  </a:txBody>
                  <a:tcPr/>
                </a:tc>
                <a:tc>
                  <a:txBody>
                    <a:bodyPr/>
                    <a:lstStyle/>
                    <a:p>
                      <a:r>
                        <a:rPr lang="en-CA" sz="1800" kern="1200" dirty="0">
                          <a:solidFill>
                            <a:schemeClr val="dk1"/>
                          </a:solidFill>
                          <a:effectLst/>
                          <a:latin typeface="+mn-lt"/>
                          <a:ea typeface="+mn-ea"/>
                          <a:cs typeface="+mn-cs"/>
                        </a:rPr>
                        <a:t>24508</a:t>
                      </a:r>
                    </a:p>
                  </a:txBody>
                  <a:tcPr/>
                </a:tc>
                <a:extLst>
                  <a:ext uri="{0D108BD9-81ED-4DB2-BD59-A6C34878D82A}">
                    <a16:rowId xmlns:a16="http://schemas.microsoft.com/office/drawing/2014/main" val="3721419176"/>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1948556077"/>
                  </a:ext>
                </a:extLst>
              </a:tr>
            </a:tbl>
          </a:graphicData>
        </a:graphic>
      </p:graphicFrame>
    </p:spTree>
    <p:extLst>
      <p:ext uri="{BB962C8B-B14F-4D97-AF65-F5344CB8AC3E}">
        <p14:creationId xmlns:p14="http://schemas.microsoft.com/office/powerpoint/2010/main" val="71341850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EB290-2758-A24A-AF59-D641241F8BCE}"/>
              </a:ext>
            </a:extLst>
          </p:cNvPr>
          <p:cNvSpPr>
            <a:spLocks noGrp="1"/>
          </p:cNvSpPr>
          <p:nvPr>
            <p:ph type="title"/>
          </p:nvPr>
        </p:nvSpPr>
        <p:spPr/>
        <p:txBody>
          <a:bodyPr/>
          <a:lstStyle/>
          <a:p>
            <a:r>
              <a:rPr lang="en-US" dirty="0"/>
              <a:t>Motion for Minutes Approval</a:t>
            </a:r>
          </a:p>
        </p:txBody>
      </p:sp>
      <p:sp>
        <p:nvSpPr>
          <p:cNvPr id="6" name="Content Placeholder 5">
            <a:extLst>
              <a:ext uri="{FF2B5EF4-FFF2-40B4-BE49-F238E27FC236}">
                <a16:creationId xmlns:a16="http://schemas.microsoft.com/office/drawing/2014/main" id="{80700EF1-B220-A146-92E7-3E9609F68361}"/>
              </a:ext>
            </a:extLst>
          </p:cNvPr>
          <p:cNvSpPr>
            <a:spLocks noGrp="1"/>
          </p:cNvSpPr>
          <p:nvPr>
            <p:ph idx="1"/>
          </p:nvPr>
        </p:nvSpPr>
        <p:spPr/>
        <p:txBody>
          <a:bodyPr/>
          <a:lstStyle/>
          <a:p>
            <a:pPr>
              <a:buFont typeface="Arial" panose="020B0604020202020204" pitchFamily="34" charset="0"/>
              <a:buChar char="•"/>
            </a:pPr>
            <a:r>
              <a:rPr lang="en-US" dirty="0"/>
              <a:t>Move to approve minutes of TG teleconferences in doc: </a:t>
            </a:r>
            <a:r>
              <a:rPr lang="en-US" dirty="0">
                <a:hlinkClick r:id="rId2"/>
              </a:rPr>
              <a:t>https://mentor.ieee.org/802.11/dcn/20/11-20-0704-08-00ax-minutes-of-tgax-teleconferences-may-2020.docx</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Yasu</a:t>
            </a:r>
            <a:r>
              <a:rPr lang="en-US" dirty="0"/>
              <a:t> Inoue		Second: Alfred </a:t>
            </a:r>
            <a:r>
              <a:rPr lang="en-US" dirty="0" err="1"/>
              <a:t>Asterjadhi</a:t>
            </a:r>
            <a:endParaRPr lang="en-US" dirty="0"/>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494549F3-7890-6043-A621-082147B29C6B}"/>
              </a:ext>
            </a:extLst>
          </p:cNvPr>
          <p:cNvSpPr>
            <a:spLocks noGrp="1"/>
          </p:cNvSpPr>
          <p:nvPr>
            <p:ph type="sldNum" idx="12"/>
          </p:nvPr>
        </p:nvSpPr>
        <p:spPr/>
        <p:txBody>
          <a:bodyPr/>
          <a:lstStyle/>
          <a:p>
            <a:r>
              <a:rPr lang="en-GB"/>
              <a:t>Slide </a:t>
            </a:r>
            <a:fld id="{06B781AF-4CCF-49B0-A572-DE54FBE5D942}" type="slidenum">
              <a:rPr lang="en-GB" smtClean="0"/>
              <a:pPr/>
              <a:t>117</a:t>
            </a:fld>
            <a:endParaRPr lang="en-GB"/>
          </a:p>
        </p:txBody>
      </p:sp>
      <p:sp>
        <p:nvSpPr>
          <p:cNvPr id="4" name="Footer Placeholder 3">
            <a:extLst>
              <a:ext uri="{FF2B5EF4-FFF2-40B4-BE49-F238E27FC236}">
                <a16:creationId xmlns:a16="http://schemas.microsoft.com/office/drawing/2014/main" id="{7F782DF9-3E11-3F4A-B0FB-0221B1B5570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61C15D5-FF99-144A-A72A-FBF5B131DC5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3795029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254A-479F-6743-A86A-4E80E550191D}"/>
              </a:ext>
            </a:extLst>
          </p:cNvPr>
          <p:cNvSpPr>
            <a:spLocks noGrp="1"/>
          </p:cNvSpPr>
          <p:nvPr>
            <p:ph type="title"/>
          </p:nvPr>
        </p:nvSpPr>
        <p:spPr/>
        <p:txBody>
          <a:bodyPr/>
          <a:lstStyle/>
          <a:p>
            <a:r>
              <a:rPr lang="en-US" dirty="0"/>
              <a:t>CR Motion #1055</a:t>
            </a:r>
          </a:p>
        </p:txBody>
      </p:sp>
      <p:sp>
        <p:nvSpPr>
          <p:cNvPr id="3" name="Content Placeholder 2">
            <a:extLst>
              <a:ext uri="{FF2B5EF4-FFF2-40B4-BE49-F238E27FC236}">
                <a16:creationId xmlns:a16="http://schemas.microsoft.com/office/drawing/2014/main" id="{72A5F6B3-3DE9-B747-B9B8-B6AA1D6FB2CA}"/>
              </a:ext>
            </a:extLst>
          </p:cNvPr>
          <p:cNvSpPr>
            <a:spLocks noGrp="1"/>
          </p:cNvSpPr>
          <p:nvPr>
            <p:ph idx="1"/>
          </p:nvPr>
        </p:nvSpPr>
        <p:spPr/>
        <p:txBody>
          <a:bodyPr/>
          <a:lstStyle/>
          <a:p>
            <a:r>
              <a:rPr lang="en-US" dirty="0"/>
              <a:t>Move to accept resolution to CID 24508 in doc 11-20/0833r0</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15/0/1</a:t>
            </a:r>
          </a:p>
          <a:p>
            <a:r>
              <a:rPr lang="en-US" dirty="0"/>
              <a:t>Motion passes</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D725D76-FF6E-CA41-921F-9B6CA82042CA}"/>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F87525BF-F000-A641-81F1-69CB883E3BD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238C72-084D-9347-8AE5-D9C6312CAD9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72104756"/>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18</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800" dirty="0">
                <a:hlinkClick r:id="rId3"/>
              </a:rPr>
              <a:t>https://mentor.ieee.org/802.11/dcn/20/11-20-0912-00-00ax-resolutions-to-miscellaneous-cids.docx</a:t>
            </a:r>
            <a:r>
              <a:rPr lang="en-US" sz="1800" dirty="0"/>
              <a:t> - Osama </a:t>
            </a:r>
            <a:r>
              <a:rPr lang="en-US" sz="1800" dirty="0" err="1"/>
              <a:t>Aboul-Magd</a:t>
            </a:r>
            <a:r>
              <a:rPr lang="en-CA" sz="1800" b="0" dirty="0">
                <a:latin typeface="Calibri" panose="020F0502020204030204" pitchFamily="34" charset="0"/>
                <a:cs typeface="Calibri" panose="020F0502020204030204" pitchFamily="34" charset="0"/>
              </a:rPr>
              <a:t> </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https://mentor.ieee.org/802.11/dcn/20/11-20-0822-01-00ax-miscellaneous-6ghz-channelization-cids.docx</a:t>
            </a:r>
            <a:r>
              <a:rPr lang="en-US" sz="1800" dirty="0">
                <a:latin typeface="Calibri" panose="020F0502020204030204" pitchFamily="34" charset="0"/>
                <a:cs typeface="Calibri" panose="020F0502020204030204" pitchFamily="34" charset="0"/>
              </a:rPr>
              <a:t> - Thomas Derham (a new revision will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https://mentor.ieee.org/802.11/dcn/20/11-20-0913-00-00ax-twt-wide-range.docx</a:t>
            </a:r>
            <a:r>
              <a:rPr lang="en-US" sz="1800" dirty="0">
                <a:latin typeface="Calibri" panose="020F0502020204030204" pitchFamily="34" charset="0"/>
                <a:cs typeface="Calibri" panose="020F0502020204030204" pitchFamily="34" charset="0"/>
              </a:rPr>
              <a:t> - Laurent </a:t>
            </a:r>
            <a:r>
              <a:rPr lang="en-US" sz="1800" dirty="0" err="1">
                <a:latin typeface="Calibri" panose="020F0502020204030204" pitchFamily="34" charset="0"/>
                <a:cs typeface="Calibri" panose="020F0502020204030204" pitchFamily="34" charset="0"/>
              </a:rPr>
              <a:t>Cariou</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763728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23</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0250675"/>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969870671"/>
              </p:ext>
            </p:extLst>
          </p:nvPr>
        </p:nvGraphicFramePr>
        <p:xfrm>
          <a:off x="1676400" y="2316480"/>
          <a:ext cx="9093202" cy="25958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11-20/0884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24018, </a:t>
                      </a:r>
                      <a:r>
                        <a:rPr lang="en-US" sz="1800" kern="1200" dirty="0">
                          <a:solidFill>
                            <a:srgbClr val="FF0000"/>
                          </a:solidFill>
                          <a:effectLst/>
                          <a:latin typeface="+mn-lt"/>
                          <a:ea typeface="+mn-ea"/>
                          <a:cs typeface="+mn-cs"/>
                        </a:rPr>
                        <a:t>24019</a:t>
                      </a:r>
                      <a:r>
                        <a:rPr lang="en-US" sz="1800" kern="1200" dirty="0">
                          <a:solidFill>
                            <a:schemeClr val="dk1"/>
                          </a:solidFill>
                          <a:effectLst/>
                          <a:latin typeface="+mn-lt"/>
                          <a:ea typeface="+mn-ea"/>
                          <a:cs typeface="+mn-cs"/>
                        </a:rPr>
                        <a:t>, 24391, 24392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260174905"/>
                  </a:ext>
                </a:extLst>
              </a:tr>
              <a:tr h="370840">
                <a:tc>
                  <a:txBody>
                    <a:bodyPr/>
                    <a:lstStyle/>
                    <a:p>
                      <a:r>
                        <a:rPr lang="en-US" dirty="0"/>
                        <a:t>11-20/0874</a:t>
                      </a:r>
                    </a:p>
                  </a:txBody>
                  <a:tcPr/>
                </a:tc>
                <a:tc>
                  <a:txBody>
                    <a:bodyPr/>
                    <a:lstStyle/>
                    <a:p>
                      <a:r>
                        <a:rPr lang="en-US" sz="1800" kern="1200" dirty="0">
                          <a:solidFill>
                            <a:schemeClr val="dk1"/>
                          </a:solidFill>
                          <a:effectLst/>
                          <a:latin typeface="+mn-lt"/>
                          <a:ea typeface="+mn-ea"/>
                          <a:cs typeface="+mn-cs"/>
                        </a:rPr>
                        <a:t>24091, 24185, 24186, 24501</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948556077"/>
                  </a:ext>
                </a:extLst>
              </a:tr>
              <a:tr h="370840">
                <a:tc>
                  <a:txBody>
                    <a:bodyPr/>
                    <a:lstStyle/>
                    <a:p>
                      <a:r>
                        <a:rPr lang="en-US" dirty="0"/>
                        <a:t>11-20/0818</a:t>
                      </a:r>
                    </a:p>
                  </a:txBody>
                  <a:tcPr/>
                </a:tc>
                <a:tc>
                  <a:txBody>
                    <a:bodyPr/>
                    <a:lstStyle/>
                    <a:p>
                      <a:r>
                        <a:rPr lang="en-CA" sz="1800" kern="1200" dirty="0">
                          <a:solidFill>
                            <a:schemeClr val="dk1"/>
                          </a:solidFill>
                          <a:effectLst/>
                          <a:latin typeface="+mn-lt"/>
                          <a:ea typeface="+mn-ea"/>
                          <a:cs typeface="+mn-cs"/>
                        </a:rPr>
                        <a:t>24114</a:t>
                      </a:r>
                    </a:p>
                  </a:txBody>
                  <a:tcPr/>
                </a:tc>
                <a:extLst>
                  <a:ext uri="{0D108BD9-81ED-4DB2-BD59-A6C34878D82A}">
                    <a16:rowId xmlns:a16="http://schemas.microsoft.com/office/drawing/2014/main" val="623845015"/>
                  </a:ext>
                </a:extLst>
              </a:tr>
              <a:tr h="370840">
                <a:tc>
                  <a:txBody>
                    <a:bodyPr/>
                    <a:lstStyle/>
                    <a:p>
                      <a:r>
                        <a:rPr lang="en-US" dirty="0"/>
                        <a:t>11-20/0894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24191, 24192, 24291, 24414, 24415, 24416, 24477, 24205, 24206, 24327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065039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277933037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8635B-FD97-7445-859F-09099A4A0BC5}"/>
              </a:ext>
            </a:extLst>
          </p:cNvPr>
          <p:cNvSpPr>
            <a:spLocks noGrp="1"/>
          </p:cNvSpPr>
          <p:nvPr>
            <p:ph type="title"/>
          </p:nvPr>
        </p:nvSpPr>
        <p:spPr/>
        <p:txBody>
          <a:bodyPr/>
          <a:lstStyle/>
          <a:p>
            <a:r>
              <a:rPr lang="en-US" dirty="0"/>
              <a:t>SP (11-20/0822)</a:t>
            </a:r>
          </a:p>
        </p:txBody>
      </p:sp>
      <p:sp>
        <p:nvSpPr>
          <p:cNvPr id="6" name="Content Placeholder 5">
            <a:extLst>
              <a:ext uri="{FF2B5EF4-FFF2-40B4-BE49-F238E27FC236}">
                <a16:creationId xmlns:a16="http://schemas.microsoft.com/office/drawing/2014/main" id="{AFFAD1FE-2B6F-F248-B7EE-C823E762E17D}"/>
              </a:ext>
            </a:extLst>
          </p:cNvPr>
          <p:cNvSpPr>
            <a:spLocks noGrp="1"/>
          </p:cNvSpPr>
          <p:nvPr>
            <p:ph idx="1"/>
          </p:nvPr>
        </p:nvSpPr>
        <p:spPr/>
        <p:txBody>
          <a:bodyPr/>
          <a:lstStyle/>
          <a:p>
            <a:r>
              <a:rPr lang="en-US" dirty="0"/>
              <a:t>Do you prefer FILS discovery frames and RNR to carry?</a:t>
            </a:r>
          </a:p>
          <a:p>
            <a:pPr marL="457200" indent="-457200">
              <a:buAutoNum type="alphaLcParenR"/>
            </a:pPr>
            <a:r>
              <a:rPr lang="en-US" dirty="0"/>
              <a:t>Regulatory client limit - 17</a:t>
            </a:r>
          </a:p>
          <a:p>
            <a:pPr marL="457200" indent="-457200">
              <a:buAutoNum type="alphaLcParenR"/>
            </a:pPr>
            <a:r>
              <a:rPr lang="en-US" dirty="0"/>
              <a:t>Local limit - 9</a:t>
            </a:r>
          </a:p>
          <a:p>
            <a:pPr marL="457200" indent="-457200">
              <a:buAutoNum type="alphaLcParenR"/>
            </a:pPr>
            <a:r>
              <a:rPr lang="en-US" dirty="0"/>
              <a:t>Abstain - 6</a:t>
            </a:r>
          </a:p>
          <a:p>
            <a:pPr marL="0" indent="0"/>
            <a:endParaRPr lang="en-US" dirty="0"/>
          </a:p>
        </p:txBody>
      </p:sp>
      <p:sp>
        <p:nvSpPr>
          <p:cNvPr id="5" name="Slide Number Placeholder 4">
            <a:extLst>
              <a:ext uri="{FF2B5EF4-FFF2-40B4-BE49-F238E27FC236}">
                <a16:creationId xmlns:a16="http://schemas.microsoft.com/office/drawing/2014/main" id="{1A516FAB-4462-B24B-9A30-067D1E1EA0C5}"/>
              </a:ext>
            </a:extLst>
          </p:cNvPr>
          <p:cNvSpPr>
            <a:spLocks noGrp="1"/>
          </p:cNvSpPr>
          <p:nvPr>
            <p:ph type="sldNum" idx="12"/>
          </p:nvPr>
        </p:nvSpPr>
        <p:spPr/>
        <p:txBody>
          <a:bodyPr/>
          <a:lstStyle/>
          <a:p>
            <a:r>
              <a:rPr lang="en-GB"/>
              <a:t>Slide </a:t>
            </a:r>
            <a:fld id="{06B781AF-4CCF-49B0-A572-DE54FBE5D942}" type="slidenum">
              <a:rPr lang="en-GB" smtClean="0"/>
              <a:pPr/>
              <a:t>122</a:t>
            </a:fld>
            <a:endParaRPr lang="en-GB"/>
          </a:p>
        </p:txBody>
      </p:sp>
      <p:sp>
        <p:nvSpPr>
          <p:cNvPr id="4" name="Footer Placeholder 3">
            <a:extLst>
              <a:ext uri="{FF2B5EF4-FFF2-40B4-BE49-F238E27FC236}">
                <a16:creationId xmlns:a16="http://schemas.microsoft.com/office/drawing/2014/main" id="{2BB54697-AFE5-D540-9E56-28D618E20D51}"/>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152496E-AD7E-4844-9E72-288FFFBD5D0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924918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15FA3-34EC-7049-B9F8-0AF0E93A4EB2}"/>
              </a:ext>
            </a:extLst>
          </p:cNvPr>
          <p:cNvSpPr>
            <a:spLocks noGrp="1"/>
          </p:cNvSpPr>
          <p:nvPr>
            <p:ph type="title"/>
          </p:nvPr>
        </p:nvSpPr>
        <p:spPr/>
        <p:txBody>
          <a:bodyPr/>
          <a:lstStyle/>
          <a:p>
            <a:r>
              <a:rPr lang="en-US" dirty="0"/>
              <a:t>CR Motion #1056</a:t>
            </a:r>
          </a:p>
        </p:txBody>
      </p:sp>
      <p:sp>
        <p:nvSpPr>
          <p:cNvPr id="6" name="Content Placeholder 5">
            <a:extLst>
              <a:ext uri="{FF2B5EF4-FFF2-40B4-BE49-F238E27FC236}">
                <a16:creationId xmlns:a16="http://schemas.microsoft.com/office/drawing/2014/main" id="{8544030D-C122-824C-9961-5B32B913083D}"/>
              </a:ext>
            </a:extLst>
          </p:cNvPr>
          <p:cNvSpPr>
            <a:spLocks noGrp="1"/>
          </p:cNvSpPr>
          <p:nvPr>
            <p:ph idx="1"/>
          </p:nvPr>
        </p:nvSpPr>
        <p:spPr/>
        <p:txBody>
          <a:bodyPr/>
          <a:lstStyle/>
          <a:p>
            <a:r>
              <a:rPr lang="en-US" dirty="0"/>
              <a:t>Move to accept resolutions to CIDs </a:t>
            </a:r>
            <a:r>
              <a:rPr lang="en-US" kern="1200" dirty="0">
                <a:solidFill>
                  <a:schemeClr val="dk1"/>
                </a:solidFill>
              </a:rPr>
              <a:t>24091, 24185, 24186, 24501 in doc 11-20/0874r3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Jianhan</a:t>
            </a:r>
            <a:r>
              <a:rPr lang="en-US" kern="1200" dirty="0">
                <a:solidFill>
                  <a:schemeClr val="dk1"/>
                </a:solidFill>
              </a:rPr>
              <a:t> Liu		Second:</a:t>
            </a:r>
            <a:r>
              <a:rPr lang="en-CA" dirty="0"/>
              <a:t> </a:t>
            </a:r>
            <a:r>
              <a:rPr lang="en-CA" dirty="0" err="1"/>
              <a:t>Youhan</a:t>
            </a:r>
            <a:r>
              <a:rPr lang="en-CA" dirty="0"/>
              <a:t> Kim</a:t>
            </a:r>
          </a:p>
          <a:p>
            <a:r>
              <a:rPr lang="en-CA" kern="1200" dirty="0">
                <a:solidFill>
                  <a:schemeClr val="dk1"/>
                </a:solidFill>
              </a:rPr>
              <a:t>Approved with unanimous consent.</a:t>
            </a:r>
          </a:p>
          <a:p>
            <a:r>
              <a:rPr lang="en-US" dirty="0"/>
              <a:t> </a:t>
            </a:r>
          </a:p>
        </p:txBody>
      </p:sp>
      <p:sp>
        <p:nvSpPr>
          <p:cNvPr id="5" name="Slide Number Placeholder 4">
            <a:extLst>
              <a:ext uri="{FF2B5EF4-FFF2-40B4-BE49-F238E27FC236}">
                <a16:creationId xmlns:a16="http://schemas.microsoft.com/office/drawing/2014/main" id="{F144BD05-4512-7B40-9C95-DC8FD1F6E2BA}"/>
              </a:ext>
            </a:extLst>
          </p:cNvPr>
          <p:cNvSpPr>
            <a:spLocks noGrp="1"/>
          </p:cNvSpPr>
          <p:nvPr>
            <p:ph type="sldNum" idx="12"/>
          </p:nvPr>
        </p:nvSpPr>
        <p:spPr/>
        <p:txBody>
          <a:bodyPr/>
          <a:lstStyle/>
          <a:p>
            <a:r>
              <a:rPr lang="en-GB"/>
              <a:t>Slide </a:t>
            </a:r>
            <a:fld id="{06B781AF-4CCF-49B0-A572-DE54FBE5D942}" type="slidenum">
              <a:rPr lang="en-GB" smtClean="0"/>
              <a:pPr/>
              <a:t>123</a:t>
            </a:fld>
            <a:endParaRPr lang="en-GB"/>
          </a:p>
        </p:txBody>
      </p:sp>
      <p:sp>
        <p:nvSpPr>
          <p:cNvPr id="4" name="Footer Placeholder 3">
            <a:extLst>
              <a:ext uri="{FF2B5EF4-FFF2-40B4-BE49-F238E27FC236}">
                <a16:creationId xmlns:a16="http://schemas.microsoft.com/office/drawing/2014/main" id="{5F2BA7F7-7BEE-6C40-BF52-E8B6AD22AB4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271300E-EF2E-4547-A049-DE69ED178187}"/>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40902838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1057</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24018, 24391, 24392  in doc 11-20/0884r4</a:t>
            </a:r>
          </a:p>
          <a:p>
            <a:endParaRPr lang="en-US" dirty="0"/>
          </a:p>
          <a:p>
            <a:r>
              <a:rPr lang="en-US" dirty="0"/>
              <a:t>Move: </a:t>
            </a:r>
            <a:r>
              <a:rPr lang="en-US" dirty="0" err="1"/>
              <a:t>Chittabrata</a:t>
            </a:r>
            <a:r>
              <a:rPr lang="en-US" dirty="0"/>
              <a:t> Ghosh</a:t>
            </a:r>
            <a:r>
              <a:rPr lang="en-CA" dirty="0"/>
              <a:t> 		Second: Abhishek Patil</a:t>
            </a:r>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124</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11972985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1058</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kern="1200" dirty="0">
                <a:solidFill>
                  <a:schemeClr val="dk1"/>
                </a:solidFill>
              </a:rPr>
              <a:t> </a:t>
            </a:r>
            <a:r>
              <a:rPr lang="en-US" dirty="0"/>
              <a:t>in doc 11-20/0822r3</a:t>
            </a:r>
          </a:p>
          <a:p>
            <a:endParaRPr lang="en-US" dirty="0"/>
          </a:p>
          <a:p>
            <a:r>
              <a:rPr lang="en-US" dirty="0"/>
              <a:t>Move: Thomas </a:t>
            </a:r>
            <a:r>
              <a:rPr lang="en-US" dirty="0" err="1"/>
              <a:t>Derham</a:t>
            </a:r>
            <a:r>
              <a:rPr lang="en-CA" dirty="0"/>
              <a:t>		Second: </a:t>
            </a:r>
          </a:p>
          <a:p>
            <a:r>
              <a:rPr lang="en-CA" dirty="0"/>
              <a:t>Needs more discussion. No Motion at this time (June 23)</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125</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750656149"/>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C17069B7-5EB9-8E4F-A11B-56683888E1B2}"/>
              </a:ext>
            </a:extLst>
          </p:cNvPr>
          <p:cNvSpPr>
            <a:spLocks noGrp="1"/>
          </p:cNvSpPr>
          <p:nvPr>
            <p:ph type="title"/>
          </p:nvPr>
        </p:nvSpPr>
        <p:spPr/>
        <p:txBody>
          <a:bodyPr/>
          <a:lstStyle/>
          <a:p>
            <a:r>
              <a:rPr lang="en-US" dirty="0"/>
              <a:t>CR Motion # 1059</a:t>
            </a:r>
          </a:p>
        </p:txBody>
      </p:sp>
      <p:sp>
        <p:nvSpPr>
          <p:cNvPr id="7" name="Content Placeholder 6">
            <a:extLst>
              <a:ext uri="{FF2B5EF4-FFF2-40B4-BE49-F238E27FC236}">
                <a16:creationId xmlns:a16="http://schemas.microsoft.com/office/drawing/2014/main" id="{558D8C87-C634-4345-B563-0549455E0816}"/>
              </a:ext>
            </a:extLst>
          </p:cNvPr>
          <p:cNvSpPr>
            <a:spLocks noGrp="1"/>
          </p:cNvSpPr>
          <p:nvPr>
            <p:ph idx="1"/>
          </p:nvPr>
        </p:nvSpPr>
        <p:spPr/>
        <p:txBody>
          <a:bodyPr/>
          <a:lstStyle/>
          <a:p>
            <a:r>
              <a:rPr lang="en-US" dirty="0"/>
              <a:t>Move to accept resolution to CID 24114 </a:t>
            </a:r>
            <a:r>
              <a:rPr lang="en-CA" kern="1200" dirty="0">
                <a:solidFill>
                  <a:schemeClr val="dk1"/>
                </a:solidFill>
              </a:rPr>
              <a:t> </a:t>
            </a:r>
            <a:r>
              <a:rPr lang="en-US" dirty="0"/>
              <a:t>in doc 11-20/0818r4</a:t>
            </a:r>
          </a:p>
          <a:p>
            <a:endParaRPr lang="en-US" dirty="0"/>
          </a:p>
          <a:p>
            <a:r>
              <a:rPr lang="en-US" dirty="0"/>
              <a:t>Move: Abhishek Patil</a:t>
            </a:r>
            <a:r>
              <a:rPr lang="en-CA" dirty="0"/>
              <a:t>		Second: Alfred </a:t>
            </a:r>
            <a:r>
              <a:rPr lang="en-CA" dirty="0" err="1"/>
              <a:t>Asterjadhi</a:t>
            </a:r>
            <a:endParaRPr lang="en-CA" dirty="0"/>
          </a:p>
          <a:p>
            <a:r>
              <a:rPr lang="en-CA" dirty="0"/>
              <a:t>Approved with unanimous consent</a:t>
            </a:r>
          </a:p>
        </p:txBody>
      </p:sp>
      <p:sp>
        <p:nvSpPr>
          <p:cNvPr id="5" name="Slide Number Placeholder 4">
            <a:extLst>
              <a:ext uri="{FF2B5EF4-FFF2-40B4-BE49-F238E27FC236}">
                <a16:creationId xmlns:a16="http://schemas.microsoft.com/office/drawing/2014/main" id="{9074909E-C501-0249-B0EF-40E2389AA8AF}"/>
              </a:ext>
            </a:extLst>
          </p:cNvPr>
          <p:cNvSpPr>
            <a:spLocks noGrp="1"/>
          </p:cNvSpPr>
          <p:nvPr>
            <p:ph type="sldNum" idx="12"/>
          </p:nvPr>
        </p:nvSpPr>
        <p:spPr/>
        <p:txBody>
          <a:bodyPr/>
          <a:lstStyle/>
          <a:p>
            <a:r>
              <a:rPr lang="en-GB"/>
              <a:t>Slide </a:t>
            </a:r>
            <a:fld id="{06B781AF-4CCF-49B0-A572-DE54FBE5D942}" type="slidenum">
              <a:rPr lang="en-GB" smtClean="0"/>
              <a:pPr/>
              <a:t>126</a:t>
            </a:fld>
            <a:endParaRPr lang="en-GB"/>
          </a:p>
        </p:txBody>
      </p:sp>
      <p:sp>
        <p:nvSpPr>
          <p:cNvPr id="4" name="Footer Placeholder 3">
            <a:extLst>
              <a:ext uri="{FF2B5EF4-FFF2-40B4-BE49-F238E27FC236}">
                <a16:creationId xmlns:a16="http://schemas.microsoft.com/office/drawing/2014/main" id="{8CAC2ACC-3D8F-3D44-B838-0E95D737A1C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3C0EA49A-9061-F443-8B2B-C5C31135428D}"/>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8852280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3BB93-6DCE-0D4E-BD85-0DC5EDAD7598}"/>
              </a:ext>
            </a:extLst>
          </p:cNvPr>
          <p:cNvSpPr>
            <a:spLocks noGrp="1"/>
          </p:cNvSpPr>
          <p:nvPr>
            <p:ph type="title"/>
          </p:nvPr>
        </p:nvSpPr>
        <p:spPr/>
        <p:txBody>
          <a:bodyPr/>
          <a:lstStyle/>
          <a:p>
            <a:r>
              <a:rPr lang="en-US" dirty="0"/>
              <a:t>CR Motion # 1060</a:t>
            </a:r>
          </a:p>
        </p:txBody>
      </p:sp>
      <p:sp>
        <p:nvSpPr>
          <p:cNvPr id="3" name="Content Placeholder 2">
            <a:extLst>
              <a:ext uri="{FF2B5EF4-FFF2-40B4-BE49-F238E27FC236}">
                <a16:creationId xmlns:a16="http://schemas.microsoft.com/office/drawing/2014/main" id="{C1D85892-E2DB-8347-9710-07E37D861E3C}"/>
              </a:ext>
            </a:extLst>
          </p:cNvPr>
          <p:cNvSpPr>
            <a:spLocks noGrp="1"/>
          </p:cNvSpPr>
          <p:nvPr>
            <p:ph idx="1"/>
          </p:nvPr>
        </p:nvSpPr>
        <p:spPr/>
        <p:txBody>
          <a:bodyPr/>
          <a:lstStyle/>
          <a:p>
            <a:r>
              <a:rPr lang="en-US" dirty="0"/>
              <a:t>Move to accept resolutions to CIDs </a:t>
            </a:r>
            <a:r>
              <a:rPr lang="en-GB" kern="1200" dirty="0">
                <a:solidFill>
                  <a:schemeClr val="dk1"/>
                </a:solidFill>
              </a:rPr>
              <a:t>24191, 24192, 24291, 24414, 24415, 24416, 24477, 24205, 24206, 24327 in doc 11-20/0894r3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p:txBody>
      </p:sp>
      <p:sp>
        <p:nvSpPr>
          <p:cNvPr id="4" name="Slide Number Placeholder 3">
            <a:extLst>
              <a:ext uri="{FF2B5EF4-FFF2-40B4-BE49-F238E27FC236}">
                <a16:creationId xmlns:a16="http://schemas.microsoft.com/office/drawing/2014/main" id="{861B248B-753C-484F-B0F0-091E190C109C}"/>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CC66A88-B81C-F54C-B797-4AA5B2B0A46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6E2C0F8-6FAC-CF49-A36F-8F02CB6B3FF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16262648"/>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25</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https://mentor.ieee.org/802.11/dcn/20/11-20-0931-00-00ax-mac-cr-last-cids.docx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https://mentor.ieee.org/802.11/dcn/20/11-20-0951-00-00ax-cr-for-cid-24525.docx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Kaiying</a:t>
            </a:r>
            <a:r>
              <a:rPr lang="en-US" sz="1800" dirty="0">
                <a:latin typeface="Calibri" panose="020F0502020204030204" pitchFamily="34" charset="0"/>
                <a:cs typeface="Calibri" panose="020F0502020204030204" pitchFamily="34" charset="0"/>
              </a:rPr>
              <a:t> Lu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682064259"/>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979868659"/>
              </p:ext>
            </p:extLst>
          </p:nvPr>
        </p:nvGraphicFramePr>
        <p:xfrm>
          <a:off x="1676400" y="2316480"/>
          <a:ext cx="9093202" cy="14833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11-20/0857</a:t>
                      </a:r>
                    </a:p>
                  </a:txBody>
                  <a:tcPr/>
                </a:tc>
                <a:tc>
                  <a:txBody>
                    <a:bodyPr/>
                    <a:lstStyle/>
                    <a:p>
                      <a:r>
                        <a:rPr lang="en-CA" sz="1800" kern="1200" dirty="0">
                          <a:solidFill>
                            <a:schemeClr val="dk1"/>
                          </a:solidFill>
                          <a:effectLst/>
                          <a:latin typeface="+mn-lt"/>
                          <a:ea typeface="+mn-ea"/>
                          <a:cs typeface="+mn-cs"/>
                        </a:rPr>
                        <a:t>24488, 24489</a:t>
                      </a:r>
                    </a:p>
                  </a:txBody>
                  <a:tcPr/>
                </a:tc>
                <a:extLst>
                  <a:ext uri="{0D108BD9-81ED-4DB2-BD59-A6C34878D82A}">
                    <a16:rowId xmlns:a16="http://schemas.microsoft.com/office/drawing/2014/main" val="3721419176"/>
                  </a:ext>
                </a:extLst>
              </a:tr>
              <a:tr h="370840">
                <a:tc>
                  <a:txBody>
                    <a:bodyPr/>
                    <a:lstStyle/>
                    <a:p>
                      <a:r>
                        <a:rPr lang="en-US" dirty="0"/>
                        <a:t>11-20/0822</a:t>
                      </a:r>
                    </a:p>
                  </a:txBody>
                  <a:tcPr/>
                </a:tc>
                <a:tc>
                  <a:txBody>
                    <a:bodyPr/>
                    <a:lstStyle/>
                    <a:p>
                      <a:r>
                        <a:rPr lang="en-US" sz="1800" kern="1200" dirty="0">
                          <a:solidFill>
                            <a:schemeClr val="dk1"/>
                          </a:solidFill>
                          <a:effectLst/>
                          <a:latin typeface="+mn-lt"/>
                          <a:ea typeface="+mn-ea"/>
                          <a:cs typeface="+mn-cs"/>
                        </a:rPr>
                        <a:t>24036, 24558, 24559</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4202076"/>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bl>
          </a:graphicData>
        </a:graphic>
      </p:graphicFrame>
    </p:spTree>
    <p:extLst>
      <p:ext uri="{BB962C8B-B14F-4D97-AF65-F5344CB8AC3E}">
        <p14:creationId xmlns:p14="http://schemas.microsoft.com/office/powerpoint/2010/main" val="8292093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91753-C90C-F245-A919-7EC9D192104A}"/>
              </a:ext>
            </a:extLst>
          </p:cNvPr>
          <p:cNvSpPr>
            <a:spLocks noGrp="1"/>
          </p:cNvSpPr>
          <p:nvPr>
            <p:ph type="title"/>
          </p:nvPr>
        </p:nvSpPr>
        <p:spPr/>
        <p:txBody>
          <a:bodyPr/>
          <a:lstStyle/>
          <a:p>
            <a:r>
              <a:rPr lang="en-US" dirty="0"/>
              <a:t>CR Motion #1061</a:t>
            </a:r>
          </a:p>
        </p:txBody>
      </p:sp>
      <p:sp>
        <p:nvSpPr>
          <p:cNvPr id="6" name="Content Placeholder 5">
            <a:extLst>
              <a:ext uri="{FF2B5EF4-FFF2-40B4-BE49-F238E27FC236}">
                <a16:creationId xmlns:a16="http://schemas.microsoft.com/office/drawing/2014/main" id="{217F06AB-7E4D-BD45-A44C-18F911696D7C}"/>
              </a:ext>
            </a:extLst>
          </p:cNvPr>
          <p:cNvSpPr>
            <a:spLocks noGrp="1"/>
          </p:cNvSpPr>
          <p:nvPr>
            <p:ph idx="1"/>
          </p:nvPr>
        </p:nvSpPr>
        <p:spPr/>
        <p:txBody>
          <a:bodyPr/>
          <a:lstStyle/>
          <a:p>
            <a:r>
              <a:rPr lang="en-US" dirty="0"/>
              <a:t>Move to accept resolutions to CIDs </a:t>
            </a:r>
            <a:r>
              <a:rPr lang="en-CA" kern="1200" dirty="0">
                <a:solidFill>
                  <a:schemeClr val="dk1"/>
                </a:solidFill>
              </a:rPr>
              <a:t>24488, 24489 in doc 11-20/0857r2</a:t>
            </a:r>
          </a:p>
          <a:p>
            <a:endParaRPr lang="en-CA" kern="1200" dirty="0">
              <a:solidFill>
                <a:schemeClr val="dk1"/>
              </a:solidFill>
            </a:endParaRPr>
          </a:p>
          <a:p>
            <a:r>
              <a:rPr lang="en-CA" kern="1200" dirty="0">
                <a:solidFill>
                  <a:schemeClr val="dk1"/>
                </a:solidFill>
              </a:rPr>
              <a:t>Move: Jonathan </a:t>
            </a:r>
            <a:r>
              <a:rPr lang="en-CA" kern="1200" dirty="0" err="1">
                <a:solidFill>
                  <a:schemeClr val="dk1"/>
                </a:solidFill>
              </a:rPr>
              <a:t>Segev</a:t>
            </a:r>
            <a:r>
              <a:rPr lang="en-CA" kern="1200" dirty="0">
                <a:solidFill>
                  <a:schemeClr val="dk1"/>
                </a:solidFill>
              </a:rPr>
              <a:t>			Second:</a:t>
            </a:r>
            <a:r>
              <a:rPr lang="en-US" dirty="0"/>
              <a:t>  Ali </a:t>
            </a:r>
            <a:r>
              <a:rPr lang="en-US" dirty="0" err="1"/>
              <a:t>Raissinia</a:t>
            </a:r>
            <a:endParaRPr lang="en-US" dirty="0"/>
          </a:p>
          <a:p>
            <a:r>
              <a:rPr lang="en-US" dirty="0"/>
              <a:t>Y/N/A: 29/1/7 </a:t>
            </a:r>
          </a:p>
          <a:p>
            <a:r>
              <a:rPr lang="en-US" dirty="0"/>
              <a:t>Motion passes</a:t>
            </a:r>
          </a:p>
        </p:txBody>
      </p:sp>
      <p:sp>
        <p:nvSpPr>
          <p:cNvPr id="5" name="Slide Number Placeholder 4">
            <a:extLst>
              <a:ext uri="{FF2B5EF4-FFF2-40B4-BE49-F238E27FC236}">
                <a16:creationId xmlns:a16="http://schemas.microsoft.com/office/drawing/2014/main" id="{A418B221-D43C-B042-89CC-E3158A1B7E3D}"/>
              </a:ext>
            </a:extLst>
          </p:cNvPr>
          <p:cNvSpPr>
            <a:spLocks noGrp="1"/>
          </p:cNvSpPr>
          <p:nvPr>
            <p:ph type="sldNum" idx="12"/>
          </p:nvPr>
        </p:nvSpPr>
        <p:spPr/>
        <p:txBody>
          <a:bodyPr/>
          <a:lstStyle/>
          <a:p>
            <a:r>
              <a:rPr lang="en-GB"/>
              <a:t>Slide </a:t>
            </a:r>
            <a:fld id="{06B781AF-4CCF-49B0-A572-DE54FBE5D942}" type="slidenum">
              <a:rPr lang="en-GB" smtClean="0"/>
              <a:pPr/>
              <a:t>130</a:t>
            </a:fld>
            <a:endParaRPr lang="en-GB"/>
          </a:p>
        </p:txBody>
      </p:sp>
      <p:sp>
        <p:nvSpPr>
          <p:cNvPr id="4" name="Footer Placeholder 3">
            <a:extLst>
              <a:ext uri="{FF2B5EF4-FFF2-40B4-BE49-F238E27FC236}">
                <a16:creationId xmlns:a16="http://schemas.microsoft.com/office/drawing/2014/main" id="{4671CF34-6AF3-D641-B92C-D6212B405BB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6287586-4D01-A84F-BAEB-FDA819205412}"/>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28684281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942B9-73D5-5944-B0C8-6599E5826818}"/>
              </a:ext>
            </a:extLst>
          </p:cNvPr>
          <p:cNvSpPr>
            <a:spLocks noGrp="1"/>
          </p:cNvSpPr>
          <p:nvPr>
            <p:ph type="title"/>
          </p:nvPr>
        </p:nvSpPr>
        <p:spPr/>
        <p:txBody>
          <a:bodyPr/>
          <a:lstStyle/>
          <a:p>
            <a:r>
              <a:rPr lang="en-US" dirty="0"/>
              <a:t>CR Motion #1062</a:t>
            </a:r>
          </a:p>
        </p:txBody>
      </p:sp>
      <p:sp>
        <p:nvSpPr>
          <p:cNvPr id="3" name="Content Placeholder 2">
            <a:extLst>
              <a:ext uri="{FF2B5EF4-FFF2-40B4-BE49-F238E27FC236}">
                <a16:creationId xmlns:a16="http://schemas.microsoft.com/office/drawing/2014/main" id="{71B57123-F59F-B042-A0A2-BC0397DCFE50}"/>
              </a:ext>
            </a:extLst>
          </p:cNvPr>
          <p:cNvSpPr>
            <a:spLocks noGrp="1"/>
          </p:cNvSpPr>
          <p:nvPr>
            <p:ph idx="1"/>
          </p:nvPr>
        </p:nvSpPr>
        <p:spPr/>
        <p:txBody>
          <a:bodyPr/>
          <a:lstStyle/>
          <a:p>
            <a:r>
              <a:rPr lang="en-US" dirty="0"/>
              <a:t>Move to accept resolutions to CIDs </a:t>
            </a:r>
            <a:r>
              <a:rPr lang="en-US" kern="1200" dirty="0">
                <a:solidFill>
                  <a:schemeClr val="dk1"/>
                </a:solidFill>
              </a:rPr>
              <a:t>24036, 24558, 24559</a:t>
            </a:r>
            <a:r>
              <a:rPr lang="en-CA" dirty="0"/>
              <a:t> </a:t>
            </a:r>
            <a:r>
              <a:rPr lang="en-US" dirty="0"/>
              <a:t>in doc 11-20/0822r6</a:t>
            </a:r>
          </a:p>
          <a:p>
            <a:endParaRPr lang="en-US" kern="1200" dirty="0">
              <a:solidFill>
                <a:schemeClr val="dk1"/>
              </a:solidFill>
            </a:endParaRPr>
          </a:p>
          <a:p>
            <a:r>
              <a:rPr lang="en-US" kern="1200" dirty="0">
                <a:solidFill>
                  <a:schemeClr val="dk1"/>
                </a:solidFill>
              </a:rPr>
              <a:t>Move: Thomas </a:t>
            </a:r>
            <a:r>
              <a:rPr lang="en-US" kern="1200" dirty="0" err="1">
                <a:solidFill>
                  <a:schemeClr val="dk1"/>
                </a:solidFill>
              </a:rPr>
              <a:t>Derham</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	</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072A20AA-D720-9F4C-8B06-81BF2FDE7658}"/>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53CD8FD0-06E6-6C4B-B475-B8CDA615C6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C3BB63-C65A-D24D-B939-8AF450829F1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73518050"/>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30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https://mentor.ieee.org/802.11/dcn/20/11-20-0917-00-00ax-ack-related-comments-resolution-sa.docx</a:t>
            </a:r>
            <a:r>
              <a:rPr lang="en-US" sz="1800" dirty="0">
                <a:latin typeface="Calibri" panose="020F0502020204030204" pitchFamily="34" charset="0"/>
                <a:cs typeface="Calibri" panose="020F0502020204030204" pitchFamily="34" charset="0"/>
              </a:rPr>
              <a:t> – George Cherian - if ready</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https://mentor.ieee.org/802.11/dcn/20/11-20-0819-00-00ax-mac-cr-miscellaneous-cids-in-subclause-26dot8.docx</a:t>
            </a:r>
            <a:r>
              <a:rPr lang="en-US" sz="1800" dirty="0">
                <a:latin typeface="Calibri" panose="020F0502020204030204" pitchFamily="34" charset="0"/>
                <a:cs typeface="Calibri" panose="020F0502020204030204" pitchFamily="34" charset="0"/>
              </a:rPr>
              <a:t> - Alfred </a:t>
            </a:r>
            <a:r>
              <a:rPr lang="en-US" sz="1800" dirty="0" err="1">
                <a:latin typeface="Calibri" panose="020F0502020204030204" pitchFamily="34" charset="0"/>
                <a:cs typeface="Calibri" panose="020F0502020204030204" pitchFamily="34" charset="0"/>
              </a:rPr>
              <a:t>Asterjadhi</a:t>
            </a:r>
            <a:r>
              <a:rPr lang="en-US" sz="1800" dirty="0">
                <a:latin typeface="Calibri" panose="020F0502020204030204" pitchFamily="34" charset="0"/>
                <a:cs typeface="Calibri" panose="020F0502020204030204" pitchFamily="34" charset="0"/>
              </a:rPr>
              <a:t> - if ready</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9546351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198199013"/>
              </p:ext>
            </p:extLst>
          </p:nvPr>
        </p:nvGraphicFramePr>
        <p:xfrm>
          <a:off x="1676400" y="231648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11-20/0912</a:t>
                      </a:r>
                    </a:p>
                  </a:txBody>
                  <a:tcPr/>
                </a:tc>
                <a:tc>
                  <a:txBody>
                    <a:bodyPr/>
                    <a:lstStyle/>
                    <a:p>
                      <a:r>
                        <a:rPr lang="en-GB" sz="1800" kern="1200" dirty="0">
                          <a:solidFill>
                            <a:schemeClr val="dk1"/>
                          </a:solidFill>
                          <a:effectLst/>
                          <a:latin typeface="+mn-lt"/>
                          <a:ea typeface="+mn-ea"/>
                          <a:cs typeface="+mn-cs"/>
                        </a:rPr>
                        <a:t>24237, 24241, 24566, and 24567</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503350204"/>
                  </a:ext>
                </a:extLst>
              </a:tr>
              <a:tr h="370840">
                <a:tc>
                  <a:txBody>
                    <a:bodyPr/>
                    <a:lstStyle/>
                    <a:p>
                      <a:r>
                        <a:rPr lang="en-US" dirty="0"/>
                        <a:t>11-20/0931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24015, 24161, 24372, 24433, 24568</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11-20/0315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24545, 24055, 24108, 24469, 24115, 24109, 24110, 24111, 24039, 24112, 24113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44358821"/>
                  </a:ext>
                </a:extLst>
              </a:tr>
            </a:tbl>
          </a:graphicData>
        </a:graphic>
      </p:graphicFrame>
    </p:spTree>
    <p:extLst>
      <p:ext uri="{BB962C8B-B14F-4D97-AF65-F5344CB8AC3E}">
        <p14:creationId xmlns:p14="http://schemas.microsoft.com/office/powerpoint/2010/main" val="3774726770"/>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7BFE0-8D15-FA42-89BB-FA3F3F33C1D4}"/>
              </a:ext>
            </a:extLst>
          </p:cNvPr>
          <p:cNvSpPr>
            <a:spLocks noGrp="1"/>
          </p:cNvSpPr>
          <p:nvPr>
            <p:ph type="title"/>
          </p:nvPr>
        </p:nvSpPr>
        <p:spPr/>
        <p:txBody>
          <a:bodyPr/>
          <a:lstStyle/>
          <a:p>
            <a:r>
              <a:rPr lang="en-US" dirty="0"/>
              <a:t>CR Motion #1063</a:t>
            </a:r>
          </a:p>
        </p:txBody>
      </p:sp>
      <p:sp>
        <p:nvSpPr>
          <p:cNvPr id="6" name="Content Placeholder 5">
            <a:extLst>
              <a:ext uri="{FF2B5EF4-FFF2-40B4-BE49-F238E27FC236}">
                <a16:creationId xmlns:a16="http://schemas.microsoft.com/office/drawing/2014/main" id="{1A310447-6901-1442-AD34-C45F0BE0528D}"/>
              </a:ext>
            </a:extLst>
          </p:cNvPr>
          <p:cNvSpPr>
            <a:spLocks noGrp="1"/>
          </p:cNvSpPr>
          <p:nvPr>
            <p:ph idx="1"/>
          </p:nvPr>
        </p:nvSpPr>
        <p:spPr/>
        <p:txBody>
          <a:bodyPr/>
          <a:lstStyle/>
          <a:p>
            <a:r>
              <a:rPr lang="en-US" dirty="0"/>
              <a:t>Move to accept resolutions to CIDs </a:t>
            </a:r>
            <a:r>
              <a:rPr lang="en-GB" kern="1200" dirty="0">
                <a:solidFill>
                  <a:schemeClr val="dk1"/>
                </a:solidFill>
              </a:rPr>
              <a:t>24237, 24241 </a:t>
            </a:r>
            <a:r>
              <a:rPr lang="en-US" dirty="0"/>
              <a:t>in doc 11-20/0912r2</a:t>
            </a:r>
          </a:p>
          <a:p>
            <a:endParaRPr lang="en-US" kern="1200" dirty="0">
              <a:solidFill>
                <a:schemeClr val="dk1"/>
              </a:solidFill>
            </a:endParaRPr>
          </a:p>
          <a:p>
            <a:r>
              <a:rPr lang="en-US" kern="1200" dirty="0">
                <a:solidFill>
                  <a:schemeClr val="dk1"/>
                </a:solidFill>
              </a:rPr>
              <a:t>Move: Alfred </a:t>
            </a:r>
            <a:r>
              <a:rPr lang="en-US" kern="1200" dirty="0" err="1">
                <a:solidFill>
                  <a:schemeClr val="dk1"/>
                </a:solidFill>
              </a:rPr>
              <a:t>Asterjadhi</a:t>
            </a:r>
            <a:r>
              <a:rPr lang="en-US" kern="1200" dirty="0">
                <a:solidFill>
                  <a:schemeClr val="dk1"/>
                </a:solidFill>
              </a:rPr>
              <a:t>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753D2306-AC65-0344-9536-7292212F338A}"/>
              </a:ext>
            </a:extLst>
          </p:cNvPr>
          <p:cNvSpPr>
            <a:spLocks noGrp="1"/>
          </p:cNvSpPr>
          <p:nvPr>
            <p:ph type="sldNum" idx="12"/>
          </p:nvPr>
        </p:nvSpPr>
        <p:spPr/>
        <p:txBody>
          <a:bodyPr/>
          <a:lstStyle/>
          <a:p>
            <a:r>
              <a:rPr lang="en-GB"/>
              <a:t>Slide </a:t>
            </a:r>
            <a:fld id="{06B781AF-4CCF-49B0-A572-DE54FBE5D942}" type="slidenum">
              <a:rPr lang="en-GB" smtClean="0"/>
              <a:pPr/>
              <a:t>134</a:t>
            </a:fld>
            <a:endParaRPr lang="en-GB"/>
          </a:p>
        </p:txBody>
      </p:sp>
      <p:sp>
        <p:nvSpPr>
          <p:cNvPr id="4" name="Footer Placeholder 3">
            <a:extLst>
              <a:ext uri="{FF2B5EF4-FFF2-40B4-BE49-F238E27FC236}">
                <a16:creationId xmlns:a16="http://schemas.microsoft.com/office/drawing/2014/main" id="{4573E61C-6E78-3A46-A11B-9A5FDD034A5F}"/>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D156407-FB97-9C45-A5F8-259809636BC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693851869"/>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51C7F-D8BB-7A49-96E4-3DB8E7CC4B14}"/>
              </a:ext>
            </a:extLst>
          </p:cNvPr>
          <p:cNvSpPr>
            <a:spLocks noGrp="1"/>
          </p:cNvSpPr>
          <p:nvPr>
            <p:ph type="title"/>
          </p:nvPr>
        </p:nvSpPr>
        <p:spPr/>
        <p:txBody>
          <a:bodyPr/>
          <a:lstStyle/>
          <a:p>
            <a:r>
              <a:rPr lang="en-US" dirty="0"/>
              <a:t>CR Motion #1064</a:t>
            </a:r>
          </a:p>
        </p:txBody>
      </p:sp>
      <p:sp>
        <p:nvSpPr>
          <p:cNvPr id="3" name="Content Placeholder 2">
            <a:extLst>
              <a:ext uri="{FF2B5EF4-FFF2-40B4-BE49-F238E27FC236}">
                <a16:creationId xmlns:a16="http://schemas.microsoft.com/office/drawing/2014/main" id="{E92432EB-B8BB-8940-AD57-4697BD8F05D6}"/>
              </a:ext>
            </a:extLst>
          </p:cNvPr>
          <p:cNvSpPr>
            <a:spLocks noGrp="1"/>
          </p:cNvSpPr>
          <p:nvPr>
            <p:ph idx="1"/>
          </p:nvPr>
        </p:nvSpPr>
        <p:spPr/>
        <p:txBody>
          <a:bodyPr/>
          <a:lstStyle/>
          <a:p>
            <a:r>
              <a:rPr lang="en-US" dirty="0"/>
              <a:t>Move to accept resolutions to CIDs </a:t>
            </a:r>
            <a:r>
              <a:rPr lang="en-GB" kern="1200" dirty="0">
                <a:solidFill>
                  <a:schemeClr val="dk1"/>
                </a:solidFill>
              </a:rPr>
              <a:t>24015, 24161, 24372, 24433, 24568</a:t>
            </a:r>
            <a:endParaRPr lang="en-CA" kern="1200" dirty="0">
              <a:solidFill>
                <a:schemeClr val="dk1"/>
              </a:solidFill>
            </a:endParaRPr>
          </a:p>
          <a:p>
            <a:r>
              <a:rPr lang="en-US" dirty="0"/>
              <a:t>In doc 11-20/0931r2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2FBB4F8E-2793-E14A-A6F3-91CF0A0780E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00A3791E-4214-7F4C-B7F7-45E7349091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EE695A4-0F0A-C646-8DA0-60AA876CB5F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11487689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0E1F4-36F6-CE4F-8D42-CE9113DC3638}"/>
              </a:ext>
            </a:extLst>
          </p:cNvPr>
          <p:cNvSpPr>
            <a:spLocks noGrp="1"/>
          </p:cNvSpPr>
          <p:nvPr>
            <p:ph type="title"/>
          </p:nvPr>
        </p:nvSpPr>
        <p:spPr/>
        <p:txBody>
          <a:bodyPr/>
          <a:lstStyle/>
          <a:p>
            <a:r>
              <a:rPr lang="en-US" dirty="0"/>
              <a:t>CR Motion #1065</a:t>
            </a:r>
          </a:p>
        </p:txBody>
      </p:sp>
      <p:sp>
        <p:nvSpPr>
          <p:cNvPr id="3" name="Content Placeholder 2">
            <a:extLst>
              <a:ext uri="{FF2B5EF4-FFF2-40B4-BE49-F238E27FC236}">
                <a16:creationId xmlns:a16="http://schemas.microsoft.com/office/drawing/2014/main" id="{CC95C084-1679-894F-B716-1D8A75E1BDDF}"/>
              </a:ext>
            </a:extLst>
          </p:cNvPr>
          <p:cNvSpPr>
            <a:spLocks noGrp="1"/>
          </p:cNvSpPr>
          <p:nvPr>
            <p:ph idx="1"/>
          </p:nvPr>
        </p:nvSpPr>
        <p:spPr/>
        <p:txBody>
          <a:bodyPr/>
          <a:lstStyle/>
          <a:p>
            <a:r>
              <a:rPr lang="en-US" dirty="0"/>
              <a:t>Move to accept resolutions to CIDs </a:t>
            </a:r>
            <a:r>
              <a:rPr lang="en-US" kern="1200" dirty="0">
                <a:solidFill>
                  <a:schemeClr val="dk1"/>
                </a:solidFill>
              </a:rPr>
              <a:t>24545, 24055, 24108, 24469, 24115, 24109, 24110, 24111, 24039, 24112, 24113 in doc 11-20/0315r6</a:t>
            </a:r>
          </a:p>
          <a:p>
            <a:endParaRPr lang="en-US" kern="1200" dirty="0">
              <a:solidFill>
                <a:schemeClr val="dk1"/>
              </a:solidFill>
            </a:endParaRPr>
          </a:p>
          <a:p>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9E63A5E4-3872-E446-91BD-E252E6EBEF40}"/>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75936661-B1B1-F742-B80A-645781E965A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7D48A-933A-E045-A448-9374B9FE11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2735260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BC496-4254-4442-AFC7-61C055593DB9}"/>
              </a:ext>
            </a:extLst>
          </p:cNvPr>
          <p:cNvSpPr>
            <a:spLocks noGrp="1"/>
          </p:cNvSpPr>
          <p:nvPr>
            <p:ph type="title"/>
          </p:nvPr>
        </p:nvSpPr>
        <p:spPr/>
        <p:txBody>
          <a:bodyPr/>
          <a:lstStyle/>
          <a:p>
            <a:r>
              <a:rPr lang="en-US" dirty="0"/>
              <a:t>CR Motion #1066</a:t>
            </a:r>
          </a:p>
        </p:txBody>
      </p:sp>
      <p:sp>
        <p:nvSpPr>
          <p:cNvPr id="3" name="Content Placeholder 2">
            <a:extLst>
              <a:ext uri="{FF2B5EF4-FFF2-40B4-BE49-F238E27FC236}">
                <a16:creationId xmlns:a16="http://schemas.microsoft.com/office/drawing/2014/main" id="{39EEAC32-2F58-AC4A-AD07-B932EEA2D8E8}"/>
              </a:ext>
            </a:extLst>
          </p:cNvPr>
          <p:cNvSpPr>
            <a:spLocks noGrp="1"/>
          </p:cNvSpPr>
          <p:nvPr>
            <p:ph idx="1"/>
          </p:nvPr>
        </p:nvSpPr>
        <p:spPr/>
        <p:txBody>
          <a:bodyPr/>
          <a:lstStyle/>
          <a:p>
            <a:r>
              <a:rPr lang="en-US" dirty="0"/>
              <a:t>Move to accept resolutions to CIDs </a:t>
            </a:r>
            <a:r>
              <a:rPr lang="en-GB" dirty="0"/>
              <a:t>24007, 24057, 24092,, 24121, 24122, 24123, 24124, 24125, 24126, 24127, 24128, 24129, 24130, 24131, 24132, 24133, 24134, 24163, 24167, 24356, 24446, 24481, 24482, 24483, 24484 in doc 11-20/0917r2</a:t>
            </a:r>
          </a:p>
          <a:p>
            <a:endParaRPr lang="en-GB" dirty="0"/>
          </a:p>
          <a:p>
            <a:r>
              <a:rPr lang="en-GB" dirty="0"/>
              <a:t>Move: George Cherian		Second: Abhishek Patil</a:t>
            </a:r>
          </a:p>
          <a:p>
            <a:r>
              <a:rPr lang="en-GB" dirty="0"/>
              <a:t>Approved with unanimous consent.</a:t>
            </a:r>
          </a:p>
          <a:p>
            <a:endParaRPr lang="en-GB" dirty="0"/>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62D07E27-72D8-7144-82F7-5717AA9FBEF5}"/>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753EB4D4-95A1-C34A-999D-D6C20010CD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E3E21DB-E0CB-0446-B878-B5DFB8B58EB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8715650"/>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99EB0-9591-B54B-B7BC-0D34334C08C9}"/>
              </a:ext>
            </a:extLst>
          </p:cNvPr>
          <p:cNvSpPr>
            <a:spLocks noGrp="1"/>
          </p:cNvSpPr>
          <p:nvPr>
            <p:ph type="title"/>
          </p:nvPr>
        </p:nvSpPr>
        <p:spPr/>
        <p:txBody>
          <a:bodyPr/>
          <a:lstStyle/>
          <a:p>
            <a:r>
              <a:rPr lang="en-US" dirty="0"/>
              <a:t>CR Motion #1067</a:t>
            </a:r>
          </a:p>
        </p:txBody>
      </p:sp>
      <p:sp>
        <p:nvSpPr>
          <p:cNvPr id="3" name="Content Placeholder 2">
            <a:extLst>
              <a:ext uri="{FF2B5EF4-FFF2-40B4-BE49-F238E27FC236}">
                <a16:creationId xmlns:a16="http://schemas.microsoft.com/office/drawing/2014/main" id="{69E0CDBE-C325-B84A-9729-E92124D89667}"/>
              </a:ext>
            </a:extLst>
          </p:cNvPr>
          <p:cNvSpPr>
            <a:spLocks noGrp="1"/>
          </p:cNvSpPr>
          <p:nvPr>
            <p:ph idx="1"/>
          </p:nvPr>
        </p:nvSpPr>
        <p:spPr/>
        <p:txBody>
          <a:bodyPr/>
          <a:lstStyle/>
          <a:p>
            <a:pPr lvl="0"/>
            <a:r>
              <a:rPr lang="en-US" dirty="0"/>
              <a:t>Move to accept resolutions to CIDs </a:t>
            </a:r>
            <a:r>
              <a:rPr lang="en-GB" dirty="0"/>
              <a:t>24268, 24276, 24277, 24278, 24341, 24342, 24343, 24436, 24437,</a:t>
            </a:r>
            <a:r>
              <a:rPr lang="en-CA" dirty="0"/>
              <a:t> </a:t>
            </a:r>
            <a:r>
              <a:rPr lang="en-GB" dirty="0"/>
              <a:t>24440, 24441, 24451, 24452, 24548 in doc 11-20/0819r3</a:t>
            </a:r>
          </a:p>
          <a:p>
            <a:pPr lvl="0"/>
            <a:endParaRPr lang="en-GB" dirty="0"/>
          </a:p>
          <a:p>
            <a:pPr lvl="0"/>
            <a:r>
              <a:rPr lang="en-GB" dirty="0"/>
              <a:t>Move:		Alfred </a:t>
            </a:r>
            <a:r>
              <a:rPr lang="en-GB" dirty="0" err="1"/>
              <a:t>Asterjadhi</a:t>
            </a:r>
            <a:r>
              <a:rPr lang="en-GB" dirty="0"/>
              <a:t>		Second: Abhishek Patil</a:t>
            </a:r>
          </a:p>
          <a:p>
            <a:pPr lvl="0"/>
            <a:r>
              <a:rPr lang="en-GB" dirty="0"/>
              <a:t>Approved with unanimous consent.</a:t>
            </a:r>
            <a:endParaRPr lang="en-CA" dirty="0"/>
          </a:p>
          <a:p>
            <a:r>
              <a:rPr lang="en-GB" dirty="0"/>
              <a:t> </a:t>
            </a:r>
            <a:endParaRPr lang="en-CA" dirty="0"/>
          </a:p>
          <a:p>
            <a:endParaRPr lang="en-US" dirty="0"/>
          </a:p>
        </p:txBody>
      </p:sp>
      <p:sp>
        <p:nvSpPr>
          <p:cNvPr id="4" name="Slide Number Placeholder 3">
            <a:extLst>
              <a:ext uri="{FF2B5EF4-FFF2-40B4-BE49-F238E27FC236}">
                <a16:creationId xmlns:a16="http://schemas.microsoft.com/office/drawing/2014/main" id="{4D98F2BE-5F9F-B14F-88DC-F34576147802}"/>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AE175C0-30B3-C848-A738-522C97CD96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1F2B76F-2CAD-AB4E-9287-8CB9BB9388B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7620467"/>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2nd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Comment Resolution Status – Robert Stacey </a:t>
            </a: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https://mentor.ieee.org/802.11/dcn/20/11-20-0979-00-00ax-mac-cr-on-bss-load-for-draft-6-0.doc</a:t>
            </a:r>
            <a:r>
              <a:rPr lang="en-US" sz="1800" dirty="0">
                <a:latin typeface="Calibri" panose="020F0502020204030204" pitchFamily="34" charset="0"/>
                <a:cs typeface="Calibri" panose="020F0502020204030204" pitchFamily="34" charset="0"/>
              </a:rPr>
              <a:t> </a:t>
            </a:r>
            <a:r>
              <a:rPr lang="en-CA" sz="1800" dirty="0">
                <a:latin typeface="Calibri" panose="020F0502020204030204" pitchFamily="34" charset="0"/>
                <a:cs typeface="Calibri" panose="020F0502020204030204" pitchFamily="34" charset="0"/>
              </a:rPr>
              <a:t>–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5"/>
              </a:rPr>
              <a:t>https://mentor.ieee.org/802.11/dcn/20/11-20-0980-00-00ax-mac-cr-on-mu-cascading-for-draft-6-0.doc</a:t>
            </a:r>
            <a:r>
              <a:rPr lang="en-CA" sz="1800" dirty="0">
                <a:latin typeface="Calibri" panose="020F0502020204030204" pitchFamily="34" charset="0"/>
                <a:cs typeface="Calibri" panose="020F0502020204030204" pitchFamily="34" charset="0"/>
              </a:rPr>
              <a:t>  – Ming Gan </a:t>
            </a:r>
          </a:p>
          <a:p>
            <a:pPr lvl="0">
              <a:buFont typeface="Arial" panose="020B0604020202020204" pitchFamily="34" charset="0"/>
              <a:buChar char="•"/>
            </a:pPr>
            <a:r>
              <a:rPr lang="en-CA" sz="1800" dirty="0">
                <a:latin typeface="Calibri" panose="020F0502020204030204" pitchFamily="34" charset="0"/>
                <a:cs typeface="Calibri" panose="020F0502020204030204" pitchFamily="34" charset="0"/>
                <a:hlinkClick r:id="rId6"/>
              </a:rPr>
              <a:t>https://mentor.ieee.org/802.11/dcn/20/11-20-0981-01-00ax-mac-cr-on-fragmentation-for-draft-6-0.doc</a:t>
            </a:r>
            <a:r>
              <a:rPr lang="en-CA" sz="1800" dirty="0">
                <a:latin typeface="Calibri" panose="020F0502020204030204" pitchFamily="34" charset="0"/>
                <a:cs typeface="Calibri" panose="020F0502020204030204" pitchFamily="34" charset="0"/>
              </a:rPr>
              <a:t> – Ming Gan </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2487367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048819181"/>
              </p:ext>
            </p:extLst>
          </p:nvPr>
        </p:nvGraphicFramePr>
        <p:xfrm>
          <a:off x="1676400" y="2316480"/>
          <a:ext cx="9093202" cy="8737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bl>
          </a:graphicData>
        </a:graphic>
      </p:graphicFrame>
    </p:spTree>
    <p:extLst>
      <p:ext uri="{BB962C8B-B14F-4D97-AF65-F5344CB8AC3E}">
        <p14:creationId xmlns:p14="http://schemas.microsoft.com/office/powerpoint/2010/main" val="20125186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7</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endParaRPr lang="en-US" sz="1800" dirty="0">
              <a:hlinkClick r:id="rId3"/>
            </a:endParaRPr>
          </a:p>
          <a:p>
            <a:pPr lvl="0">
              <a:buFont typeface="Arial" panose="020B0604020202020204" pitchFamily="34" charset="0"/>
              <a:buChar char="•"/>
            </a:pPr>
            <a:r>
              <a:rPr lang="en-US" sz="1800" dirty="0">
                <a:hlinkClick r:id="rId4"/>
              </a:rPr>
              <a:t>https://mentor.ieee.org/802.11/dcn/20/11-20-0958-00-00ax-rnr-filtered-neighbor-ap-subfield.docx</a:t>
            </a:r>
            <a:r>
              <a:rPr lang="en-US" sz="1800" dirty="0"/>
              <a:t> - Abhishek Patil</a:t>
            </a:r>
          </a:p>
          <a:p>
            <a:pPr lvl="0">
              <a:buFont typeface="Arial" panose="020B0604020202020204" pitchFamily="34" charset="0"/>
              <a:buChar char="•"/>
            </a:pPr>
            <a:r>
              <a:rPr lang="en-US" sz="1800" dirty="0"/>
              <a:t>11-20/0976 </a:t>
            </a:r>
            <a:r>
              <a:rPr lang="en-CA" sz="1600" dirty="0">
                <a:latin typeface="Calibri" panose="020F0502020204030204" pitchFamily="34" charset="0"/>
                <a:cs typeface="Calibri" panose="020F0502020204030204" pitchFamily="34" charset="0"/>
              </a:rPr>
              <a:t>MAC-CR-Miscellaneous CIDs in Subclause 26dot17_part 2</a:t>
            </a:r>
            <a:r>
              <a:rPr lang="en-CA" sz="1800" b="0" dirty="0">
                <a:latin typeface="Calibri" panose="020F0502020204030204" pitchFamily="34" charset="0"/>
                <a:cs typeface="Calibri" panose="020F0502020204030204" pitchFamily="34" charset="0"/>
              </a:rPr>
              <a:t> – </a:t>
            </a:r>
            <a:r>
              <a:rPr lang="en-CA" sz="1600" b="0" dirty="0">
                <a:latin typeface="Calibri" panose="020F0502020204030204" pitchFamily="34" charset="0"/>
                <a:cs typeface="Calibri" panose="020F0502020204030204" pitchFamily="34" charset="0"/>
              </a:rPr>
              <a:t>Alfred </a:t>
            </a:r>
            <a:r>
              <a:rPr lang="en-CA" sz="1600" b="0" dirty="0" err="1">
                <a:latin typeface="Calibri" panose="020F0502020204030204" pitchFamily="34" charset="0"/>
                <a:cs typeface="Calibri" panose="020F0502020204030204" pitchFamily="34" charset="0"/>
              </a:rPr>
              <a:t>Asterjadhi</a:t>
            </a:r>
            <a:r>
              <a:rPr lang="en-CA" sz="1600" b="0" dirty="0">
                <a:latin typeface="Calibri" panose="020F0502020204030204" pitchFamily="34" charset="0"/>
                <a:cs typeface="Calibri" panose="020F0502020204030204" pitchFamily="34" charset="0"/>
              </a:rPr>
              <a:t> – to be uploaded</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5"/>
              </a:rPr>
              <a:t>https://mentor.ieee.org/802.11/dcn/20/11-20-1003-00-00ax-6-ghz-capabilities-ht-vht-cids.docx</a:t>
            </a:r>
            <a:r>
              <a:rPr lang="en-US" sz="1800" dirty="0">
                <a:latin typeface="Calibri" panose="020F0502020204030204" pitchFamily="34" charset="0"/>
                <a:cs typeface="Calibri" panose="020F0502020204030204" pitchFamily="34" charset="0"/>
              </a:rPr>
              <a:t> - Thomas </a:t>
            </a:r>
            <a:r>
              <a:rPr lang="en-US" sz="1800" dirty="0" err="1">
                <a:latin typeface="Calibri" panose="020F0502020204030204" pitchFamily="34" charset="0"/>
                <a:cs typeface="Calibri" panose="020F0502020204030204" pitchFamily="34" charset="0"/>
              </a:rPr>
              <a:t>Derham</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6"/>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7"/>
              </a:rPr>
              <a:t>https://mentor.ieee.org/802.11/dcn/20/11-20-1004-00-00ax-6-ghz-rnr-psd-clarification.docx</a:t>
            </a:r>
            <a:r>
              <a:rPr lang="en-US" sz="1800" dirty="0">
                <a:latin typeface="Calibri" panose="020F0502020204030204" pitchFamily="34" charset="0"/>
                <a:cs typeface="Calibri" panose="020F0502020204030204" pitchFamily="34" charset="0"/>
              </a:rPr>
              <a:t> – Thomas </a:t>
            </a:r>
            <a:r>
              <a:rPr lang="en-US" sz="1800">
                <a:latin typeface="Calibri" panose="020F0502020204030204" pitchFamily="34" charset="0"/>
                <a:cs typeface="Calibri" panose="020F0502020204030204" pitchFamily="34" charset="0"/>
              </a:rPr>
              <a:t>Derham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581044599"/>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74276054"/>
              </p:ext>
            </p:extLst>
          </p:nvPr>
        </p:nvGraphicFramePr>
        <p:xfrm>
          <a:off x="1676400" y="2316480"/>
          <a:ext cx="9093202" cy="124460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11-20/0819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b="0" i="0" u="none" strike="noStrike" kern="1200" dirty="0">
                          <a:solidFill>
                            <a:schemeClr val="dk1"/>
                          </a:solidFill>
                          <a:effectLst/>
                          <a:latin typeface="+mn-lt"/>
                          <a:ea typeface="+mn-ea"/>
                          <a:cs typeface="+mn-cs"/>
                        </a:rPr>
                        <a:t>24104, 24569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871379299"/>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8DA1C-26B8-784E-86B8-97EF6DE2ACC4}"/>
              </a:ext>
            </a:extLst>
          </p:cNvPr>
          <p:cNvSpPr>
            <a:spLocks noGrp="1"/>
          </p:cNvSpPr>
          <p:nvPr>
            <p:ph type="title"/>
          </p:nvPr>
        </p:nvSpPr>
        <p:spPr/>
        <p:txBody>
          <a:bodyPr/>
          <a:lstStyle/>
          <a:p>
            <a:r>
              <a:rPr lang="en-US" dirty="0"/>
              <a:t>CR Motion #1068 </a:t>
            </a:r>
          </a:p>
        </p:txBody>
      </p:sp>
      <p:sp>
        <p:nvSpPr>
          <p:cNvPr id="6" name="Content Placeholder 5">
            <a:extLst>
              <a:ext uri="{FF2B5EF4-FFF2-40B4-BE49-F238E27FC236}">
                <a16:creationId xmlns:a16="http://schemas.microsoft.com/office/drawing/2014/main" id="{5C86BE82-985B-8A4C-9343-9569638436CD}"/>
              </a:ext>
            </a:extLst>
          </p:cNvPr>
          <p:cNvSpPr>
            <a:spLocks noGrp="1"/>
          </p:cNvSpPr>
          <p:nvPr>
            <p:ph idx="1"/>
          </p:nvPr>
        </p:nvSpPr>
        <p:spPr/>
        <p:txBody>
          <a:bodyPr/>
          <a:lstStyle/>
          <a:p>
            <a:r>
              <a:rPr lang="en-US" dirty="0"/>
              <a:t>Move to accept resolutions to CIDs </a:t>
            </a:r>
            <a:r>
              <a:rPr lang="en-CA" b="0" kern="1200" dirty="0">
                <a:solidFill>
                  <a:schemeClr val="dk1"/>
                </a:solidFill>
              </a:rPr>
              <a:t>24104, 24569</a:t>
            </a:r>
            <a:r>
              <a:rPr lang="en-US" b="0" kern="1200" dirty="0">
                <a:solidFill>
                  <a:schemeClr val="dk1"/>
                </a:solidFill>
              </a:rPr>
              <a:t> in doc 11-20/0819r6</a:t>
            </a:r>
          </a:p>
          <a:p>
            <a:endParaRPr lang="en-US" b="0" kern="1200" dirty="0">
              <a:solidFill>
                <a:schemeClr val="dk1"/>
              </a:solidFill>
            </a:endParaRPr>
          </a:p>
          <a:p>
            <a:r>
              <a:rPr lang="en-US" b="0" kern="1200" dirty="0">
                <a:solidFill>
                  <a:schemeClr val="dk1"/>
                </a:solidFill>
              </a:rPr>
              <a:t>Move:		Alfred </a:t>
            </a:r>
            <a:r>
              <a:rPr lang="en-US" b="0" kern="1200" dirty="0" err="1">
                <a:solidFill>
                  <a:schemeClr val="dk1"/>
                </a:solidFill>
              </a:rPr>
              <a:t>Asterjadhi</a:t>
            </a:r>
            <a:r>
              <a:rPr lang="en-US" b="0" kern="1200" dirty="0">
                <a:solidFill>
                  <a:schemeClr val="dk1"/>
                </a:solidFill>
              </a:rPr>
              <a:t>		Second: Abhishek Patil</a:t>
            </a:r>
          </a:p>
          <a:p>
            <a:r>
              <a:rPr lang="en-US" b="0"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FFFC105B-5F83-B74F-B990-9271D66FB497}"/>
              </a:ext>
            </a:extLst>
          </p:cNvPr>
          <p:cNvSpPr>
            <a:spLocks noGrp="1"/>
          </p:cNvSpPr>
          <p:nvPr>
            <p:ph type="sldNum" idx="12"/>
          </p:nvPr>
        </p:nvSpPr>
        <p:spPr/>
        <p:txBody>
          <a:bodyPr/>
          <a:lstStyle/>
          <a:p>
            <a:r>
              <a:rPr lang="en-GB"/>
              <a:t>Slide </a:t>
            </a:r>
            <a:fld id="{06B781AF-4CCF-49B0-A572-DE54FBE5D942}" type="slidenum">
              <a:rPr lang="en-GB" smtClean="0"/>
              <a:pPr/>
              <a:t>143</a:t>
            </a:fld>
            <a:endParaRPr lang="en-GB"/>
          </a:p>
        </p:txBody>
      </p:sp>
      <p:sp>
        <p:nvSpPr>
          <p:cNvPr id="4" name="Footer Placeholder 3">
            <a:extLst>
              <a:ext uri="{FF2B5EF4-FFF2-40B4-BE49-F238E27FC236}">
                <a16:creationId xmlns:a16="http://schemas.microsoft.com/office/drawing/2014/main" id="{E7159FA8-413C-0243-8643-40D41A1A4C0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BE30E601-CB1F-4F44-965E-98313F80FAB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689945288"/>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July 9</a:t>
            </a:r>
            <a:r>
              <a:rPr lang="en-US" baseline="30000" dirty="0"/>
              <a:t>th</a:t>
            </a:r>
            <a:r>
              <a:rPr lang="en-US" dirty="0"/>
              <a:t>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ready for motion are in the next slide.</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11-20/1004 text change</a:t>
            </a:r>
            <a:endParaRPr lang="en-CA" sz="16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latin typeface="Calibri" panose="020F0502020204030204" pitchFamily="34" charset="0"/>
                <a:cs typeface="Calibri" panose="020F0502020204030204" pitchFamily="34" charset="0"/>
                <a:hlinkClick r:id="rId4"/>
              </a:rPr>
              <a:t>https://mentor.ieee.org/802.11/dcn/20/11-20-1022-00-00ax-11ax-d6-0-comment-resolution-of-misc-cids.docx</a:t>
            </a:r>
            <a:r>
              <a:rPr lang="en-US" sz="1800" dirty="0">
                <a:latin typeface="Calibri" panose="020F0502020204030204" pitchFamily="34" charset="0"/>
                <a:cs typeface="Calibri" panose="020F0502020204030204" pitchFamily="34" charset="0"/>
              </a:rPr>
              <a:t> - </a:t>
            </a:r>
            <a:r>
              <a:rPr lang="en-US" sz="1800" dirty="0" err="1">
                <a:latin typeface="Calibri" panose="020F0502020204030204" pitchFamily="34" charset="0"/>
                <a:cs typeface="Calibri" panose="020F0502020204030204" pitchFamily="34" charset="0"/>
              </a:rPr>
              <a:t>Liwen</a:t>
            </a:r>
            <a:r>
              <a:rPr lang="en-US" sz="1800" dirty="0">
                <a:latin typeface="Calibri" panose="020F0502020204030204" pitchFamily="34" charset="0"/>
                <a:cs typeface="Calibri" panose="020F0502020204030204" pitchFamily="34" charset="0"/>
              </a:rPr>
              <a:t> Chu</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dirty="0"/>
              <a:t>March 2020</a:t>
            </a:r>
            <a:endParaRPr lang="en-GB" dirty="0"/>
          </a:p>
        </p:txBody>
      </p:sp>
    </p:spTree>
    <p:extLst>
      <p:ext uri="{BB962C8B-B14F-4D97-AF65-F5344CB8AC3E}">
        <p14:creationId xmlns:p14="http://schemas.microsoft.com/office/powerpoint/2010/main" val="411500449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US"/>
              <a:t>March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810818994"/>
              </p:ext>
            </p:extLst>
          </p:nvPr>
        </p:nvGraphicFramePr>
        <p:xfrm>
          <a:off x="1676400" y="2316480"/>
          <a:ext cx="9093202" cy="17881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11-20/0951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943866637"/>
                  </a:ext>
                </a:extLst>
              </a:tr>
              <a:tr h="370840">
                <a:tc>
                  <a:txBody>
                    <a:bodyPr/>
                    <a:lstStyle/>
                    <a:p>
                      <a:r>
                        <a:rPr lang="en-US" dirty="0"/>
                        <a:t>11-20/1003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24058, 24059, 24060, 24061, 24062, 24063, 24064, 24065, 24066, 24067, 24068, 24069, 24070, 24071, 24072, 24073, 24074, 24075, 24076, 24077, 24078, 24079, </a:t>
                      </a:r>
                    </a:p>
                  </a:txBody>
                  <a:tcPr/>
                </a:tc>
                <a:extLst>
                  <a:ext uri="{0D108BD9-81ED-4DB2-BD59-A6C34878D82A}">
                    <a16:rowId xmlns:a16="http://schemas.microsoft.com/office/drawing/2014/main" val="2308551938"/>
                  </a:ext>
                </a:extLst>
              </a:tr>
            </a:tbl>
          </a:graphicData>
        </a:graphic>
      </p:graphicFrame>
    </p:spTree>
    <p:extLst>
      <p:ext uri="{BB962C8B-B14F-4D97-AF65-F5344CB8AC3E}">
        <p14:creationId xmlns:p14="http://schemas.microsoft.com/office/powerpoint/2010/main" val="2179809815"/>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9DF9E-3BA5-3647-8186-1FBB470348EC}"/>
              </a:ext>
            </a:extLst>
          </p:cNvPr>
          <p:cNvSpPr>
            <a:spLocks noGrp="1"/>
          </p:cNvSpPr>
          <p:nvPr>
            <p:ph type="title"/>
          </p:nvPr>
        </p:nvSpPr>
        <p:spPr/>
        <p:txBody>
          <a:bodyPr/>
          <a:lstStyle/>
          <a:p>
            <a:r>
              <a:rPr lang="en-US" dirty="0"/>
              <a:t>CR Motion #1069</a:t>
            </a:r>
          </a:p>
        </p:txBody>
      </p:sp>
      <p:sp>
        <p:nvSpPr>
          <p:cNvPr id="6" name="Content Placeholder 5">
            <a:extLst>
              <a:ext uri="{FF2B5EF4-FFF2-40B4-BE49-F238E27FC236}">
                <a16:creationId xmlns:a16="http://schemas.microsoft.com/office/drawing/2014/main" id="{4F7361DF-B4DE-CE4B-A972-852C10A8D42F}"/>
              </a:ext>
            </a:extLst>
          </p:cNvPr>
          <p:cNvSpPr>
            <a:spLocks noGrp="1"/>
          </p:cNvSpPr>
          <p:nvPr>
            <p:ph idx="1"/>
          </p:nvPr>
        </p:nvSpPr>
        <p:spPr/>
        <p:txBody>
          <a:bodyPr/>
          <a:lstStyle/>
          <a:p>
            <a:r>
              <a:rPr lang="en-US" dirty="0"/>
              <a:t>Move to accept resolution to CID 24525 in doc 11-20/0951r1</a:t>
            </a:r>
          </a:p>
          <a:p>
            <a:endParaRPr lang="en-US" dirty="0"/>
          </a:p>
          <a:p>
            <a:r>
              <a:rPr lang="en-US" dirty="0"/>
              <a:t>Move: </a:t>
            </a:r>
            <a:r>
              <a:rPr lang="en-US" dirty="0" err="1"/>
              <a:t>kaiying</a:t>
            </a:r>
            <a:r>
              <a:rPr lang="en-US" dirty="0"/>
              <a:t> Lu		Second: Alfred </a:t>
            </a:r>
            <a:r>
              <a:rPr lang="en-US" dirty="0" err="1"/>
              <a:t>Asterjadhi</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4AB3A377-23F2-E64A-B90F-D91416935DCE}"/>
              </a:ext>
            </a:extLst>
          </p:cNvPr>
          <p:cNvSpPr>
            <a:spLocks noGrp="1"/>
          </p:cNvSpPr>
          <p:nvPr>
            <p:ph type="sldNum" idx="12"/>
          </p:nvPr>
        </p:nvSpPr>
        <p:spPr/>
        <p:txBody>
          <a:bodyPr/>
          <a:lstStyle/>
          <a:p>
            <a:r>
              <a:rPr lang="en-GB"/>
              <a:t>Slide </a:t>
            </a:r>
            <a:fld id="{06B781AF-4CCF-49B0-A572-DE54FBE5D942}" type="slidenum">
              <a:rPr lang="en-GB" smtClean="0"/>
              <a:pPr/>
              <a:t>146</a:t>
            </a:fld>
            <a:endParaRPr lang="en-GB"/>
          </a:p>
        </p:txBody>
      </p:sp>
      <p:sp>
        <p:nvSpPr>
          <p:cNvPr id="4" name="Footer Placeholder 3">
            <a:extLst>
              <a:ext uri="{FF2B5EF4-FFF2-40B4-BE49-F238E27FC236}">
                <a16:creationId xmlns:a16="http://schemas.microsoft.com/office/drawing/2014/main" id="{8AFC0031-4526-604C-9C63-66AE4A9EC52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44E743F2-3AD5-554C-B28A-4B59B589C10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56211597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F6D6D-3282-624A-8578-796375050580}"/>
              </a:ext>
            </a:extLst>
          </p:cNvPr>
          <p:cNvSpPr>
            <a:spLocks noGrp="1"/>
          </p:cNvSpPr>
          <p:nvPr>
            <p:ph type="title"/>
          </p:nvPr>
        </p:nvSpPr>
        <p:spPr/>
        <p:txBody>
          <a:bodyPr/>
          <a:lstStyle/>
          <a:p>
            <a:r>
              <a:rPr lang="en-US" dirty="0"/>
              <a:t>CR Motion #1070</a:t>
            </a:r>
          </a:p>
        </p:txBody>
      </p:sp>
      <p:sp>
        <p:nvSpPr>
          <p:cNvPr id="3" name="Content Placeholder 2">
            <a:extLst>
              <a:ext uri="{FF2B5EF4-FFF2-40B4-BE49-F238E27FC236}">
                <a16:creationId xmlns:a16="http://schemas.microsoft.com/office/drawing/2014/main" id="{2100A70F-3DFE-CD4D-94AC-2F8F8CAF0979}"/>
              </a:ext>
            </a:extLst>
          </p:cNvPr>
          <p:cNvSpPr>
            <a:spLocks noGrp="1"/>
          </p:cNvSpPr>
          <p:nvPr>
            <p:ph idx="1"/>
          </p:nvPr>
        </p:nvSpPr>
        <p:spPr/>
        <p:txBody>
          <a:bodyPr/>
          <a:lstStyle/>
          <a:p>
            <a:r>
              <a:rPr lang="en-US" dirty="0"/>
              <a:t>Move to accept resolutions to CIDs 24058, 24059, 24060, 24061, 24062, 24063, 24064, 24065, 24066, 24067, 24068, 24069, 24070, 24071, 24072, 24073, 24074, 24075, 24076, 24077, 24078, 24079 in doc 11-20/1003r0</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2AC546C5-6755-1C44-9491-14DBD447A00E}"/>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3F67EC47-1399-A647-B488-AF2168B49D8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890667-0DA7-A145-A42E-933E1EBF310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057057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3A56D-4DAE-944B-990C-2B557F584140}"/>
              </a:ext>
            </a:extLst>
          </p:cNvPr>
          <p:cNvSpPr>
            <a:spLocks noGrp="1"/>
          </p:cNvSpPr>
          <p:nvPr>
            <p:ph type="title"/>
          </p:nvPr>
        </p:nvSpPr>
        <p:spPr/>
        <p:txBody>
          <a:bodyPr/>
          <a:lstStyle/>
          <a:p>
            <a:r>
              <a:rPr lang="en-US" dirty="0"/>
              <a:t>MAC Motion #133</a:t>
            </a:r>
          </a:p>
        </p:txBody>
      </p:sp>
      <p:sp>
        <p:nvSpPr>
          <p:cNvPr id="3" name="Content Placeholder 2">
            <a:extLst>
              <a:ext uri="{FF2B5EF4-FFF2-40B4-BE49-F238E27FC236}">
                <a16:creationId xmlns:a16="http://schemas.microsoft.com/office/drawing/2014/main" id="{06AE53C2-7CA9-5B48-BA6A-6CD0134ABF39}"/>
              </a:ext>
            </a:extLst>
          </p:cNvPr>
          <p:cNvSpPr>
            <a:spLocks noGrp="1"/>
          </p:cNvSpPr>
          <p:nvPr>
            <p:ph idx="1"/>
          </p:nvPr>
        </p:nvSpPr>
        <p:spPr/>
        <p:txBody>
          <a:bodyPr/>
          <a:lstStyle/>
          <a:p>
            <a:r>
              <a:rPr lang="en-US" dirty="0"/>
              <a:t>Move to accept text change in doc 11-20/1004r2</a:t>
            </a:r>
          </a:p>
          <a:p>
            <a:endParaRPr lang="en-US" dirty="0"/>
          </a:p>
          <a:p>
            <a:r>
              <a:rPr lang="en-US" dirty="0"/>
              <a:t>Move:		Thomas </a:t>
            </a:r>
            <a:r>
              <a:rPr lang="en-US" dirty="0" err="1"/>
              <a:t>Derham</a:t>
            </a:r>
            <a:r>
              <a:rPr lang="en-US" dirty="0"/>
              <a:t>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C1E53E93-CD30-C947-AC98-41DF45FB27D7}"/>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72B90E75-EB83-1F4D-A6D8-A342481C513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CD939A0-60FA-D843-928D-9ED3984AC9E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602966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 17/0/6</a:t>
            </a:r>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 (Approval of January meeting and teleconferences minutes)</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70F88-EADD-EF4D-BD6B-5D6C139D7CBD}"/>
              </a:ext>
            </a:extLst>
          </p:cNvPr>
          <p:cNvSpPr>
            <a:spLocks noGrp="1"/>
          </p:cNvSpPr>
          <p:nvPr>
            <p:ph type="title"/>
          </p:nvPr>
        </p:nvSpPr>
        <p:spPr/>
        <p:txBody>
          <a:bodyPr/>
          <a:lstStyle/>
          <a:p>
            <a:r>
              <a:rPr lang="en-US" dirty="0"/>
              <a:t>Minute Approvals</a:t>
            </a:r>
          </a:p>
        </p:txBody>
      </p:sp>
      <p:sp>
        <p:nvSpPr>
          <p:cNvPr id="3" name="Content Placeholder 2">
            <a:extLst>
              <a:ext uri="{FF2B5EF4-FFF2-40B4-BE49-F238E27FC236}">
                <a16:creationId xmlns:a16="http://schemas.microsoft.com/office/drawing/2014/main" id="{8150CBBE-3F56-F44A-8F08-A3A5677B110A}"/>
              </a:ext>
            </a:extLst>
          </p:cNvPr>
          <p:cNvSpPr>
            <a:spLocks noGrp="1"/>
          </p:cNvSpPr>
          <p:nvPr>
            <p:ph idx="1"/>
          </p:nvPr>
        </p:nvSpPr>
        <p:spPr>
          <a:xfrm>
            <a:off x="965200" y="1524000"/>
            <a:ext cx="10361084" cy="4113213"/>
          </a:xfrm>
        </p:spPr>
        <p:txBody>
          <a:bodyPr/>
          <a:lstStyle/>
          <a:p>
            <a:r>
              <a:rPr lang="en-US" sz="2000" dirty="0"/>
              <a:t>Move to approve the minutes of meetings and teleconferences since January 2020 till now</a:t>
            </a:r>
          </a:p>
          <a:p>
            <a:r>
              <a:rPr lang="en-US" dirty="0"/>
              <a:t>	 </a:t>
            </a:r>
            <a:r>
              <a:rPr lang="en-CA" sz="1200" b="0" dirty="0" err="1"/>
              <a:t>TGax</a:t>
            </a:r>
            <a:r>
              <a:rPr lang="en-CA" sz="1200" b="0" dirty="0"/>
              <a:t> meeting minutes </a:t>
            </a:r>
            <a:r>
              <a:rPr lang="en-CA" sz="1200" b="0" dirty="0" err="1"/>
              <a:t>fron</a:t>
            </a:r>
            <a:r>
              <a:rPr lang="en-CA" sz="1200" b="0" dirty="0"/>
              <a:t> January 2020 Irvine session</a:t>
            </a:r>
          </a:p>
          <a:p>
            <a:r>
              <a:rPr lang="en-CA" sz="1200" b="0" dirty="0">
                <a:hlinkClick r:id="rId2"/>
              </a:rPr>
              <a:t>https://mentor.ieee.org/802.11/dcn/20/11-20-0148-00-00ax-tgax-january-2020-irvine-meeting-minutes.docx</a:t>
            </a:r>
            <a:r>
              <a:rPr lang="en-CA" sz="1200" b="0" dirty="0"/>
              <a:t> </a:t>
            </a:r>
            <a:br>
              <a:rPr lang="en-CA" sz="1200" b="0" dirty="0"/>
            </a:br>
            <a:endParaRPr lang="en-CA" sz="1200" b="0" dirty="0"/>
          </a:p>
          <a:p>
            <a:r>
              <a:rPr lang="en-CA" sz="1200" b="0" dirty="0"/>
              <a:t>	</a:t>
            </a:r>
            <a:r>
              <a:rPr lang="en-CA" sz="1200" b="0" dirty="0" err="1"/>
              <a:t>TGax</a:t>
            </a:r>
            <a:r>
              <a:rPr lang="en-CA" sz="1200" b="0" dirty="0"/>
              <a:t> CRC Teleconferences on January 30th, February 20th, 27th, and March 5th</a:t>
            </a:r>
          </a:p>
          <a:p>
            <a:r>
              <a:rPr lang="en-CA" sz="1200" b="0" dirty="0">
                <a:hlinkClick r:id="rId3" tooltip="https://mentor.ieee.org/802.11/dcn/20/11-20-0257-03-00ax-minutes-of-tgax-teleconference-from-january-to-february-2020.docx"/>
              </a:rPr>
              <a:t>https://mentor.ieee.org/802.11/dcn/20/11-20-0257-03-00ax-minutes-of-tgax-teleconference-from-january-to-february-2020.docx</a:t>
            </a:r>
            <a:endParaRPr lang="en-CA" sz="1200" b="0" dirty="0"/>
          </a:p>
          <a:p>
            <a:br>
              <a:rPr lang="en-CA" sz="1200" b="0" dirty="0"/>
            </a:br>
            <a:r>
              <a:rPr lang="en-CA" sz="1200" b="0" dirty="0" err="1"/>
              <a:t>TGax</a:t>
            </a:r>
            <a:r>
              <a:rPr lang="en-CA" sz="1200" b="0" dirty="0"/>
              <a:t> CRC Teleconferences on March 16th and 19th</a:t>
            </a:r>
          </a:p>
          <a:p>
            <a:r>
              <a:rPr lang="en-CA" sz="1200" b="0" dirty="0">
                <a:hlinkClick r:id="rId4" tooltip="https://mentor.ieee.org/802.11/dcn/20/11-20-0501-00-00ax-minutes-of-tgax-teleconference-on-march-16-and-19-2020.docx"/>
              </a:rPr>
              <a:t>https://mentor.ieee.org/802.11/dcn/20/11-20-0501-00-00ax-minutes-of-tgax-teleconference-on-march-16-and-19-2020.docx</a:t>
            </a:r>
            <a:br>
              <a:rPr lang="en-CA" sz="1200" b="0" dirty="0"/>
            </a:br>
            <a:endParaRPr lang="en-CA" sz="1200" b="0" dirty="0"/>
          </a:p>
          <a:p>
            <a:br>
              <a:rPr lang="en-CA" sz="1200" b="0" dirty="0"/>
            </a:br>
            <a:r>
              <a:rPr lang="en-CA" sz="1200" b="0" dirty="0" err="1"/>
              <a:t>TGax</a:t>
            </a:r>
            <a:r>
              <a:rPr lang="en-CA" sz="1200" b="0" dirty="0"/>
              <a:t> CRC Teleconferences on March 26th</a:t>
            </a:r>
          </a:p>
          <a:p>
            <a:r>
              <a:rPr lang="en-CA" sz="1200" b="0" dirty="0">
                <a:hlinkClick r:id="rId5" tooltip="https://mentor.ieee.org/802.11/dcn/20/11-20-0546-00-00ax-minutes-of-tgax-crc-weekly-teleconferences-march-2020.docx"/>
              </a:rPr>
              <a:t>https://mentor.ieee.org/802.11/dcn/20/11-20-0546-00-00ax-minutes-of-tgax-crc-weekly-teleconferences-march-2020.docx</a:t>
            </a:r>
            <a:br>
              <a:rPr lang="en-CA" sz="1200" b="0" dirty="0"/>
            </a:br>
            <a:endParaRPr lang="en-CA" sz="1200" b="0" dirty="0"/>
          </a:p>
          <a:p>
            <a:br>
              <a:rPr lang="en-CA" sz="1200" b="0" dirty="0"/>
            </a:br>
            <a:r>
              <a:rPr lang="en-CA" sz="1200" b="0" dirty="0" err="1"/>
              <a:t>TGax</a:t>
            </a:r>
            <a:r>
              <a:rPr lang="en-CA" sz="1200" b="0" dirty="0"/>
              <a:t> CRC Teleconferences on April 2nd, 9th, 16th, 23rd, and 30th</a:t>
            </a:r>
          </a:p>
          <a:p>
            <a:r>
              <a:rPr lang="en-CA" sz="1200" b="0" dirty="0">
                <a:hlinkClick r:id="rId6" tooltip="https://mentor.ieee.org/802.11/dcn/20/11-20-0588-03-00ax-minutes-of-tgax-crc-weekly-teleconferences-april-2020.docx"/>
              </a:rPr>
              <a:t>https://mentor.ieee.org/802.11/dcn/20/11-20-0588-03-00ax-minutes-of-tgax-crc-weekly-teleconferences-april-2020.docx</a:t>
            </a:r>
            <a:br>
              <a:rPr lang="en-CA" sz="1200" b="0" dirty="0"/>
            </a:br>
            <a:endParaRPr lang="en-CA" sz="1200" b="0" dirty="0"/>
          </a:p>
          <a:p>
            <a:r>
              <a:rPr lang="en-CA" sz="2000" dirty="0"/>
              <a:t>Move:		</a:t>
            </a:r>
            <a:r>
              <a:rPr lang="en-CA" sz="2000" dirty="0" err="1"/>
              <a:t>Yasu</a:t>
            </a:r>
            <a:r>
              <a:rPr lang="en-CA" sz="2000" dirty="0"/>
              <a:t> Inoue	Second: Edward Au </a:t>
            </a:r>
            <a:r>
              <a:rPr lang="en-CA" sz="2000" dirty="0">
                <a:sym typeface="Wingdings" pitchFamily="2" charset="2"/>
              </a:rPr>
              <a:t> approved with unanimous consent</a:t>
            </a:r>
            <a:br>
              <a:rPr lang="en-CA" dirty="0"/>
            </a:br>
            <a:endParaRPr lang="en-US" dirty="0"/>
          </a:p>
        </p:txBody>
      </p:sp>
      <p:sp>
        <p:nvSpPr>
          <p:cNvPr id="4" name="Slide Number Placeholder 3">
            <a:extLst>
              <a:ext uri="{FF2B5EF4-FFF2-40B4-BE49-F238E27FC236}">
                <a16:creationId xmlns:a16="http://schemas.microsoft.com/office/drawing/2014/main" id="{3333E29D-1856-264A-B907-10A4D6CB916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0C9D7AA-BDFB-5B43-B3C6-5C3524B99C7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22DB7F4-29B9-0F49-A683-84F4F58A244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1831201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55133122"/>
              </p:ext>
            </p:extLst>
          </p:nvPr>
        </p:nvGraphicFramePr>
        <p:xfrm>
          <a:off x="1246718" y="1830390"/>
          <a:ext cx="9093200" cy="33375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24459, 24460, 24462</a:t>
                      </a:r>
                    </a:p>
                  </a:txBody>
                  <a:tcPr/>
                </a:tc>
                <a:extLst>
                  <a:ext uri="{0D108BD9-81ED-4DB2-BD59-A6C34878D82A}">
                    <a16:rowId xmlns:a16="http://schemas.microsoft.com/office/drawing/2014/main" val="2740962531"/>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11-20/0703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24027, 24419</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54035627"/>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24292</a:t>
                      </a:r>
                    </a:p>
                  </a:txBody>
                  <a:tcPr/>
                </a:tc>
                <a:extLst>
                  <a:ext uri="{0D108BD9-81ED-4DB2-BD59-A6C34878D82A}">
                    <a16:rowId xmlns:a16="http://schemas.microsoft.com/office/drawing/2014/main" val="2511837843"/>
                  </a:ext>
                </a:extLst>
              </a:tr>
              <a:tr h="370840">
                <a:tc>
                  <a:txBody>
                    <a:bodyPr/>
                    <a:lstStyle/>
                    <a:p>
                      <a:r>
                        <a:rPr lang="en-US" dirty="0"/>
                        <a:t>11-20/0529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24235 and 24236</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762236426"/>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#1034</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GB" kern="1200" dirty="0">
                <a:solidFill>
                  <a:schemeClr val="dk1"/>
                </a:solidFill>
              </a:rPr>
              <a:t>24210, 24539, 24536, 24533, 24333 in doc 11-20/0665r2</a:t>
            </a:r>
          </a:p>
          <a:p>
            <a:endParaRPr lang="en-GB" kern="1200" dirty="0">
              <a:solidFill>
                <a:schemeClr val="dk1"/>
              </a:solidFill>
            </a:endParaRPr>
          </a:p>
          <a:p>
            <a:r>
              <a:rPr lang="en-GB" kern="1200" dirty="0">
                <a:solidFill>
                  <a:schemeClr val="dk1"/>
                </a:solidFill>
              </a:rPr>
              <a:t>Move:		Edward Au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74</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763729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#1035</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24004, 24085, 24086, 24087, 24088, 24468, </a:t>
            </a:r>
            <a:r>
              <a:rPr lang="en-US" kern="1200" dirty="0">
                <a:solidFill>
                  <a:schemeClr val="tx1"/>
                </a:solidFill>
              </a:rPr>
              <a:t>24509, 24510</a:t>
            </a:r>
            <a:r>
              <a:rPr lang="en-CA" dirty="0">
                <a:solidFill>
                  <a:schemeClr val="tx1"/>
                </a:solidFill>
              </a:rPr>
              <a:t> in doc 11-20/0549r4</a:t>
            </a:r>
            <a:endParaRPr lang="en-US" dirty="0">
              <a:solidFill>
                <a:srgbClr val="FF0000"/>
              </a:solidFill>
            </a:endParaRPr>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75</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3868788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#1036</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kern="1200" dirty="0">
                <a:solidFill>
                  <a:schemeClr val="dk1"/>
                </a:solidFill>
              </a:rPr>
              <a:t>24432, 24345, </a:t>
            </a:r>
            <a:r>
              <a:rPr lang="en-US" kern="1200" dirty="0">
                <a:solidFill>
                  <a:schemeClr val="tx1"/>
                </a:solidFill>
              </a:rPr>
              <a:t>24353</a:t>
            </a:r>
            <a:r>
              <a:rPr lang="en-US" kern="1200" dirty="0">
                <a:solidFill>
                  <a:schemeClr val="dk1"/>
                </a:solidFill>
              </a:rPr>
              <a:t>, 24136, 24378, 24379, 24380</a:t>
            </a:r>
            <a:r>
              <a:rPr lang="en-CA" dirty="0"/>
              <a:t> in doc 11-20/0594r6</a:t>
            </a:r>
            <a:endParaRPr lang="en-US" dirty="0"/>
          </a:p>
          <a:p>
            <a:endParaRPr lang="en-GB" kern="1200" dirty="0">
              <a:solidFill>
                <a:schemeClr val="dk1"/>
              </a:solidFill>
            </a:endParaRPr>
          </a:p>
          <a:p>
            <a:endParaRPr lang="en-GB" kern="1200" dirty="0">
              <a:solidFill>
                <a:schemeClr val="dk1"/>
              </a:solidFill>
            </a:endParaRPr>
          </a:p>
          <a:p>
            <a:r>
              <a:rPr lang="en-GB" kern="1200" dirty="0">
                <a:solidFill>
                  <a:schemeClr val="dk1"/>
                </a:solidFill>
              </a:rPr>
              <a:t>Move:		</a:t>
            </a:r>
            <a:r>
              <a:rPr lang="en-GB" kern="1200" dirty="0" err="1">
                <a:solidFill>
                  <a:schemeClr val="dk1"/>
                </a:solidFill>
              </a:rPr>
              <a:t>Liwen</a:t>
            </a:r>
            <a:r>
              <a:rPr lang="en-GB" kern="1200" dirty="0">
                <a:solidFill>
                  <a:schemeClr val="dk1"/>
                </a:solidFill>
              </a:rPr>
              <a:t> Chu	Second:  Edward Au</a:t>
            </a:r>
          </a:p>
          <a:p>
            <a:r>
              <a:rPr lang="en-GB" kern="1200" dirty="0">
                <a:solidFill>
                  <a:schemeClr val="dk1"/>
                </a:solidFill>
              </a:rPr>
              <a:t>Approved with unanimous consent</a:t>
            </a:r>
          </a:p>
          <a:p>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76</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39840287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12AEB-2BEB-8940-A83F-D385C9DC165F}"/>
              </a:ext>
            </a:extLst>
          </p:cNvPr>
          <p:cNvSpPr>
            <a:spLocks noGrp="1"/>
          </p:cNvSpPr>
          <p:nvPr>
            <p:ph type="title"/>
          </p:nvPr>
        </p:nvSpPr>
        <p:spPr/>
        <p:txBody>
          <a:bodyPr/>
          <a:lstStyle/>
          <a:p>
            <a:r>
              <a:rPr lang="en-US" dirty="0"/>
              <a:t>CR Motion 1037</a:t>
            </a:r>
          </a:p>
        </p:txBody>
      </p:sp>
      <p:sp>
        <p:nvSpPr>
          <p:cNvPr id="3" name="Content Placeholder 2">
            <a:extLst>
              <a:ext uri="{FF2B5EF4-FFF2-40B4-BE49-F238E27FC236}">
                <a16:creationId xmlns:a16="http://schemas.microsoft.com/office/drawing/2014/main" id="{A99B7C61-8380-6745-BD70-0A4762204851}"/>
              </a:ext>
            </a:extLst>
          </p:cNvPr>
          <p:cNvSpPr>
            <a:spLocks noGrp="1"/>
          </p:cNvSpPr>
          <p:nvPr>
            <p:ph idx="1"/>
          </p:nvPr>
        </p:nvSpPr>
        <p:spPr/>
        <p:txBody>
          <a:bodyPr/>
          <a:lstStyle/>
          <a:p>
            <a:r>
              <a:rPr lang="en-US" dirty="0"/>
              <a:t>Move to accept resolution to CID 24336 in doc 11-20/0491r7</a:t>
            </a:r>
          </a:p>
          <a:p>
            <a:endParaRPr lang="en-US" dirty="0"/>
          </a:p>
          <a:p>
            <a:r>
              <a:rPr lang="en-US" dirty="0"/>
              <a:t>Move: Laurent </a:t>
            </a:r>
            <a:r>
              <a:rPr lang="en-US" dirty="0" err="1"/>
              <a:t>Cariou</a:t>
            </a:r>
            <a:r>
              <a:rPr lang="en-US" dirty="0"/>
              <a:t>		Second: Po-Kai Huang</a:t>
            </a:r>
          </a:p>
          <a:p>
            <a:r>
              <a:rPr lang="en-US" dirty="0"/>
              <a:t>Approved with unanimous consent</a:t>
            </a:r>
          </a:p>
        </p:txBody>
      </p:sp>
      <p:sp>
        <p:nvSpPr>
          <p:cNvPr id="4" name="Slide Number Placeholder 3">
            <a:extLst>
              <a:ext uri="{FF2B5EF4-FFF2-40B4-BE49-F238E27FC236}">
                <a16:creationId xmlns:a16="http://schemas.microsoft.com/office/drawing/2014/main" id="{18051628-390A-1441-ACDA-D18E6927C12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1068A197-FC9A-0D44-A4B5-A79127EB94A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AA40C-40A7-7146-98E3-3679D1200C1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89924622"/>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DC840-5023-8047-B97D-E70A469B7F96}"/>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8987D141-95C8-5347-AFE8-32DC19A3F606}"/>
              </a:ext>
            </a:extLst>
          </p:cNvPr>
          <p:cNvSpPr>
            <a:spLocks noGrp="1"/>
          </p:cNvSpPr>
          <p:nvPr>
            <p:ph idx="1"/>
          </p:nvPr>
        </p:nvSpPr>
        <p:spPr/>
        <p:txBody>
          <a:bodyPr/>
          <a:lstStyle/>
          <a:p>
            <a:r>
              <a:rPr lang="en-US" dirty="0"/>
              <a:t>Do you agree to change “should” to a “Shall” in CID 24459?</a:t>
            </a:r>
          </a:p>
          <a:p>
            <a:endParaRPr lang="en-US" dirty="0"/>
          </a:p>
          <a:p>
            <a:r>
              <a:rPr lang="en-US" dirty="0"/>
              <a:t>Y/N/A: 6/11/10</a:t>
            </a:r>
          </a:p>
        </p:txBody>
      </p:sp>
      <p:sp>
        <p:nvSpPr>
          <p:cNvPr id="4" name="Slide Number Placeholder 3">
            <a:extLst>
              <a:ext uri="{FF2B5EF4-FFF2-40B4-BE49-F238E27FC236}">
                <a16:creationId xmlns:a16="http://schemas.microsoft.com/office/drawing/2014/main" id="{4C1E7815-3A77-C140-984A-17A42BD6550D}"/>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1644C849-2088-0B46-B206-8302D4A5234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C526602-556B-8A40-B202-D1DF2C0BCEF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241921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722BA-52E7-3E4E-B0A0-695486BDA799}"/>
              </a:ext>
            </a:extLst>
          </p:cNvPr>
          <p:cNvSpPr>
            <a:spLocks noGrp="1"/>
          </p:cNvSpPr>
          <p:nvPr>
            <p:ph type="title"/>
          </p:nvPr>
        </p:nvSpPr>
        <p:spPr/>
        <p:txBody>
          <a:bodyPr/>
          <a:lstStyle/>
          <a:p>
            <a:r>
              <a:rPr lang="en-US" dirty="0"/>
              <a:t>CR Motion #1038</a:t>
            </a:r>
          </a:p>
        </p:txBody>
      </p:sp>
      <p:sp>
        <p:nvSpPr>
          <p:cNvPr id="6" name="Content Placeholder 5">
            <a:extLst>
              <a:ext uri="{FF2B5EF4-FFF2-40B4-BE49-F238E27FC236}">
                <a16:creationId xmlns:a16="http://schemas.microsoft.com/office/drawing/2014/main" id="{D404A0DB-0485-0648-8D87-383B782D33DB}"/>
              </a:ext>
            </a:extLst>
          </p:cNvPr>
          <p:cNvSpPr>
            <a:spLocks noGrp="1"/>
          </p:cNvSpPr>
          <p:nvPr>
            <p:ph idx="1"/>
          </p:nvPr>
        </p:nvSpPr>
        <p:spPr/>
        <p:txBody>
          <a:bodyPr/>
          <a:lstStyle/>
          <a:p>
            <a:r>
              <a:rPr lang="en-US" dirty="0"/>
              <a:t>Move to approve resolutions to CIDs</a:t>
            </a:r>
            <a:r>
              <a:rPr lang="en-GB" kern="1200" dirty="0">
                <a:solidFill>
                  <a:srgbClr val="FF0000"/>
                </a:solidFill>
              </a:rPr>
              <a:t> </a:t>
            </a:r>
            <a:r>
              <a:rPr lang="en-US" dirty="0"/>
              <a:t>24460, 24462 in doc 11-20/0492r2</a:t>
            </a:r>
            <a:endParaRPr lang="en-GB" kern="1200" dirty="0">
              <a:solidFill>
                <a:schemeClr val="dk1"/>
              </a:solidFill>
            </a:endParaRPr>
          </a:p>
          <a:p>
            <a:endParaRPr lang="en-GB" kern="1200" dirty="0">
              <a:solidFill>
                <a:schemeClr val="dk1"/>
              </a:solidFill>
            </a:endParaRPr>
          </a:p>
          <a:p>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Alfred </a:t>
            </a:r>
            <a:r>
              <a:rPr lang="en-GB" kern="1200" dirty="0" err="1">
                <a:solidFill>
                  <a:schemeClr val="dk1"/>
                </a:solidFill>
              </a:rPr>
              <a:t>Asterjadhi</a:t>
            </a:r>
            <a:endParaRPr lang="en-GB" kern="1200" dirty="0">
              <a:solidFill>
                <a:schemeClr val="dk1"/>
              </a:solidFill>
            </a:endParaRPr>
          </a:p>
          <a:p>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8D1DE539-9F18-D140-8EE7-2689695B08B2}"/>
              </a:ext>
            </a:extLst>
          </p:cNvPr>
          <p:cNvSpPr>
            <a:spLocks noGrp="1"/>
          </p:cNvSpPr>
          <p:nvPr>
            <p:ph type="sldNum" idx="12"/>
          </p:nvPr>
        </p:nvSpPr>
        <p:spPr/>
        <p:txBody>
          <a:bodyPr/>
          <a:lstStyle/>
          <a:p>
            <a:r>
              <a:rPr lang="en-GB"/>
              <a:t>Slide </a:t>
            </a:r>
            <a:fld id="{06B781AF-4CCF-49B0-A572-DE54FBE5D942}" type="slidenum">
              <a:rPr lang="en-GB" smtClean="0"/>
              <a:pPr/>
              <a:t>79</a:t>
            </a:fld>
            <a:endParaRPr lang="en-GB"/>
          </a:p>
        </p:txBody>
      </p:sp>
      <p:sp>
        <p:nvSpPr>
          <p:cNvPr id="4" name="Footer Placeholder 3">
            <a:extLst>
              <a:ext uri="{FF2B5EF4-FFF2-40B4-BE49-F238E27FC236}">
                <a16:creationId xmlns:a16="http://schemas.microsoft.com/office/drawing/2014/main" id="{AE32D43B-B689-DF4C-B57F-78A9092E11D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58E3533-A780-794F-BC32-E2FD518F70DF}"/>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4227820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DFBEF1-5A53-8349-B8E0-0A9F00110B6A}"/>
              </a:ext>
            </a:extLst>
          </p:cNvPr>
          <p:cNvSpPr>
            <a:spLocks noGrp="1"/>
          </p:cNvSpPr>
          <p:nvPr>
            <p:ph type="title"/>
          </p:nvPr>
        </p:nvSpPr>
        <p:spPr/>
        <p:txBody>
          <a:bodyPr/>
          <a:lstStyle/>
          <a:p>
            <a:r>
              <a:rPr lang="en-US" dirty="0"/>
              <a:t>CR Motion #1039 </a:t>
            </a:r>
          </a:p>
        </p:txBody>
      </p:sp>
      <p:sp>
        <p:nvSpPr>
          <p:cNvPr id="3" name="Content Placeholder 2">
            <a:extLst>
              <a:ext uri="{FF2B5EF4-FFF2-40B4-BE49-F238E27FC236}">
                <a16:creationId xmlns:a16="http://schemas.microsoft.com/office/drawing/2014/main" id="{8E68CA31-651D-CB45-9804-CC2E655D9EBE}"/>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CA" kern="1200" dirty="0">
                <a:solidFill>
                  <a:schemeClr val="dk1"/>
                </a:solidFill>
              </a:rPr>
              <a:t> </a:t>
            </a:r>
            <a:r>
              <a:rPr lang="en-US" dirty="0"/>
              <a:t>in doc 11-20/0703r3</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4E20C465-99D8-974C-80F4-B3B7A5E24EF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04A2540-806E-8E4C-8C9F-920183BA60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12C3F1C-0E5D-F249-82E3-77D61BF4434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868322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15AA45-91AF-1747-AAD8-79C2D344328D}"/>
              </a:ext>
            </a:extLst>
          </p:cNvPr>
          <p:cNvSpPr>
            <a:spLocks noGrp="1"/>
          </p:cNvSpPr>
          <p:nvPr>
            <p:ph type="title"/>
          </p:nvPr>
        </p:nvSpPr>
        <p:spPr/>
        <p:txBody>
          <a:bodyPr/>
          <a:lstStyle/>
          <a:p>
            <a:r>
              <a:rPr lang="en-US" dirty="0"/>
              <a:t>CR Motion #1040</a:t>
            </a:r>
          </a:p>
        </p:txBody>
      </p:sp>
      <p:sp>
        <p:nvSpPr>
          <p:cNvPr id="3" name="Content Placeholder 2">
            <a:extLst>
              <a:ext uri="{FF2B5EF4-FFF2-40B4-BE49-F238E27FC236}">
                <a16:creationId xmlns:a16="http://schemas.microsoft.com/office/drawing/2014/main" id="{E209B10E-DD9C-9C42-8D8A-C33F0F8027AA}"/>
              </a:ext>
            </a:extLst>
          </p:cNvPr>
          <p:cNvSpPr>
            <a:spLocks noGrp="1"/>
          </p:cNvSpPr>
          <p:nvPr>
            <p:ph idx="1"/>
          </p:nvPr>
        </p:nvSpPr>
        <p:spPr/>
        <p:txBody>
          <a:bodyPr/>
          <a:lstStyle/>
          <a:p>
            <a:r>
              <a:rPr lang="en-US" dirty="0"/>
              <a:t>Move to accept resolution to CID 24292 in doc 11-20/0705r2</a:t>
            </a:r>
          </a:p>
          <a:p>
            <a:endParaRPr lang="en-US" dirty="0"/>
          </a:p>
          <a:p>
            <a:r>
              <a:rPr lang="en-US" dirty="0"/>
              <a:t>Move: Po-Kai Huang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6C9A55E8-7ACF-CD44-91F2-3545273F040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E420FB-255D-D847-A48F-0FE999F57D1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662E806-000B-9549-8D16-4A0DA2E50AA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11253739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4A8B8-7888-B24E-8B77-049E1979DE6F}"/>
              </a:ext>
            </a:extLst>
          </p:cNvPr>
          <p:cNvSpPr>
            <a:spLocks noGrp="1"/>
          </p:cNvSpPr>
          <p:nvPr>
            <p:ph type="title"/>
          </p:nvPr>
        </p:nvSpPr>
        <p:spPr/>
        <p:txBody>
          <a:bodyPr/>
          <a:lstStyle/>
          <a:p>
            <a:r>
              <a:rPr lang="en-US" dirty="0"/>
              <a:t>CR Motion #1041</a:t>
            </a:r>
          </a:p>
        </p:txBody>
      </p:sp>
      <p:sp>
        <p:nvSpPr>
          <p:cNvPr id="3" name="Content Placeholder 2">
            <a:extLst>
              <a:ext uri="{FF2B5EF4-FFF2-40B4-BE49-F238E27FC236}">
                <a16:creationId xmlns:a16="http://schemas.microsoft.com/office/drawing/2014/main" id="{4B2ABAFB-0058-5A44-B4AD-9823F9AE55EC}"/>
              </a:ext>
            </a:extLst>
          </p:cNvPr>
          <p:cNvSpPr>
            <a:spLocks noGrp="1"/>
          </p:cNvSpPr>
          <p:nvPr>
            <p:ph idx="1"/>
          </p:nvPr>
        </p:nvSpPr>
        <p:spPr/>
        <p:txBody>
          <a:bodyPr/>
          <a:lstStyle/>
          <a:p>
            <a:r>
              <a:rPr lang="en-US" dirty="0"/>
              <a:t>Move to accept resolutions to CIDs </a:t>
            </a:r>
            <a:r>
              <a:rPr lang="en-GB" kern="1200" dirty="0">
                <a:solidFill>
                  <a:schemeClr val="dk1"/>
                </a:solidFill>
              </a:rPr>
              <a:t>24027, 24419</a:t>
            </a:r>
            <a:r>
              <a:rPr lang="en-US" kern="1200" dirty="0">
                <a:solidFill>
                  <a:schemeClr val="dk1"/>
                </a:solidFill>
              </a:rPr>
              <a:t> in doc 11-20/0529r7</a:t>
            </a:r>
          </a:p>
          <a:p>
            <a:endParaRPr lang="en-US" kern="1200" dirty="0">
              <a:solidFill>
                <a:schemeClr val="dk1"/>
              </a:solidFill>
            </a:endParaRPr>
          </a:p>
          <a:p>
            <a:r>
              <a:rPr lang="en-US" kern="1200" dirty="0">
                <a:solidFill>
                  <a:schemeClr val="dk1"/>
                </a:solidFill>
              </a:rPr>
              <a:t>Move: Matt Fischer		Second: </a:t>
            </a:r>
            <a:r>
              <a:rPr lang="en-US" kern="1200" dirty="0" err="1">
                <a:solidFill>
                  <a:schemeClr val="dk1"/>
                </a:solidFill>
              </a:rPr>
              <a:t>Xiaogang</a:t>
            </a:r>
            <a:r>
              <a:rPr lang="en-US" kern="1200" dirty="0">
                <a:solidFill>
                  <a:schemeClr val="dk1"/>
                </a:solidFill>
              </a:rPr>
              <a:t> Chen</a:t>
            </a:r>
          </a:p>
          <a:p>
            <a:r>
              <a:rPr lang="en-US" kern="1200" dirty="0">
                <a:solidFill>
                  <a:schemeClr val="dk1"/>
                </a:solidFill>
              </a:rPr>
              <a:t>Y/N/A: 5/1/14 </a:t>
            </a:r>
          </a:p>
          <a:p>
            <a:r>
              <a:rPr lang="en-US" kern="1200" dirty="0">
                <a:solidFill>
                  <a:schemeClr val="dk1"/>
                </a:solidFill>
              </a:rPr>
              <a:t>Motion Passes</a:t>
            </a:r>
          </a:p>
          <a:p>
            <a:endParaRPr lang="en-CA" kern="1200" dirty="0">
              <a:solidFill>
                <a:schemeClr val="dk1"/>
              </a:solidFill>
            </a:endParaRPr>
          </a:p>
        </p:txBody>
      </p:sp>
      <p:sp>
        <p:nvSpPr>
          <p:cNvPr id="4" name="Slide Number Placeholder 3">
            <a:extLst>
              <a:ext uri="{FF2B5EF4-FFF2-40B4-BE49-F238E27FC236}">
                <a16:creationId xmlns:a16="http://schemas.microsoft.com/office/drawing/2014/main" id="{7EF4D8F3-4EC4-604C-B74F-9BB1357C115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8D194064-4572-4B4F-B2F9-E382E9A086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6FF1F3D-D059-8941-A004-EF138EE9CF0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7611006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C8DCD-FF18-DC4C-AD8A-B5C482EC4415}"/>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D376EFEA-8096-BA4F-87FB-A7F1D466BC94}"/>
              </a:ext>
            </a:extLst>
          </p:cNvPr>
          <p:cNvSpPr>
            <a:spLocks noGrp="1"/>
          </p:cNvSpPr>
          <p:nvPr>
            <p:ph idx="1"/>
          </p:nvPr>
        </p:nvSpPr>
        <p:spPr/>
        <p:txBody>
          <a:bodyPr/>
          <a:lstStyle/>
          <a:p>
            <a:r>
              <a:rPr lang="en-US" dirty="0"/>
              <a:t>Do you agree that it is not necessary to specify that a sum of starting spatial stream offset (0 – 7) and number of spatial streams in a trigger frame contents is not greater than 8 spatial streams?</a:t>
            </a:r>
          </a:p>
          <a:p>
            <a:endParaRPr lang="en-US" dirty="0"/>
          </a:p>
          <a:p>
            <a:r>
              <a:rPr lang="en-US" dirty="0"/>
              <a:t>Y/N/</a:t>
            </a:r>
            <a:r>
              <a:rPr lang="en-US"/>
              <a:t>A: 9/2/5</a:t>
            </a:r>
            <a:endParaRPr lang="en-US" dirty="0"/>
          </a:p>
        </p:txBody>
      </p:sp>
      <p:sp>
        <p:nvSpPr>
          <p:cNvPr id="4" name="Slide Number Placeholder 3">
            <a:extLst>
              <a:ext uri="{FF2B5EF4-FFF2-40B4-BE49-F238E27FC236}">
                <a16:creationId xmlns:a16="http://schemas.microsoft.com/office/drawing/2014/main" id="{E634A457-FAB0-F842-80B0-CDA98BB9F54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51A668E1-FA45-C34B-9AC5-E592B9D0F2F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4F260DC-A7B5-F641-8BDC-6B7592E599C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87337535"/>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19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CA" sz="1800" b="0" dirty="0">
                <a:latin typeface="Calibri" panose="020F0502020204030204" pitchFamily="34" charset="0"/>
                <a:cs typeface="Calibri" panose="020F0502020204030204" pitchFamily="34" charset="0"/>
                <a:hlinkClick r:id="rId4"/>
              </a:rPr>
              <a:t>https://mentor.ieee.org/802.11/dcn/20/11-20-0769-00-00ax-resolution-to-annex-z-and-hesigb-comments.docx</a:t>
            </a:r>
            <a:r>
              <a:rPr lang="en-CA" sz="1800" b="0" dirty="0">
                <a:latin typeface="Calibri" panose="020F0502020204030204" pitchFamily="34" charset="0"/>
                <a:cs typeface="Calibri" panose="020F0502020204030204" pitchFamily="34" charset="0"/>
              </a:rPr>
              <a:t> - Brian Hart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079961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4149298420"/>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2304328414"/>
                  </a:ext>
                </a:extLst>
              </a:tr>
              <a:tr h="370840">
                <a:tc>
                  <a:txBody>
                    <a:bodyPr/>
                    <a:lstStyle/>
                    <a:p>
                      <a:r>
                        <a:rPr lang="en-US" dirty="0"/>
                        <a:t>11-20/0494</a:t>
                      </a:r>
                    </a:p>
                  </a:txBody>
                  <a:tcPr/>
                </a:tc>
                <a:tc>
                  <a:txBody>
                    <a:bodyPr/>
                    <a:lstStyle/>
                    <a:p>
                      <a:r>
                        <a:rPr lang="en-GB" sz="1800" kern="1200" dirty="0">
                          <a:solidFill>
                            <a:schemeClr val="dk1"/>
                          </a:solidFill>
                          <a:effectLst/>
                          <a:latin typeface="+mn-lt"/>
                          <a:ea typeface="+mn-ea"/>
                          <a:cs typeface="+mn-cs"/>
                        </a:rPr>
                        <a:t>24149, 24150, 24430, 24535, 24056, 24258</a:t>
                      </a:r>
                      <a:r>
                        <a:rPr lang="en-CA" dirty="0">
                          <a:effectLst/>
                        </a:rPr>
                        <a:t> </a:t>
                      </a:r>
                      <a:endParaRPr lang="en-US" dirty="0"/>
                    </a:p>
                  </a:txBody>
                  <a:tcPr/>
                </a:tc>
                <a:extLst>
                  <a:ext uri="{0D108BD9-81ED-4DB2-BD59-A6C34878D82A}">
                    <a16:rowId xmlns:a16="http://schemas.microsoft.com/office/drawing/2014/main" val="2166382550"/>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390671246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#1042</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24025, 24475 in doc 11-20/0493r5</a:t>
            </a:r>
          </a:p>
          <a:p>
            <a:endParaRPr lang="en-US" dirty="0"/>
          </a:p>
          <a:p>
            <a:r>
              <a:rPr lang="en-US" dirty="0"/>
              <a:t>Move: Laurent </a:t>
            </a:r>
            <a:r>
              <a:rPr lang="en-US" dirty="0" err="1"/>
              <a:t>Cariou</a:t>
            </a:r>
            <a:r>
              <a:rPr lang="en-US" dirty="0"/>
              <a:t>		Second: Sean Coffey</a:t>
            </a:r>
          </a:p>
          <a:p>
            <a:r>
              <a:rPr lang="en-US" dirty="0"/>
              <a:t>Approved with unanimous consent</a:t>
            </a:r>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86</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255804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E04B7-6DD0-FC40-8B9F-D9725CAEFF4B}"/>
              </a:ext>
            </a:extLst>
          </p:cNvPr>
          <p:cNvSpPr>
            <a:spLocks noGrp="1"/>
          </p:cNvSpPr>
          <p:nvPr>
            <p:ph type="title"/>
          </p:nvPr>
        </p:nvSpPr>
        <p:spPr/>
        <p:txBody>
          <a:bodyPr/>
          <a:lstStyle/>
          <a:p>
            <a:r>
              <a:rPr lang="en-US" dirty="0"/>
              <a:t>CR Motion #1043</a:t>
            </a:r>
          </a:p>
        </p:txBody>
      </p:sp>
      <p:sp>
        <p:nvSpPr>
          <p:cNvPr id="7" name="Content Placeholder 6">
            <a:extLst>
              <a:ext uri="{FF2B5EF4-FFF2-40B4-BE49-F238E27FC236}">
                <a16:creationId xmlns:a16="http://schemas.microsoft.com/office/drawing/2014/main" id="{69E774C4-FB1A-E241-8F47-42029F143B25}"/>
              </a:ext>
            </a:extLst>
          </p:cNvPr>
          <p:cNvSpPr>
            <a:spLocks noGrp="1"/>
          </p:cNvSpPr>
          <p:nvPr>
            <p:ph idx="1"/>
          </p:nvPr>
        </p:nvSpPr>
        <p:spPr/>
        <p:txBody>
          <a:bodyPr/>
          <a:lstStyle/>
          <a:p>
            <a:r>
              <a:rPr lang="en-US" dirty="0"/>
              <a:t>Move to accept resolutions to CIDs </a:t>
            </a:r>
            <a:r>
              <a:rPr lang="en-GB" kern="1200" dirty="0">
                <a:solidFill>
                  <a:schemeClr val="dk1"/>
                </a:solidFill>
              </a:rPr>
              <a:t>24149, 24150, 24430, 24535, 24056, 24258</a:t>
            </a:r>
            <a:r>
              <a:rPr lang="en-CA" dirty="0"/>
              <a:t> </a:t>
            </a:r>
            <a:endParaRPr lang="en-US" dirty="0"/>
          </a:p>
          <a:p>
            <a:r>
              <a:rPr lang="en-US" dirty="0"/>
              <a:t>in doc 11-20/0494r2</a:t>
            </a:r>
          </a:p>
          <a:p>
            <a:endParaRPr lang="en-US" dirty="0"/>
          </a:p>
          <a:p>
            <a:r>
              <a:rPr lang="en-US" dirty="0"/>
              <a:t>Move: Laurent </a:t>
            </a:r>
            <a:r>
              <a:rPr lang="en-US" dirty="0" err="1"/>
              <a:t>Cariou</a:t>
            </a:r>
            <a:r>
              <a:rPr lang="en-US" dirty="0"/>
              <a:t>		Second: </a:t>
            </a:r>
            <a:r>
              <a:rPr lang="en-US" dirty="0" err="1"/>
              <a:t>Yasu</a:t>
            </a:r>
            <a:r>
              <a:rPr lang="en-US" dirty="0"/>
              <a:t> Inoue</a:t>
            </a:r>
          </a:p>
          <a:p>
            <a:r>
              <a:rPr lang="en-US" dirty="0"/>
              <a:t>Approved with unanimous consent.</a:t>
            </a:r>
          </a:p>
          <a:p>
            <a:endParaRPr lang="en-US" dirty="0"/>
          </a:p>
        </p:txBody>
      </p:sp>
      <p:sp>
        <p:nvSpPr>
          <p:cNvPr id="5" name="Slide Number Placeholder 4">
            <a:extLst>
              <a:ext uri="{FF2B5EF4-FFF2-40B4-BE49-F238E27FC236}">
                <a16:creationId xmlns:a16="http://schemas.microsoft.com/office/drawing/2014/main" id="{2D58CDDA-E367-3048-8080-0808C8AE5F63}"/>
              </a:ext>
            </a:extLst>
          </p:cNvPr>
          <p:cNvSpPr>
            <a:spLocks noGrp="1"/>
          </p:cNvSpPr>
          <p:nvPr>
            <p:ph type="sldNum" idx="12"/>
          </p:nvPr>
        </p:nvSpPr>
        <p:spPr/>
        <p:txBody>
          <a:bodyPr/>
          <a:lstStyle/>
          <a:p>
            <a:r>
              <a:rPr lang="en-GB"/>
              <a:t>Slide </a:t>
            </a:r>
            <a:fld id="{06B781AF-4CCF-49B0-A572-DE54FBE5D942}" type="slidenum">
              <a:rPr lang="en-GB" smtClean="0"/>
              <a:pPr/>
              <a:t>87</a:t>
            </a:fld>
            <a:endParaRPr lang="en-GB"/>
          </a:p>
        </p:txBody>
      </p:sp>
      <p:sp>
        <p:nvSpPr>
          <p:cNvPr id="4" name="Footer Placeholder 3">
            <a:extLst>
              <a:ext uri="{FF2B5EF4-FFF2-40B4-BE49-F238E27FC236}">
                <a16:creationId xmlns:a16="http://schemas.microsoft.com/office/drawing/2014/main" id="{9BDC499E-DF80-7D43-A3DD-6CF27C53AAFA}"/>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8EA5DE0-EDBC-5346-85ED-91D029FF9E9E}"/>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668037918"/>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https://mentor.ieee.org/802.11/dcn/20/11-20-0716-01-00ax-sa1-sounding-comments.docx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Menzo</a:t>
            </a:r>
            <a:r>
              <a:rPr lang="en-US" sz="1800" b="0" dirty="0">
                <a:latin typeface="Calibri" panose="020F0502020204030204" pitchFamily="34" charset="0"/>
                <a:cs typeface="Calibri" panose="020F0502020204030204" pitchFamily="34" charset="0"/>
              </a:rPr>
              <a:t> </a:t>
            </a:r>
            <a:r>
              <a:rPr lang="en-US" sz="1800" b="0" dirty="0" err="1">
                <a:latin typeface="Calibri" panose="020F0502020204030204" pitchFamily="34" charset="0"/>
                <a:cs typeface="Calibri" panose="020F0502020204030204" pitchFamily="34" charset="0"/>
              </a:rPr>
              <a:t>Wentink</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Puncturing Discussion – All</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https://mentor.ieee.org/802.11/dcn/20/11-20-0497-04-00ax-misc-cr-on-d6-0.doc</a:t>
            </a:r>
            <a:r>
              <a:rPr lang="en-US" sz="1200" dirty="0">
                <a:latin typeface="Calibri" panose="020F0502020204030204" pitchFamily="34" charset="0"/>
                <a:cs typeface="Calibri" panose="020F0502020204030204" pitchFamily="34" charset="0"/>
              </a:rPr>
              <a:t> - Ross Jian Yu</a:t>
            </a:r>
            <a:endParaRPr lang="en-US" sz="12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https://mentor.ieee.org/802.11/dcn/20/11-20-0795-00-00ax-cr-for-cid-24270.docx</a:t>
            </a:r>
            <a:r>
              <a:rPr lang="en-US" sz="1800" b="0" dirty="0">
                <a:latin typeface="Calibri" panose="020F0502020204030204" pitchFamily="34" charset="0"/>
                <a:cs typeface="Calibri" panose="020F0502020204030204" pitchFamily="34" charset="0"/>
              </a:rPr>
              <a:t> - Po-Kai Huang</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6"/>
              </a:rPr>
              <a:t>https://mentor.ieee.org/802.11/dcn/20/11-20-0717-03-00ax-cr-misc-phy.docx</a:t>
            </a:r>
            <a:r>
              <a:rPr lang="en-US" sz="1800" b="0" dirty="0">
                <a:latin typeface="Calibri" panose="020F0502020204030204" pitchFamily="34" charset="0"/>
                <a:cs typeface="Calibri" panose="020F0502020204030204" pitchFamily="34" charset="0"/>
              </a:rPr>
              <a:t> - </a:t>
            </a:r>
            <a:r>
              <a:rPr lang="en-US" sz="1800" b="0" dirty="0" err="1">
                <a:latin typeface="Calibri" panose="020F0502020204030204" pitchFamily="34" charset="0"/>
                <a:cs typeface="Calibri" panose="020F0502020204030204" pitchFamily="34" charset="0"/>
              </a:rPr>
              <a:t>Xiaogang</a:t>
            </a:r>
            <a:r>
              <a:rPr lang="en-US" sz="1800" b="0" dirty="0">
                <a:latin typeface="Calibri" panose="020F0502020204030204" pitchFamily="34" charset="0"/>
                <a:cs typeface="Calibri" panose="020F0502020204030204" pitchFamily="34" charset="0"/>
              </a:rPr>
              <a:t> Chen</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rPr>
              <a:t>Motion related to 11-20/0717 </a:t>
            </a: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18459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81219685"/>
              </p:ext>
            </p:extLst>
          </p:nvPr>
        </p:nvGraphicFramePr>
        <p:xfrm>
          <a:off x="1246718" y="1830390"/>
          <a:ext cx="9093200" cy="111252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US" dirty="0"/>
                        <a:t>Those CIDs that agreed to (I need the list from </a:t>
                      </a:r>
                      <a:r>
                        <a:rPr lang="en-US" dirty="0" err="1"/>
                        <a:t>Xiaogang</a:t>
                      </a:r>
                      <a:r>
                        <a:rPr lang="en-US"/>
                        <a:t>)</a:t>
                      </a:r>
                      <a:endParaRPr lang="en-US" dirty="0"/>
                    </a:p>
                  </a:txBody>
                  <a:tcPr/>
                </a:tc>
                <a:extLst>
                  <a:ext uri="{0D108BD9-81ED-4DB2-BD59-A6C34878D82A}">
                    <a16:rowId xmlns:a16="http://schemas.microsoft.com/office/drawing/2014/main" val="2304328414"/>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325528993"/>
                  </a:ext>
                </a:extLst>
              </a:tr>
            </a:tbl>
          </a:graphicData>
        </a:graphic>
      </p:graphicFrame>
    </p:spTree>
    <p:extLst>
      <p:ext uri="{BB962C8B-B14F-4D97-AF65-F5344CB8AC3E}">
        <p14:creationId xmlns:p14="http://schemas.microsoft.com/office/powerpoint/2010/main" val="2462873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21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4"/>
              </a:rPr>
              <a:t>https://mentor.ieee.org/802.11/dcn/20/11-20-0717-03-00ax-cr-misc-phy.docx</a:t>
            </a:r>
            <a:r>
              <a:rPr lang="en-US" sz="1400" b="0" dirty="0">
                <a:latin typeface="Calibri" panose="020F0502020204030204" pitchFamily="34" charset="0"/>
                <a:cs typeface="Calibri" panose="020F0502020204030204" pitchFamily="34" charset="0"/>
              </a:rPr>
              <a:t> - </a:t>
            </a:r>
            <a:r>
              <a:rPr lang="en-US" sz="1400" b="0" dirty="0" err="1">
                <a:latin typeface="Calibri" panose="020F0502020204030204" pitchFamily="34" charset="0"/>
                <a:cs typeface="Calibri" panose="020F0502020204030204" pitchFamily="34" charset="0"/>
              </a:rPr>
              <a:t>Xiaogang</a:t>
            </a:r>
            <a:r>
              <a:rPr lang="en-US" sz="1400" b="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4710327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639651936"/>
              </p:ext>
            </p:extLst>
          </p:nvPr>
        </p:nvGraphicFramePr>
        <p:xfrm>
          <a:off x="1246718" y="1830390"/>
          <a:ext cx="9093202" cy="2392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11-20/0717</a:t>
                      </a:r>
                    </a:p>
                  </a:txBody>
                  <a:tcPr/>
                </a:tc>
                <a:tc>
                  <a:txBody>
                    <a:bodyPr/>
                    <a:lstStyle/>
                    <a:p>
                      <a:r>
                        <a:rPr lang="en-GB" dirty="0"/>
                        <a:t>24045, 24208, 24288, 24290, 24304, 24312, 24313, 24321, 24346, 24347, 24363, 24385, 24564, 24282</a:t>
                      </a:r>
                      <a:r>
                        <a:rPr lang="en-CA" dirty="0"/>
                        <a:t> </a:t>
                      </a:r>
                      <a:endParaRPr lang="en-US" dirty="0"/>
                    </a:p>
                  </a:txBody>
                  <a:tcPr/>
                </a:tc>
                <a:extLst>
                  <a:ext uri="{0D108BD9-81ED-4DB2-BD59-A6C34878D82A}">
                    <a16:rowId xmlns:a16="http://schemas.microsoft.com/office/drawing/2014/main" val="2304328414"/>
                  </a:ext>
                </a:extLst>
              </a:tr>
              <a:tr h="370840">
                <a:tc>
                  <a:txBody>
                    <a:bodyPr/>
                    <a:lstStyle/>
                    <a:p>
                      <a:r>
                        <a:rPr lang="en-US" dirty="0"/>
                        <a:t>11-20/0716</a:t>
                      </a:r>
                    </a:p>
                  </a:txBody>
                  <a:tcPr/>
                </a:tc>
                <a:tc>
                  <a:txBody>
                    <a:bodyPr/>
                    <a:lstStyle/>
                    <a:p>
                      <a:pPr lvl="0"/>
                      <a:r>
                        <a:rPr lang="en-US" sz="1800" kern="1200" dirty="0">
                          <a:solidFill>
                            <a:schemeClr val="dk1"/>
                          </a:solidFill>
                          <a:effectLst/>
                          <a:latin typeface="+mn-lt"/>
                          <a:ea typeface="+mn-ea"/>
                          <a:cs typeface="+mn-cs"/>
                        </a:rPr>
                        <a:t>24009, 24042, 24221, 24262, 24473, 24474, 24495, 24496, 24503, 24504</a:t>
                      </a:r>
                      <a:r>
                        <a:rPr lang="en-CA" sz="1800" kern="1200" dirty="0">
                          <a:solidFill>
                            <a:schemeClr val="dk1"/>
                          </a:solidFill>
                          <a:effectLst/>
                          <a:latin typeface="+mn-lt"/>
                          <a:ea typeface="+mn-ea"/>
                          <a:cs typeface="+mn-cs"/>
                        </a:rPr>
                        <a:t>, </a:t>
                      </a:r>
                      <a:r>
                        <a:rPr lang="en-US" sz="1800" kern="1200" dirty="0">
                          <a:solidFill>
                            <a:schemeClr val="dk1"/>
                          </a:solidFill>
                          <a:effectLst/>
                          <a:latin typeface="+mn-lt"/>
                          <a:ea typeface="+mn-ea"/>
                          <a:cs typeface="+mn-cs"/>
                        </a:rPr>
                        <a:t>24505, </a:t>
                      </a:r>
                      <a:r>
                        <a:rPr lang="en-US" sz="1800" kern="1200" dirty="0">
                          <a:solidFill>
                            <a:srgbClr val="FF0000"/>
                          </a:solidFill>
                          <a:effectLst/>
                          <a:latin typeface="+mn-lt"/>
                          <a:ea typeface="+mn-ea"/>
                          <a:cs typeface="+mn-cs"/>
                        </a:rPr>
                        <a:t>24511</a:t>
                      </a:r>
                      <a:endParaRPr lang="en-CA" sz="1800" kern="1200" dirty="0">
                        <a:solidFill>
                          <a:srgbClr val="FF0000"/>
                        </a:solidFill>
                        <a:effectLst/>
                        <a:latin typeface="+mn-lt"/>
                        <a:ea typeface="+mn-ea"/>
                        <a:cs typeface="+mn-cs"/>
                      </a:endParaRPr>
                    </a:p>
                  </a:txBody>
                  <a:tcPr/>
                </a:tc>
                <a:extLst>
                  <a:ext uri="{0D108BD9-81ED-4DB2-BD59-A6C34878D82A}">
                    <a16:rowId xmlns:a16="http://schemas.microsoft.com/office/drawing/2014/main" val="325528993"/>
                  </a:ext>
                </a:extLst>
              </a:tr>
              <a:tr h="370840">
                <a:tc>
                  <a:txBody>
                    <a:bodyPr/>
                    <a:lstStyle/>
                    <a:p>
                      <a:r>
                        <a:rPr lang="en-US" dirty="0"/>
                        <a:t>11-20/0769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24373, 24386, 24387, 24388, 24431, 24506, 24507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17777165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bl>
          </a:graphicData>
        </a:graphic>
      </p:graphicFrame>
    </p:spTree>
    <p:extLst>
      <p:ext uri="{BB962C8B-B14F-4D97-AF65-F5344CB8AC3E}">
        <p14:creationId xmlns:p14="http://schemas.microsoft.com/office/powerpoint/2010/main" val="276714913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3E480-AF8B-EF49-A360-44BE4EDD37C7}"/>
              </a:ext>
            </a:extLst>
          </p:cNvPr>
          <p:cNvSpPr>
            <a:spLocks noGrp="1"/>
          </p:cNvSpPr>
          <p:nvPr>
            <p:ph type="title"/>
          </p:nvPr>
        </p:nvSpPr>
        <p:spPr/>
        <p:txBody>
          <a:bodyPr/>
          <a:lstStyle/>
          <a:p>
            <a:r>
              <a:rPr lang="en-US" dirty="0"/>
              <a:t>CR Motion #1044</a:t>
            </a:r>
          </a:p>
        </p:txBody>
      </p:sp>
      <p:sp>
        <p:nvSpPr>
          <p:cNvPr id="6" name="Content Placeholder 5">
            <a:extLst>
              <a:ext uri="{FF2B5EF4-FFF2-40B4-BE49-F238E27FC236}">
                <a16:creationId xmlns:a16="http://schemas.microsoft.com/office/drawing/2014/main" id="{A6ECF112-B16C-6340-8D40-5ECAA516D0E8}"/>
              </a:ext>
            </a:extLst>
          </p:cNvPr>
          <p:cNvSpPr>
            <a:spLocks noGrp="1"/>
          </p:cNvSpPr>
          <p:nvPr>
            <p:ph idx="1"/>
          </p:nvPr>
        </p:nvSpPr>
        <p:spPr/>
        <p:txBody>
          <a:bodyPr/>
          <a:lstStyle/>
          <a:p>
            <a:r>
              <a:rPr lang="en-US" dirty="0"/>
              <a:t>Move to accept resolutions to CIDs </a:t>
            </a:r>
            <a:r>
              <a:rPr lang="en-GB" dirty="0"/>
              <a:t> 24045, 24208, 24288, 24290, 24304, 24312, 24313, 24321, 24346, 24347, 24363, 24385, 24564, 24282, </a:t>
            </a:r>
            <a:r>
              <a:rPr lang="en-GB" dirty="0">
                <a:solidFill>
                  <a:schemeClr val="tx1"/>
                </a:solidFill>
              </a:rPr>
              <a:t>24020, 24405, 24406</a:t>
            </a:r>
            <a:r>
              <a:rPr lang="en-CA" dirty="0">
                <a:solidFill>
                  <a:srgbClr val="FF0000"/>
                </a:solidFill>
              </a:rPr>
              <a:t> </a:t>
            </a:r>
            <a:r>
              <a:rPr lang="en-CA" dirty="0"/>
              <a:t>in doc 11-20/0717r5</a:t>
            </a:r>
          </a:p>
          <a:p>
            <a:endParaRPr lang="en-CA" dirty="0"/>
          </a:p>
          <a:p>
            <a:r>
              <a:rPr lang="en-CA" dirty="0"/>
              <a:t>Move: 	</a:t>
            </a:r>
            <a:r>
              <a:rPr lang="en-CA" dirty="0" err="1"/>
              <a:t>Xiaogang</a:t>
            </a:r>
            <a:r>
              <a:rPr lang="en-CA" dirty="0"/>
              <a:t> Chen	Second:  </a:t>
            </a:r>
            <a:r>
              <a:rPr lang="en-CA" dirty="0" err="1"/>
              <a:t>Youhan</a:t>
            </a:r>
            <a:r>
              <a:rPr lang="en-CA" dirty="0"/>
              <a:t> Kim</a:t>
            </a:r>
          </a:p>
          <a:p>
            <a:r>
              <a:rPr lang="en-CA" dirty="0"/>
              <a:t>Approved with unanimous consent</a:t>
            </a:r>
          </a:p>
          <a:p>
            <a:endParaRPr lang="en-US" dirty="0"/>
          </a:p>
        </p:txBody>
      </p:sp>
      <p:sp>
        <p:nvSpPr>
          <p:cNvPr id="5" name="Slide Number Placeholder 4">
            <a:extLst>
              <a:ext uri="{FF2B5EF4-FFF2-40B4-BE49-F238E27FC236}">
                <a16:creationId xmlns:a16="http://schemas.microsoft.com/office/drawing/2014/main" id="{2EC4BB76-7D8E-F94D-AD83-28135B185BEA}"/>
              </a:ext>
            </a:extLst>
          </p:cNvPr>
          <p:cNvSpPr>
            <a:spLocks noGrp="1"/>
          </p:cNvSpPr>
          <p:nvPr>
            <p:ph type="sldNum" idx="12"/>
          </p:nvPr>
        </p:nvSpPr>
        <p:spPr/>
        <p:txBody>
          <a:bodyPr/>
          <a:lstStyle/>
          <a:p>
            <a:r>
              <a:rPr lang="en-GB"/>
              <a:t>Slide </a:t>
            </a:r>
            <a:fld id="{06B781AF-4CCF-49B0-A572-DE54FBE5D942}" type="slidenum">
              <a:rPr lang="en-GB" smtClean="0"/>
              <a:pPr/>
              <a:t>92</a:t>
            </a:fld>
            <a:endParaRPr lang="en-GB"/>
          </a:p>
        </p:txBody>
      </p:sp>
      <p:sp>
        <p:nvSpPr>
          <p:cNvPr id="4" name="Footer Placeholder 3">
            <a:extLst>
              <a:ext uri="{FF2B5EF4-FFF2-40B4-BE49-F238E27FC236}">
                <a16:creationId xmlns:a16="http://schemas.microsoft.com/office/drawing/2014/main" id="{6CB00073-AF49-634C-B74B-C44791A136BB}"/>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D1D1C7B8-1C07-EB46-BA04-BE9524CAC5B4}"/>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85477400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E736C-67A8-7E42-B5A3-066D36593E92}"/>
              </a:ext>
            </a:extLst>
          </p:cNvPr>
          <p:cNvSpPr>
            <a:spLocks noGrp="1"/>
          </p:cNvSpPr>
          <p:nvPr>
            <p:ph type="title"/>
          </p:nvPr>
        </p:nvSpPr>
        <p:spPr/>
        <p:txBody>
          <a:bodyPr/>
          <a:lstStyle/>
          <a:p>
            <a:r>
              <a:rPr lang="en-US" dirty="0"/>
              <a:t>PHY Motion #215</a:t>
            </a:r>
          </a:p>
        </p:txBody>
      </p:sp>
      <p:sp>
        <p:nvSpPr>
          <p:cNvPr id="3" name="Content Placeholder 2">
            <a:extLst>
              <a:ext uri="{FF2B5EF4-FFF2-40B4-BE49-F238E27FC236}">
                <a16:creationId xmlns:a16="http://schemas.microsoft.com/office/drawing/2014/main" id="{931D6DE8-480B-454C-8858-B4CEE8576267}"/>
              </a:ext>
            </a:extLst>
          </p:cNvPr>
          <p:cNvSpPr>
            <a:spLocks noGrp="1"/>
          </p:cNvSpPr>
          <p:nvPr>
            <p:ph idx="1"/>
          </p:nvPr>
        </p:nvSpPr>
        <p:spPr/>
        <p:txBody>
          <a:bodyPr/>
          <a:lstStyle/>
          <a:p>
            <a:r>
              <a:rPr lang="en-US" dirty="0"/>
              <a:t>Move to accept text change in doc 11-20/0717r5 under the heading “Power Normalization issue” on page 12-15.</a:t>
            </a:r>
          </a:p>
          <a:p>
            <a:endParaRPr lang="en-US" dirty="0"/>
          </a:p>
          <a:p>
            <a:r>
              <a:rPr lang="en-US" dirty="0"/>
              <a:t>Move: </a:t>
            </a:r>
            <a:r>
              <a:rPr lang="en-US" dirty="0" err="1"/>
              <a:t>Xiaogang</a:t>
            </a:r>
            <a:r>
              <a:rPr lang="en-US" dirty="0"/>
              <a:t> Chen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94C80636-80BF-CE42-811F-2A01BDFFFFD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FE4276D6-32B4-B849-9032-D384FF6347C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07C0A06-CA18-F54A-B198-E963738DB0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1381776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5F065D-B25D-0C4D-91C1-6ADF0CEBB4DB}"/>
              </a:ext>
            </a:extLst>
          </p:cNvPr>
          <p:cNvSpPr>
            <a:spLocks noGrp="1"/>
          </p:cNvSpPr>
          <p:nvPr>
            <p:ph type="title"/>
          </p:nvPr>
        </p:nvSpPr>
        <p:spPr/>
        <p:txBody>
          <a:bodyPr/>
          <a:lstStyle/>
          <a:p>
            <a:r>
              <a:rPr lang="en-US" dirty="0"/>
              <a:t>CR Motion # 1045</a:t>
            </a:r>
          </a:p>
        </p:txBody>
      </p:sp>
      <p:sp>
        <p:nvSpPr>
          <p:cNvPr id="3" name="Content Placeholder 2">
            <a:extLst>
              <a:ext uri="{FF2B5EF4-FFF2-40B4-BE49-F238E27FC236}">
                <a16:creationId xmlns:a16="http://schemas.microsoft.com/office/drawing/2014/main" id="{F16126FD-FAF6-F44C-8E2E-F249687C8565}"/>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US" kern="1200" dirty="0">
                <a:solidFill>
                  <a:schemeClr val="dk1"/>
                </a:solidFill>
              </a:rPr>
              <a:t>24009, 24042, 24221, 24262, 24473, 24474, 24495, 24496, 24503, 24504</a:t>
            </a:r>
            <a:r>
              <a:rPr lang="en-CA" kern="1200" dirty="0">
                <a:solidFill>
                  <a:schemeClr val="dk1"/>
                </a:solidFill>
              </a:rPr>
              <a:t>, </a:t>
            </a:r>
            <a:r>
              <a:rPr lang="en-US" kern="1200" dirty="0">
                <a:solidFill>
                  <a:schemeClr val="dk1"/>
                </a:solidFill>
              </a:rPr>
              <a:t>24505 in doc 11-20/0716r2</a:t>
            </a:r>
          </a:p>
          <a:p>
            <a:pPr>
              <a:buFont typeface="Arial" panose="020B0604020202020204" pitchFamily="34" charset="0"/>
              <a:buChar char="•"/>
            </a:pPr>
            <a:endParaRPr lang="en-US" kern="1200" dirty="0">
              <a:solidFill>
                <a:schemeClr val="dk1"/>
              </a:solidFill>
            </a:endParaRPr>
          </a:p>
          <a:p>
            <a:r>
              <a:rPr lang="en-US" dirty="0"/>
              <a:t>Move:	</a:t>
            </a:r>
            <a:r>
              <a:rPr lang="en-US" dirty="0" err="1"/>
              <a:t>Menzo</a:t>
            </a:r>
            <a:r>
              <a:rPr lang="en-US" dirty="0"/>
              <a:t> </a:t>
            </a:r>
            <a:r>
              <a:rPr lang="en-US" dirty="0" err="1"/>
              <a:t>Wentink</a:t>
            </a:r>
            <a:r>
              <a:rPr lang="en-US" dirty="0"/>
              <a:t>		Second: Alfred </a:t>
            </a:r>
            <a:r>
              <a:rPr lang="en-US" dirty="0" err="1"/>
              <a:t>Asterjadhi</a:t>
            </a:r>
            <a:endParaRPr lang="en-US" dirty="0"/>
          </a:p>
          <a:p>
            <a:r>
              <a:rPr lang="en-US" dirty="0"/>
              <a:t>Accepted with unanimous consent.</a:t>
            </a:r>
          </a:p>
        </p:txBody>
      </p:sp>
      <p:sp>
        <p:nvSpPr>
          <p:cNvPr id="4" name="Slide Number Placeholder 3">
            <a:extLst>
              <a:ext uri="{FF2B5EF4-FFF2-40B4-BE49-F238E27FC236}">
                <a16:creationId xmlns:a16="http://schemas.microsoft.com/office/drawing/2014/main" id="{F934D3E9-AB53-AB4B-9A02-620771D70DBA}"/>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E4BD8E60-E38A-E747-821F-23C57D9A7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11E6C7-7DC7-7546-9E41-2373CECA22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6245492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EB262-7746-294F-8E36-EBE7C4E1041B}"/>
              </a:ext>
            </a:extLst>
          </p:cNvPr>
          <p:cNvSpPr>
            <a:spLocks noGrp="1"/>
          </p:cNvSpPr>
          <p:nvPr>
            <p:ph type="title"/>
          </p:nvPr>
        </p:nvSpPr>
        <p:spPr/>
        <p:txBody>
          <a:bodyPr/>
          <a:lstStyle/>
          <a:p>
            <a:r>
              <a:rPr lang="en-US" dirty="0"/>
              <a:t>CR Motion #1046</a:t>
            </a:r>
          </a:p>
        </p:txBody>
      </p:sp>
      <p:sp>
        <p:nvSpPr>
          <p:cNvPr id="3" name="Content Placeholder 2">
            <a:extLst>
              <a:ext uri="{FF2B5EF4-FFF2-40B4-BE49-F238E27FC236}">
                <a16:creationId xmlns:a16="http://schemas.microsoft.com/office/drawing/2014/main" id="{585451D7-BDBB-3741-BBA5-F3857100066C}"/>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24373, 24386, 24387, 24388, 24431, 24506, 24507 </a:t>
            </a:r>
            <a:r>
              <a:rPr lang="en-CA" kern="1200" dirty="0">
                <a:solidFill>
                  <a:schemeClr val="dk1"/>
                </a:solidFill>
              </a:rPr>
              <a:t> in doc 11-20/0769r4</a:t>
            </a:r>
          </a:p>
          <a:p>
            <a:endParaRPr lang="en-CA" kern="1200" dirty="0">
              <a:solidFill>
                <a:schemeClr val="dk1"/>
              </a:solidFill>
            </a:endParaRPr>
          </a:p>
          <a:p>
            <a:r>
              <a:rPr lang="en-CA" kern="1200" dirty="0">
                <a:solidFill>
                  <a:schemeClr val="dk1"/>
                </a:solidFill>
              </a:rPr>
              <a:t>Move</a:t>
            </a:r>
            <a:r>
              <a:rPr lang="en-US" kern="1200" dirty="0">
                <a:solidFill>
                  <a:schemeClr val="dk1"/>
                </a:solidFill>
              </a:rPr>
              <a:t>: </a:t>
            </a:r>
            <a:r>
              <a:rPr lang="en-US" kern="1200" dirty="0" err="1">
                <a:solidFill>
                  <a:schemeClr val="dk1"/>
                </a:solidFill>
              </a:rPr>
              <a:t>Youhan</a:t>
            </a:r>
            <a:r>
              <a:rPr lang="en-US" kern="1200" dirty="0">
                <a:solidFill>
                  <a:schemeClr val="dk1"/>
                </a:solidFill>
              </a:rPr>
              <a:t> Kim		Second: </a:t>
            </a:r>
            <a:r>
              <a:rPr lang="en-US" kern="1200" dirty="0" err="1">
                <a:solidFill>
                  <a:schemeClr val="dk1"/>
                </a:solidFill>
              </a:rPr>
              <a:t>Yasu</a:t>
            </a:r>
            <a:r>
              <a:rPr lang="en-US" kern="1200" dirty="0">
                <a:solidFill>
                  <a:schemeClr val="dk1"/>
                </a:solidFill>
              </a:rPr>
              <a:t> Inoue</a:t>
            </a:r>
          </a:p>
          <a:p>
            <a:r>
              <a:rPr lang="en-US" kern="1200" dirty="0">
                <a:solidFill>
                  <a:schemeClr val="dk1"/>
                </a:solidFill>
              </a:rPr>
              <a:t>Approved with unanimous consent.</a:t>
            </a:r>
          </a:p>
          <a:p>
            <a:endParaRPr lang="en-US" dirty="0"/>
          </a:p>
        </p:txBody>
      </p:sp>
      <p:sp>
        <p:nvSpPr>
          <p:cNvPr id="4" name="Slide Number Placeholder 3">
            <a:extLst>
              <a:ext uri="{FF2B5EF4-FFF2-40B4-BE49-F238E27FC236}">
                <a16:creationId xmlns:a16="http://schemas.microsoft.com/office/drawing/2014/main" id="{EE5BEEF6-3CFE-6E46-B9DD-EF3EEB6037DA}"/>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3692AE17-02A2-B545-AD4E-1E538A1B15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F1DA8AE-4B40-6647-BF6E-A3637037E4E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4587834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28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endParaRPr lang="en-US" sz="1800" b="0" dirty="0">
              <a:latin typeface="Calibri" panose="020F0502020204030204" pitchFamily="34" charset="0"/>
              <a:cs typeface="Calibri" panose="020F0502020204030204" pitchFamily="34" charset="0"/>
              <a:hlinkClick r:id="rId3"/>
            </a:endParaRPr>
          </a:p>
          <a:p>
            <a:pPr lvl="1">
              <a:spcBef>
                <a:spcPts val="0"/>
              </a:spcBef>
              <a:spcAft>
                <a:spcPts val="0"/>
              </a:spcAft>
              <a:buFont typeface="Arial" panose="020B0604020202020204" pitchFamily="34" charset="0"/>
              <a:buChar char="•"/>
              <a:tabLst>
                <a:tab pos="457200" algn="l"/>
              </a:tabLst>
            </a:pPr>
            <a:r>
              <a:rPr lang="en-US" sz="1400" b="0" dirty="0">
                <a:latin typeface="Calibri" panose="020F0502020204030204" pitchFamily="34" charset="0"/>
                <a:cs typeface="Calibri" panose="020F0502020204030204" pitchFamily="34" charset="0"/>
                <a:hlinkClick r:id="rId3"/>
              </a:rPr>
              <a:t>https://mentor.ieee.org/802.11/dcn/20/11-20-0795-00-00ax-cr-for-cid-24270.docx</a:t>
            </a:r>
            <a:r>
              <a:rPr lang="en-US" sz="1400" b="0" dirty="0">
                <a:latin typeface="Calibri" panose="020F0502020204030204" pitchFamily="34" charset="0"/>
                <a:cs typeface="Calibri" panose="020F0502020204030204" pitchFamily="34" charset="0"/>
              </a:rPr>
              <a:t> - Po-Kai Huang</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https://mentor.ieee.org/802.11/dcn/20/11-20-0597-01-00ax-cr-preamble-puncturing-mask.docx</a:t>
            </a:r>
            <a:r>
              <a:rPr lang="en-US" sz="18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endParaRPr lang="en-US" sz="1800" b="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Puncturing Discussion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https://mentor.ieee.org/802.11/dcn/20/11-20-0497-06-00ax-misc-cr-on-d6-0.doc</a:t>
            </a:r>
            <a:r>
              <a:rPr lang="en-US" sz="1400" dirty="0">
                <a:latin typeface="Calibri" panose="020F0502020204030204" pitchFamily="34" charset="0"/>
                <a:cs typeface="Calibri" panose="020F0502020204030204" pitchFamily="34" charset="0"/>
              </a:rPr>
              <a:t> - Ross Jian Yu</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https://mentor.ieee.org/802.11/dcn/20/11-20-0618-00-00ax-cr-for-cid-24101-preamble-puncture.docx</a:t>
            </a:r>
            <a:r>
              <a:rPr lang="en-US" sz="1400" dirty="0">
                <a:latin typeface="Calibri" panose="020F0502020204030204" pitchFamily="34" charset="0"/>
                <a:cs typeface="Calibri" panose="020F0502020204030204" pitchFamily="34" charset="0"/>
              </a:rPr>
              <a:t> - </a:t>
            </a:r>
            <a:r>
              <a:rPr lang="en-CA" sz="1400" dirty="0">
                <a:latin typeface="Calibri" panose="020F0502020204030204" pitchFamily="34" charset="0"/>
                <a:cs typeface="Calibri" panose="020F0502020204030204" pitchFamily="34" charset="0"/>
              </a:rPr>
              <a:t>Lili </a:t>
            </a:r>
            <a:r>
              <a:rPr lang="en-CA" sz="1400" dirty="0" err="1">
                <a:latin typeface="Calibri" panose="020F0502020204030204" pitchFamily="34" charset="0"/>
                <a:cs typeface="Calibri" panose="020F0502020204030204" pitchFamily="34" charset="0"/>
              </a:rPr>
              <a:t>Hervieu</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7"/>
              </a:rPr>
              <a:t>https://mentor.ieee.org/802.11/dcn/20/11-20-0717-06-00ax-cr-misc-phy.docx</a:t>
            </a:r>
            <a:r>
              <a:rPr lang="en-CA" sz="1400" dirty="0">
                <a:latin typeface="Calibri" panose="020F0502020204030204" pitchFamily="34" charset="0"/>
                <a:cs typeface="Calibri" panose="020F0502020204030204" pitchFamily="34" charset="0"/>
              </a:rPr>
              <a:t> - </a:t>
            </a:r>
            <a:r>
              <a:rPr lang="en-CA" sz="1400" dirty="0" err="1">
                <a:latin typeface="Calibri" panose="020F0502020204030204" pitchFamily="34" charset="0"/>
                <a:cs typeface="Calibri" panose="020F0502020204030204" pitchFamily="34" charset="0"/>
              </a:rPr>
              <a:t>Xiaogang</a:t>
            </a:r>
            <a:r>
              <a:rPr lang="en-CA" sz="1400" dirty="0">
                <a:latin typeface="Calibri" panose="020F0502020204030204" pitchFamily="34" charset="0"/>
                <a:cs typeface="Calibri" panose="020F0502020204030204" pitchFamily="34" charset="0"/>
              </a:rPr>
              <a:t> Chen</a:t>
            </a:r>
            <a:endParaRPr lang="en-CA" sz="18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8"/>
              </a:rPr>
              <a:t>https://mentor.ieee.org/802.11/dcn/20/11-20-0792-00-00ax-crs-on-miscellaneous-phy-cids.docx</a:t>
            </a:r>
            <a:r>
              <a:rPr lang="en-CA" sz="1400" dirty="0">
                <a:latin typeface="Calibri" panose="020F0502020204030204" pitchFamily="34" charset="0"/>
                <a:cs typeface="Calibri" panose="020F0502020204030204" pitchFamily="34" charset="0"/>
              </a:rPr>
              <a:t> - Bin Tian </a:t>
            </a:r>
          </a:p>
          <a:p>
            <a:pPr>
              <a:spcBef>
                <a:spcPts val="0"/>
              </a:spcBef>
              <a:spcAft>
                <a:spcPts val="0"/>
              </a:spcAft>
              <a:buFont typeface="Arial" panose="020B0604020202020204" pitchFamily="34" charset="0"/>
              <a:buChar char="•"/>
              <a:tabLst>
                <a:tab pos="457200" algn="l"/>
              </a:tabLst>
            </a:pPr>
            <a:r>
              <a:rPr lang="en-CA" sz="1400" dirty="0">
                <a:latin typeface="Calibri" panose="020F0502020204030204" pitchFamily="34" charset="0"/>
                <a:cs typeface="Calibri" panose="020F0502020204030204" pitchFamily="34" charset="0"/>
                <a:hlinkClick r:id="rId9"/>
              </a:rPr>
              <a:t>https://mentor.ieee.org/802.11/dcn/20/11-20-0822-00-00ax-miscellaneous-6ghz-channelization-cids.docx</a:t>
            </a:r>
            <a:r>
              <a:rPr lang="en-CA" sz="1400" dirty="0">
                <a:latin typeface="Calibri" panose="020F0502020204030204" pitchFamily="34" charset="0"/>
                <a:cs typeface="Calibri" panose="020F0502020204030204" pitchFamily="34" charset="0"/>
              </a:rPr>
              <a:t> - Thomas </a:t>
            </a:r>
            <a:r>
              <a:rPr lang="en-CA" sz="1400" dirty="0" err="1">
                <a:latin typeface="Calibri" panose="020F0502020204030204" pitchFamily="34" charset="0"/>
                <a:cs typeface="Calibri" panose="020F0502020204030204" pitchFamily="34" charset="0"/>
              </a:rPr>
              <a:t>Derham</a:t>
            </a:r>
            <a:endParaRPr lang="en-CA" sz="1400" dirty="0">
              <a:latin typeface="Calibri" panose="020F0502020204030204" pitchFamily="34" charset="0"/>
              <a:cs typeface="Calibri" panose="020F0502020204030204" pitchFamily="34" charset="0"/>
            </a:endParaRPr>
          </a:p>
          <a:p>
            <a:pPr>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10"/>
              </a:rPr>
              <a:t>https://mentor.ieee.org/802.11/dcn/20/11-20-0833-00-00ax-cr-smoothing.docx</a:t>
            </a:r>
            <a:r>
              <a:rPr lang="en-US" sz="1400" dirty="0">
                <a:latin typeface="Calibri" panose="020F0502020204030204" pitchFamily="34" charset="0"/>
                <a:cs typeface="Calibri" panose="020F0502020204030204" pitchFamily="34" charset="0"/>
              </a:rPr>
              <a:t> - Ron </a:t>
            </a:r>
            <a:r>
              <a:rPr lang="en-US" sz="1400" dirty="0" err="1">
                <a:latin typeface="Calibri" panose="020F0502020204030204" pitchFamily="34" charset="0"/>
                <a:cs typeface="Calibri" panose="020F0502020204030204" pitchFamily="34" charset="0"/>
              </a:rPr>
              <a:t>Porat</a:t>
            </a:r>
            <a:endParaRPr lang="en-US" sz="1400" dirty="0">
              <a:latin typeface="Calibri" panose="020F0502020204030204" pitchFamily="34" charset="0"/>
              <a:cs typeface="Calibri" panose="020F0502020204030204" pitchFamily="34" charset="0"/>
            </a:endParaRPr>
          </a:p>
          <a:p>
            <a:pPr lvl="0">
              <a:spcBef>
                <a:spcPts val="0"/>
              </a:spcBef>
              <a:spcAft>
                <a:spcPts val="0"/>
              </a:spcAft>
              <a:buFont typeface="Arial" panose="020B0604020202020204" pitchFamily="34" charset="0"/>
              <a:buChar char="•"/>
              <a:tabLst>
                <a:tab pos="457200" algn="l"/>
              </a:tabLst>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marL="0" lvl="0" indent="0">
              <a:spcBef>
                <a:spcPts val="0"/>
              </a:spcBef>
              <a:spcAft>
                <a:spcPts val="0"/>
              </a:spcAft>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0507045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444084657"/>
              </p:ext>
            </p:extLst>
          </p:nvPr>
        </p:nvGraphicFramePr>
        <p:xfrm>
          <a:off x="1246718" y="1830390"/>
          <a:ext cx="9093202" cy="11125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11-20/0795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200" dirty="0">
                          <a:solidFill>
                            <a:schemeClr val="dk1"/>
                          </a:solidFill>
                          <a:effectLst/>
                          <a:latin typeface="+mn-lt"/>
                          <a:ea typeface="+mn-ea"/>
                          <a:cs typeface="+mn-cs"/>
                        </a:rPr>
                        <a:t>24270</a:t>
                      </a:r>
                    </a:p>
                  </a:txBody>
                  <a:tcPr/>
                </a:tc>
                <a:extLst>
                  <a:ext uri="{0D108BD9-81ED-4DB2-BD59-A6C34878D82A}">
                    <a16:rowId xmlns:a16="http://schemas.microsoft.com/office/drawing/2014/main" val="3721419176"/>
                  </a:ext>
                </a:extLst>
              </a:tr>
              <a:tr h="370840">
                <a:tc>
                  <a:txBody>
                    <a:bodyPr/>
                    <a:lstStyle/>
                    <a:p>
                      <a:r>
                        <a:rPr lang="en-US" dirty="0"/>
                        <a:t>11-20/0597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24032, 24103, 24148, 24265</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62800923"/>
                  </a:ext>
                </a:extLst>
              </a:tr>
            </a:tbl>
          </a:graphicData>
        </a:graphic>
      </p:graphicFrame>
    </p:spTree>
    <p:extLst>
      <p:ext uri="{BB962C8B-B14F-4D97-AF65-F5344CB8AC3E}">
        <p14:creationId xmlns:p14="http://schemas.microsoft.com/office/powerpoint/2010/main" val="135576168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18DC-0A4B-9F4F-B33E-E479E6320423}"/>
              </a:ext>
            </a:extLst>
          </p:cNvPr>
          <p:cNvSpPr>
            <a:spLocks noGrp="1"/>
          </p:cNvSpPr>
          <p:nvPr>
            <p:ph type="title"/>
          </p:nvPr>
        </p:nvSpPr>
        <p:spPr/>
        <p:txBody>
          <a:bodyPr/>
          <a:lstStyle/>
          <a:p>
            <a:r>
              <a:rPr lang="en-US" dirty="0"/>
              <a:t>CR Motion #1047</a:t>
            </a:r>
          </a:p>
        </p:txBody>
      </p:sp>
      <p:sp>
        <p:nvSpPr>
          <p:cNvPr id="6" name="Content Placeholder 5">
            <a:extLst>
              <a:ext uri="{FF2B5EF4-FFF2-40B4-BE49-F238E27FC236}">
                <a16:creationId xmlns:a16="http://schemas.microsoft.com/office/drawing/2014/main" id="{B3A85155-8022-1547-B554-3FF059CBFC45}"/>
              </a:ext>
            </a:extLst>
          </p:cNvPr>
          <p:cNvSpPr>
            <a:spLocks noGrp="1"/>
          </p:cNvSpPr>
          <p:nvPr>
            <p:ph idx="1"/>
          </p:nvPr>
        </p:nvSpPr>
        <p:spPr/>
        <p:txBody>
          <a:bodyPr/>
          <a:lstStyle/>
          <a:p>
            <a:r>
              <a:rPr lang="en-US" dirty="0"/>
              <a:t>Move to accept resolution to CID 24270 in doc 11-20/0795r1</a:t>
            </a:r>
          </a:p>
          <a:p>
            <a:endParaRPr lang="en-US" dirty="0"/>
          </a:p>
          <a:p>
            <a:r>
              <a:rPr lang="en-US" dirty="0"/>
              <a:t>Move: Po-Kai Huang		Second: </a:t>
            </a:r>
            <a:r>
              <a:rPr lang="en-US" dirty="0" err="1"/>
              <a:t>Xiaogang</a:t>
            </a:r>
            <a:r>
              <a:rPr lang="en-US" dirty="0"/>
              <a:t> Chen</a:t>
            </a:r>
          </a:p>
          <a:p>
            <a:r>
              <a:rPr lang="en-US" dirty="0"/>
              <a:t>Approved with unanimous consent</a:t>
            </a:r>
          </a:p>
        </p:txBody>
      </p:sp>
      <p:sp>
        <p:nvSpPr>
          <p:cNvPr id="5" name="Slide Number Placeholder 4">
            <a:extLst>
              <a:ext uri="{FF2B5EF4-FFF2-40B4-BE49-F238E27FC236}">
                <a16:creationId xmlns:a16="http://schemas.microsoft.com/office/drawing/2014/main" id="{4DEF5C46-B58D-634B-ABFC-CDDFEA6602E7}"/>
              </a:ext>
            </a:extLst>
          </p:cNvPr>
          <p:cNvSpPr>
            <a:spLocks noGrp="1"/>
          </p:cNvSpPr>
          <p:nvPr>
            <p:ph type="sldNum" idx="12"/>
          </p:nvPr>
        </p:nvSpPr>
        <p:spPr/>
        <p:txBody>
          <a:bodyPr/>
          <a:lstStyle/>
          <a:p>
            <a:r>
              <a:rPr lang="en-GB"/>
              <a:t>Slide </a:t>
            </a:r>
            <a:fld id="{06B781AF-4CCF-49B0-A572-DE54FBE5D942}" type="slidenum">
              <a:rPr lang="en-GB" smtClean="0"/>
              <a:pPr/>
              <a:t>98</a:t>
            </a:fld>
            <a:endParaRPr lang="en-GB"/>
          </a:p>
        </p:txBody>
      </p:sp>
      <p:sp>
        <p:nvSpPr>
          <p:cNvPr id="4" name="Footer Placeholder 3">
            <a:extLst>
              <a:ext uri="{FF2B5EF4-FFF2-40B4-BE49-F238E27FC236}">
                <a16:creationId xmlns:a16="http://schemas.microsoft.com/office/drawing/2014/main" id="{2AD935AD-B141-4F49-B404-8757362F724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A2C8750-2B44-9B4D-AEB2-CAB114B59CC9}"/>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208526630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AF61D-9F9B-924F-B0FD-6A28F2C2D224}"/>
              </a:ext>
            </a:extLst>
          </p:cNvPr>
          <p:cNvSpPr>
            <a:spLocks noGrp="1"/>
          </p:cNvSpPr>
          <p:nvPr>
            <p:ph type="title"/>
          </p:nvPr>
        </p:nvSpPr>
        <p:spPr/>
        <p:txBody>
          <a:bodyPr/>
          <a:lstStyle/>
          <a:p>
            <a:r>
              <a:rPr lang="en-US" dirty="0"/>
              <a:t>CR Motion # 1048</a:t>
            </a:r>
          </a:p>
        </p:txBody>
      </p:sp>
      <p:sp>
        <p:nvSpPr>
          <p:cNvPr id="3" name="Content Placeholder 2">
            <a:extLst>
              <a:ext uri="{FF2B5EF4-FFF2-40B4-BE49-F238E27FC236}">
                <a16:creationId xmlns:a16="http://schemas.microsoft.com/office/drawing/2014/main" id="{DFAAEFD1-0A7C-D74E-AD7A-FB088F003DCE}"/>
              </a:ext>
            </a:extLst>
          </p:cNvPr>
          <p:cNvSpPr>
            <a:spLocks noGrp="1"/>
          </p:cNvSpPr>
          <p:nvPr>
            <p:ph idx="1"/>
          </p:nvPr>
        </p:nvSpPr>
        <p:spPr/>
        <p:txBody>
          <a:bodyPr/>
          <a:lstStyle/>
          <a:p>
            <a:r>
              <a:rPr lang="en-US" dirty="0"/>
              <a:t>Move to accept resolutions to CIDs </a:t>
            </a:r>
            <a:r>
              <a:rPr lang="en-GB" kern="1200" dirty="0">
                <a:solidFill>
                  <a:schemeClr val="dk1"/>
                </a:solidFill>
              </a:rPr>
              <a:t>24032, 24103, 24148, 24265</a:t>
            </a:r>
            <a:r>
              <a:rPr lang="en-CA" dirty="0"/>
              <a:t> </a:t>
            </a:r>
            <a:r>
              <a:rPr lang="en-CA" kern="1200" dirty="0">
                <a:solidFill>
                  <a:schemeClr val="dk1"/>
                </a:solidFill>
              </a:rPr>
              <a:t> in doc 11-20/0597r1</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Xiaogang</a:t>
            </a:r>
            <a:r>
              <a:rPr lang="en-CA" kern="1200" dirty="0">
                <a:solidFill>
                  <a:schemeClr val="dk1"/>
                </a:solidFill>
              </a:rPr>
              <a:t> Chen		Second:</a:t>
            </a:r>
            <a:r>
              <a:rPr lang="en-US" dirty="0"/>
              <a:t> Po-Kai Huang</a:t>
            </a:r>
          </a:p>
          <a:p>
            <a:r>
              <a:rPr lang="en-US" dirty="0"/>
              <a:t>Approved with unanimous consent</a:t>
            </a:r>
          </a:p>
        </p:txBody>
      </p:sp>
      <p:sp>
        <p:nvSpPr>
          <p:cNvPr id="4" name="Slide Number Placeholder 3">
            <a:extLst>
              <a:ext uri="{FF2B5EF4-FFF2-40B4-BE49-F238E27FC236}">
                <a16:creationId xmlns:a16="http://schemas.microsoft.com/office/drawing/2014/main" id="{AE1EC46A-C657-AB4E-8068-82C2A8E960F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2D3B20E4-800F-F340-B7DF-D1874DEF55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6FCE0FF-2806-624A-B76B-8D27DC9E25D1}"/>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08889719"/>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6133</TotalTime>
  <Words>11679</Words>
  <Application>Microsoft Macintosh PowerPoint</Application>
  <PresentationFormat>Widescreen</PresentationFormat>
  <Paragraphs>1688</Paragraphs>
  <Slides>148</Slides>
  <Notes>23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148</vt:i4>
      </vt:variant>
    </vt:vector>
  </HeadingPairs>
  <TitlesOfParts>
    <vt:vector size="155"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Minute Approvals</vt:lpstr>
      <vt:lpstr>Candidate CIDs</vt:lpstr>
      <vt:lpstr>CR Motion #1034</vt:lpstr>
      <vt:lpstr>CR Motion #1035</vt:lpstr>
      <vt:lpstr>CR Motion #1036</vt:lpstr>
      <vt:lpstr>CR Motion 1037</vt:lpstr>
      <vt:lpstr>SP #1</vt:lpstr>
      <vt:lpstr>CR Motion #1038</vt:lpstr>
      <vt:lpstr>CR Motion #1039 </vt:lpstr>
      <vt:lpstr>CR Motion #1040</vt:lpstr>
      <vt:lpstr>CR Motion #1041</vt:lpstr>
      <vt:lpstr>SP #2</vt:lpstr>
      <vt:lpstr>May 19 Teleconference Agenda</vt:lpstr>
      <vt:lpstr>Candidate CIDs</vt:lpstr>
      <vt:lpstr>CR Motion #1042</vt:lpstr>
      <vt:lpstr>CR Motion #1043</vt:lpstr>
      <vt:lpstr>May 21 Teleconference Agenda</vt:lpstr>
      <vt:lpstr>Candidate CIDs</vt:lpstr>
      <vt:lpstr>May 21 Teleconference Agenda</vt:lpstr>
      <vt:lpstr>Candidate CIDs</vt:lpstr>
      <vt:lpstr>CR Motion #1044</vt:lpstr>
      <vt:lpstr>PHY Motion #215</vt:lpstr>
      <vt:lpstr>CR Motion # 1045</vt:lpstr>
      <vt:lpstr>CR Motion #1046</vt:lpstr>
      <vt:lpstr>May 28 Teleconference Agenda</vt:lpstr>
      <vt:lpstr>Candidate CIDs</vt:lpstr>
      <vt:lpstr>CR Motion #1047</vt:lpstr>
      <vt:lpstr>CR Motion # 1048</vt:lpstr>
      <vt:lpstr>SP #1</vt:lpstr>
      <vt:lpstr>SP #2</vt:lpstr>
      <vt:lpstr>SP #3</vt:lpstr>
      <vt:lpstr>CR Motion #1049</vt:lpstr>
      <vt:lpstr>June 2nd  Teleconference Agenda</vt:lpstr>
      <vt:lpstr>June 4th   Teleconference Agenda</vt:lpstr>
      <vt:lpstr>June 9th   Teleconference Agenda</vt:lpstr>
      <vt:lpstr>Candidate CIDs</vt:lpstr>
      <vt:lpstr>CR Motion # 1050</vt:lpstr>
      <vt:lpstr>CR Motion #1051</vt:lpstr>
      <vt:lpstr>CR Motion #1052</vt:lpstr>
      <vt:lpstr>June 11th   Teleconference Agenda</vt:lpstr>
      <vt:lpstr>Candidate CIDs</vt:lpstr>
      <vt:lpstr>CR Motion #1053</vt:lpstr>
      <vt:lpstr>CR Motion #1054</vt:lpstr>
      <vt:lpstr>June 16th   Teleconference Agenda</vt:lpstr>
      <vt:lpstr>Candidate CIDs</vt:lpstr>
      <vt:lpstr>Motion for Minutes Approval</vt:lpstr>
      <vt:lpstr>CR Motion #1055</vt:lpstr>
      <vt:lpstr>June 18th   Teleconference Agenda</vt:lpstr>
      <vt:lpstr>June 23th   Teleconference Agenda</vt:lpstr>
      <vt:lpstr>Candidate CIDs</vt:lpstr>
      <vt:lpstr>SP (11-20/0822)</vt:lpstr>
      <vt:lpstr>CR Motion #1056</vt:lpstr>
      <vt:lpstr>CR Motion # 1057</vt:lpstr>
      <vt:lpstr>CR Motion # 1058</vt:lpstr>
      <vt:lpstr>CR Motion # 1059</vt:lpstr>
      <vt:lpstr>CR Motion # 1060</vt:lpstr>
      <vt:lpstr>June 25th   Teleconference Agenda</vt:lpstr>
      <vt:lpstr>Candidate CIDs</vt:lpstr>
      <vt:lpstr>CR Motion #1061</vt:lpstr>
      <vt:lpstr>CR Motion #1062</vt:lpstr>
      <vt:lpstr>June 30 Teleconference Agenda</vt:lpstr>
      <vt:lpstr>Candidate CIDs</vt:lpstr>
      <vt:lpstr>CR Motion #1063</vt:lpstr>
      <vt:lpstr>CR Motion #1064</vt:lpstr>
      <vt:lpstr>CR Motion #1065</vt:lpstr>
      <vt:lpstr>CR Motion #1066</vt:lpstr>
      <vt:lpstr>CR Motion #1067</vt:lpstr>
      <vt:lpstr>July 2nd Teleconference Agenda</vt:lpstr>
      <vt:lpstr>Candidate CIDs</vt:lpstr>
      <vt:lpstr>July 7th  Teleconference Agenda</vt:lpstr>
      <vt:lpstr>Candidate CIDs</vt:lpstr>
      <vt:lpstr>CR Motion #1068 </vt:lpstr>
      <vt:lpstr>July 9th  Teleconference Agenda</vt:lpstr>
      <vt:lpstr>Candidate CIDs</vt:lpstr>
      <vt:lpstr>CR Motion #1069</vt:lpstr>
      <vt:lpstr>CR Motion #1070</vt:lpstr>
      <vt:lpstr>MAC Motion #133</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378</cp:revision>
  <cp:lastPrinted>1601-01-01T00:00:00Z</cp:lastPrinted>
  <dcterms:created xsi:type="dcterms:W3CDTF">2019-08-14T12:42:27Z</dcterms:created>
  <dcterms:modified xsi:type="dcterms:W3CDTF">2020-07-10T00:32:45Z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