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2"/>
  </p:notesMasterIdLst>
  <p:handoutMasterIdLst>
    <p:handoutMasterId r:id="rId143"/>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 id="417" r:id="rId121"/>
    <p:sldId id="418" r:id="rId122"/>
    <p:sldId id="422" r:id="rId123"/>
    <p:sldId id="419" r:id="rId124"/>
    <p:sldId id="420" r:id="rId125"/>
    <p:sldId id="421" r:id="rId126"/>
    <p:sldId id="423" r:id="rId127"/>
    <p:sldId id="424" r:id="rId128"/>
    <p:sldId id="425" r:id="rId129"/>
    <p:sldId id="426" r:id="rId130"/>
    <p:sldId id="427" r:id="rId131"/>
    <p:sldId id="428" r:id="rId132"/>
    <p:sldId id="429" r:id="rId133"/>
    <p:sldId id="430" r:id="rId134"/>
    <p:sldId id="431" r:id="rId135"/>
    <p:sldId id="432" r:id="rId136"/>
    <p:sldId id="433" r:id="rId137"/>
    <p:sldId id="434" r:id="rId138"/>
    <p:sldId id="435" r:id="rId139"/>
    <p:sldId id="436" r:id="rId140"/>
    <p:sldId id="437" r:id="rId14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3675355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128</a:t>
            </a:fld>
            <a:endParaRPr lang="en-US"/>
          </a:p>
        </p:txBody>
      </p:sp>
    </p:spTree>
    <p:extLst>
      <p:ext uri="{BB962C8B-B14F-4D97-AF65-F5344CB8AC3E}">
        <p14:creationId xmlns:p14="http://schemas.microsoft.com/office/powerpoint/2010/main" val="249077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2351328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139</a:t>
            </a:fld>
            <a:endParaRPr lang="en-US"/>
          </a:p>
        </p:txBody>
      </p:sp>
    </p:spTree>
    <p:extLst>
      <p:ext uri="{BB962C8B-B14F-4D97-AF65-F5344CB8AC3E}">
        <p14:creationId xmlns:p14="http://schemas.microsoft.com/office/powerpoint/2010/main" val="2273619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802.11-20/0538r39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0/11-20-0931-00-00ax-mac-cr-last-cids.docx" TargetMode="Externa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0951-00-00ax-cr-for-cid-24525.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20/11-20-0819-00-00ax-mac-cr-miscellaneous-cids-in-subclause-26dot8.docx" TargetMode="External"/><Relationship Id="rId5" Type="http://schemas.openxmlformats.org/officeDocument/2006/relationships/hyperlink" Target="https://mentor.ieee.org/802.11/dcn/20/11-20-0917-00-00ax-ack-related-comments-resolution-sa.docx" TargetMode="External"/><Relationship Id="rId4" Type="http://schemas.openxmlformats.org/officeDocument/2006/relationships/hyperlink" Target="https://mentor.ieee.org/802.11/dcn/20/11-20-0931-00-00ax-mac-cr-last-cids.docx" TargetMode="Externa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428"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https://mentor.ieee.org/802.11/dcn/20/11-20-0912-00-00ax-resolutions-to-miscellaneous-cids.docx</a:t>
            </a:r>
            <a:r>
              <a:rPr lang="en-US" sz="1800" dirty="0"/>
              <a:t> - Osama </a:t>
            </a:r>
            <a:r>
              <a:rPr lang="en-US" sz="1800" dirty="0" err="1"/>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https://mentor.ieee.org/802.11/dcn/20/11-20-0822-01-00ax-miscellaneous-6ghz-channelization-cids.docx</a:t>
            </a:r>
            <a:r>
              <a:rPr lang="en-US" sz="1800" dirty="0">
                <a:latin typeface="Calibri" panose="020F0502020204030204" pitchFamily="34" charset="0"/>
                <a:cs typeface="Calibri" panose="020F0502020204030204" pitchFamily="34" charset="0"/>
              </a:rPr>
              <a:t> - Thomas Derham (a new revision will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23</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02506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69870671"/>
              </p:ext>
            </p:extLst>
          </p:nvPr>
        </p:nvGraphicFramePr>
        <p:xfrm>
          <a:off x="1676400" y="2316480"/>
          <a:ext cx="9093202" cy="25958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11-20/0884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24018, </a:t>
                      </a:r>
                      <a:r>
                        <a:rPr lang="en-US" sz="1800" kern="1200" dirty="0">
                          <a:solidFill>
                            <a:srgbClr val="FF0000"/>
                          </a:solidFill>
                          <a:effectLst/>
                          <a:latin typeface="+mn-lt"/>
                          <a:ea typeface="+mn-ea"/>
                          <a:cs typeface="+mn-cs"/>
                        </a:rPr>
                        <a:t>24019</a:t>
                      </a:r>
                      <a:r>
                        <a:rPr lang="en-US" sz="1800" kern="1200" dirty="0">
                          <a:solidFill>
                            <a:schemeClr val="dk1"/>
                          </a:solidFill>
                          <a:effectLst/>
                          <a:latin typeface="+mn-lt"/>
                          <a:ea typeface="+mn-ea"/>
                          <a:cs typeface="+mn-cs"/>
                        </a:rPr>
                        <a:t>, 24391, 24392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260174905"/>
                  </a:ext>
                </a:extLst>
              </a:tr>
              <a:tr h="370840">
                <a:tc>
                  <a:txBody>
                    <a:bodyPr/>
                    <a:lstStyle/>
                    <a:p>
                      <a:r>
                        <a:rPr lang="en-US" dirty="0"/>
                        <a:t>11-20/0874</a:t>
                      </a:r>
                    </a:p>
                  </a:txBody>
                  <a:tcPr/>
                </a:tc>
                <a:tc>
                  <a:txBody>
                    <a:bodyPr/>
                    <a:lstStyle/>
                    <a:p>
                      <a:r>
                        <a:rPr lang="en-US" sz="1800" kern="1200" dirty="0">
                          <a:solidFill>
                            <a:schemeClr val="dk1"/>
                          </a:solidFill>
                          <a:effectLst/>
                          <a:latin typeface="+mn-lt"/>
                          <a:ea typeface="+mn-ea"/>
                          <a:cs typeface="+mn-cs"/>
                        </a:rPr>
                        <a:t>24091, 24185, 24186, 24501</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948556077"/>
                  </a:ext>
                </a:extLst>
              </a:tr>
              <a:tr h="370840">
                <a:tc>
                  <a:txBody>
                    <a:bodyPr/>
                    <a:lstStyle/>
                    <a:p>
                      <a:r>
                        <a:rPr lang="en-US" dirty="0"/>
                        <a:t>11-20/0818</a:t>
                      </a:r>
                    </a:p>
                  </a:txBody>
                  <a:tcPr/>
                </a:tc>
                <a:tc>
                  <a:txBody>
                    <a:bodyPr/>
                    <a:lstStyle/>
                    <a:p>
                      <a:r>
                        <a:rPr lang="en-CA" sz="1800" kern="1200" dirty="0">
                          <a:solidFill>
                            <a:schemeClr val="dk1"/>
                          </a:solidFill>
                          <a:effectLst/>
                          <a:latin typeface="+mn-lt"/>
                          <a:ea typeface="+mn-ea"/>
                          <a:cs typeface="+mn-cs"/>
                        </a:rPr>
                        <a:t>24114</a:t>
                      </a:r>
                    </a:p>
                  </a:txBody>
                  <a:tcPr/>
                </a:tc>
                <a:extLst>
                  <a:ext uri="{0D108BD9-81ED-4DB2-BD59-A6C34878D82A}">
                    <a16:rowId xmlns:a16="http://schemas.microsoft.com/office/drawing/2014/main" val="623845015"/>
                  </a:ext>
                </a:extLst>
              </a:tr>
              <a:tr h="370840">
                <a:tc>
                  <a:txBody>
                    <a:bodyPr/>
                    <a:lstStyle/>
                    <a:p>
                      <a:r>
                        <a:rPr lang="en-US" dirty="0"/>
                        <a:t>11-20/0894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24191, 24192, 24291, 24414, 24415, 24416, 24477, 24205, 24206, 24327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065039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27793303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8635B-FD97-7445-859F-09099A4A0BC5}"/>
              </a:ext>
            </a:extLst>
          </p:cNvPr>
          <p:cNvSpPr>
            <a:spLocks noGrp="1"/>
          </p:cNvSpPr>
          <p:nvPr>
            <p:ph type="title"/>
          </p:nvPr>
        </p:nvSpPr>
        <p:spPr/>
        <p:txBody>
          <a:bodyPr/>
          <a:lstStyle/>
          <a:p>
            <a:r>
              <a:rPr lang="en-US" dirty="0"/>
              <a:t>SP (11-20/0822)</a:t>
            </a:r>
          </a:p>
        </p:txBody>
      </p:sp>
      <p:sp>
        <p:nvSpPr>
          <p:cNvPr id="6" name="Content Placeholder 5">
            <a:extLst>
              <a:ext uri="{FF2B5EF4-FFF2-40B4-BE49-F238E27FC236}">
                <a16:creationId xmlns:a16="http://schemas.microsoft.com/office/drawing/2014/main" id="{AFFAD1FE-2B6F-F248-B7EE-C823E762E17D}"/>
              </a:ext>
            </a:extLst>
          </p:cNvPr>
          <p:cNvSpPr>
            <a:spLocks noGrp="1"/>
          </p:cNvSpPr>
          <p:nvPr>
            <p:ph idx="1"/>
          </p:nvPr>
        </p:nvSpPr>
        <p:spPr/>
        <p:txBody>
          <a:bodyPr/>
          <a:lstStyle/>
          <a:p>
            <a:r>
              <a:rPr lang="en-US" dirty="0"/>
              <a:t>Do you prefer FILS discovery frames and RNR to carry?</a:t>
            </a:r>
          </a:p>
          <a:p>
            <a:pPr marL="457200" indent="-457200">
              <a:buAutoNum type="alphaLcParenR"/>
            </a:pPr>
            <a:r>
              <a:rPr lang="en-US" dirty="0"/>
              <a:t>Regulatory client limit - 17</a:t>
            </a:r>
          </a:p>
          <a:p>
            <a:pPr marL="457200" indent="-457200">
              <a:buAutoNum type="alphaLcParenR"/>
            </a:pPr>
            <a:r>
              <a:rPr lang="en-US" dirty="0"/>
              <a:t>Local limit - 9</a:t>
            </a:r>
          </a:p>
          <a:p>
            <a:pPr marL="457200" indent="-457200">
              <a:buAutoNum type="alphaLcParenR"/>
            </a:pPr>
            <a:r>
              <a:rPr lang="en-US" dirty="0"/>
              <a:t>Abstain - 6</a:t>
            </a:r>
          </a:p>
          <a:p>
            <a:pPr marL="0" indent="0"/>
            <a:endParaRPr lang="en-US" dirty="0"/>
          </a:p>
        </p:txBody>
      </p:sp>
      <p:sp>
        <p:nvSpPr>
          <p:cNvPr id="5" name="Slide Number Placeholder 4">
            <a:extLst>
              <a:ext uri="{FF2B5EF4-FFF2-40B4-BE49-F238E27FC236}">
                <a16:creationId xmlns:a16="http://schemas.microsoft.com/office/drawing/2014/main" id="{1A516FAB-4462-B24B-9A30-067D1E1EA0C5}"/>
              </a:ext>
            </a:extLst>
          </p:cNvPr>
          <p:cNvSpPr>
            <a:spLocks noGrp="1"/>
          </p:cNvSpPr>
          <p:nvPr>
            <p:ph type="sldNum" idx="12"/>
          </p:nvPr>
        </p:nvSpPr>
        <p:spPr/>
        <p:txBody>
          <a:bodyPr/>
          <a:lstStyle/>
          <a:p>
            <a:r>
              <a:rPr lang="en-GB"/>
              <a:t>Slide </a:t>
            </a:r>
            <a:fld id="{06B781AF-4CCF-49B0-A572-DE54FBE5D942}" type="slidenum">
              <a:rPr lang="en-GB" smtClean="0"/>
              <a:pPr/>
              <a:t>122</a:t>
            </a:fld>
            <a:endParaRPr lang="en-GB"/>
          </a:p>
        </p:txBody>
      </p:sp>
      <p:sp>
        <p:nvSpPr>
          <p:cNvPr id="4" name="Footer Placeholder 3">
            <a:extLst>
              <a:ext uri="{FF2B5EF4-FFF2-40B4-BE49-F238E27FC236}">
                <a16:creationId xmlns:a16="http://schemas.microsoft.com/office/drawing/2014/main" id="{2BB54697-AFE5-D540-9E56-28D618E20D5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152496E-AD7E-4844-9E72-288FFFBD5D0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92491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FA3-34EC-7049-B9F8-0AF0E93A4EB2}"/>
              </a:ext>
            </a:extLst>
          </p:cNvPr>
          <p:cNvSpPr>
            <a:spLocks noGrp="1"/>
          </p:cNvSpPr>
          <p:nvPr>
            <p:ph type="title"/>
          </p:nvPr>
        </p:nvSpPr>
        <p:spPr/>
        <p:txBody>
          <a:bodyPr/>
          <a:lstStyle/>
          <a:p>
            <a:r>
              <a:rPr lang="en-US" dirty="0"/>
              <a:t>CR Motion #1056</a:t>
            </a:r>
          </a:p>
        </p:txBody>
      </p:sp>
      <p:sp>
        <p:nvSpPr>
          <p:cNvPr id="6" name="Content Placeholder 5">
            <a:extLst>
              <a:ext uri="{FF2B5EF4-FFF2-40B4-BE49-F238E27FC236}">
                <a16:creationId xmlns:a16="http://schemas.microsoft.com/office/drawing/2014/main" id="{8544030D-C122-824C-9961-5B32B913083D}"/>
              </a:ext>
            </a:extLst>
          </p:cNvPr>
          <p:cNvSpPr>
            <a:spLocks noGrp="1"/>
          </p:cNvSpPr>
          <p:nvPr>
            <p:ph idx="1"/>
          </p:nvPr>
        </p:nvSpPr>
        <p:spPr/>
        <p:txBody>
          <a:bodyPr/>
          <a:lstStyle/>
          <a:p>
            <a:r>
              <a:rPr lang="en-US" dirty="0"/>
              <a:t>Move to accept resolutions to CIDs </a:t>
            </a:r>
            <a:r>
              <a:rPr lang="en-US" kern="1200" dirty="0">
                <a:solidFill>
                  <a:schemeClr val="dk1"/>
                </a:solidFill>
              </a:rPr>
              <a:t>24091, 24185, 24186, 24501 in doc 11-20/0874r3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Jianhan</a:t>
            </a:r>
            <a:r>
              <a:rPr lang="en-US" kern="1200" dirty="0">
                <a:solidFill>
                  <a:schemeClr val="dk1"/>
                </a:solidFill>
              </a:rPr>
              <a:t> Liu		Second:</a:t>
            </a:r>
            <a:r>
              <a:rPr lang="en-CA" dirty="0"/>
              <a:t> </a:t>
            </a:r>
            <a:r>
              <a:rPr lang="en-CA" dirty="0" err="1"/>
              <a:t>Youhan</a:t>
            </a:r>
            <a:r>
              <a:rPr lang="en-CA" dirty="0"/>
              <a:t> Kim</a:t>
            </a:r>
          </a:p>
          <a:p>
            <a:r>
              <a:rPr lang="en-CA" kern="1200" dirty="0">
                <a:solidFill>
                  <a:schemeClr val="dk1"/>
                </a:solidFill>
              </a:rPr>
              <a:t>Approved with unanimous consent.</a:t>
            </a:r>
          </a:p>
          <a:p>
            <a:r>
              <a:rPr lang="en-US" dirty="0"/>
              <a:t> </a:t>
            </a:r>
          </a:p>
        </p:txBody>
      </p:sp>
      <p:sp>
        <p:nvSpPr>
          <p:cNvPr id="5" name="Slide Number Placeholder 4">
            <a:extLst>
              <a:ext uri="{FF2B5EF4-FFF2-40B4-BE49-F238E27FC236}">
                <a16:creationId xmlns:a16="http://schemas.microsoft.com/office/drawing/2014/main" id="{F144BD05-4512-7B40-9C95-DC8FD1F6E2BA}"/>
              </a:ext>
            </a:extLst>
          </p:cNvPr>
          <p:cNvSpPr>
            <a:spLocks noGrp="1"/>
          </p:cNvSpPr>
          <p:nvPr>
            <p:ph type="sldNum" idx="12"/>
          </p:nvPr>
        </p:nvSpPr>
        <p:spPr/>
        <p:txBody>
          <a:bodyPr/>
          <a:lstStyle/>
          <a:p>
            <a:r>
              <a:rPr lang="en-GB"/>
              <a:t>Slide </a:t>
            </a:r>
            <a:fld id="{06B781AF-4CCF-49B0-A572-DE54FBE5D942}" type="slidenum">
              <a:rPr lang="en-GB" smtClean="0"/>
              <a:pPr/>
              <a:t>123</a:t>
            </a:fld>
            <a:endParaRPr lang="en-GB"/>
          </a:p>
        </p:txBody>
      </p:sp>
      <p:sp>
        <p:nvSpPr>
          <p:cNvPr id="4" name="Footer Placeholder 3">
            <a:extLst>
              <a:ext uri="{FF2B5EF4-FFF2-40B4-BE49-F238E27FC236}">
                <a16:creationId xmlns:a16="http://schemas.microsoft.com/office/drawing/2014/main" id="{5F2BA7F7-7BEE-6C40-BF52-E8B6AD22AB4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271300E-EF2E-4547-A049-DE69ED178187}"/>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4090283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1057</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24018, 24391, 24392  in doc 11-20/0884r4</a:t>
            </a:r>
          </a:p>
          <a:p>
            <a:endParaRPr lang="en-US" dirty="0"/>
          </a:p>
          <a:p>
            <a:r>
              <a:rPr lang="en-US" dirty="0"/>
              <a:t>Move: </a:t>
            </a:r>
            <a:r>
              <a:rPr lang="en-US" dirty="0" err="1"/>
              <a:t>Chittabrata</a:t>
            </a:r>
            <a:r>
              <a:rPr lang="en-US" dirty="0"/>
              <a:t> Ghosh</a:t>
            </a:r>
            <a:r>
              <a:rPr lang="en-CA" dirty="0"/>
              <a:t> 		Second: Abhishek Patil</a:t>
            </a:r>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124</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1197298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1058</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kern="1200" dirty="0">
                <a:solidFill>
                  <a:schemeClr val="dk1"/>
                </a:solidFill>
              </a:rPr>
              <a:t> </a:t>
            </a:r>
            <a:r>
              <a:rPr lang="en-US" dirty="0"/>
              <a:t>in doc 11-20/0822r3</a:t>
            </a:r>
          </a:p>
          <a:p>
            <a:endParaRPr lang="en-US" dirty="0"/>
          </a:p>
          <a:p>
            <a:r>
              <a:rPr lang="en-US" dirty="0"/>
              <a:t>Move: Thomas </a:t>
            </a:r>
            <a:r>
              <a:rPr lang="en-US" dirty="0" err="1"/>
              <a:t>Derham</a:t>
            </a:r>
            <a:r>
              <a:rPr lang="en-CA" dirty="0"/>
              <a:t>		Second: </a:t>
            </a:r>
          </a:p>
          <a:p>
            <a:r>
              <a:rPr lang="en-CA" dirty="0"/>
              <a:t>Needs more discussion. No Motion at this time (June 23)</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125</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7506561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1059</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 to CID 24114 </a:t>
            </a:r>
            <a:r>
              <a:rPr lang="en-CA" kern="1200" dirty="0">
                <a:solidFill>
                  <a:schemeClr val="dk1"/>
                </a:solidFill>
              </a:rPr>
              <a:t> </a:t>
            </a:r>
            <a:r>
              <a:rPr lang="en-US" dirty="0"/>
              <a:t>in doc 11-20/0818r4</a:t>
            </a:r>
          </a:p>
          <a:p>
            <a:endParaRPr lang="en-US" dirty="0"/>
          </a:p>
          <a:p>
            <a:r>
              <a:rPr lang="en-US" dirty="0"/>
              <a:t>Move: Abhishek Patil</a:t>
            </a:r>
            <a:r>
              <a:rPr lang="en-CA" dirty="0"/>
              <a:t>		Second: Alfred </a:t>
            </a:r>
            <a:r>
              <a:rPr lang="en-CA" dirty="0" err="1"/>
              <a:t>Asterjadhi</a:t>
            </a:r>
            <a:endParaRPr lang="en-CA" dirty="0"/>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126</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8852280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3BB93-6DCE-0D4E-BD85-0DC5EDAD7598}"/>
              </a:ext>
            </a:extLst>
          </p:cNvPr>
          <p:cNvSpPr>
            <a:spLocks noGrp="1"/>
          </p:cNvSpPr>
          <p:nvPr>
            <p:ph type="title"/>
          </p:nvPr>
        </p:nvSpPr>
        <p:spPr/>
        <p:txBody>
          <a:bodyPr/>
          <a:lstStyle/>
          <a:p>
            <a:r>
              <a:rPr lang="en-US" dirty="0"/>
              <a:t>CR Motion # 1060</a:t>
            </a:r>
          </a:p>
        </p:txBody>
      </p:sp>
      <p:sp>
        <p:nvSpPr>
          <p:cNvPr id="3" name="Content Placeholder 2">
            <a:extLst>
              <a:ext uri="{FF2B5EF4-FFF2-40B4-BE49-F238E27FC236}">
                <a16:creationId xmlns:a16="http://schemas.microsoft.com/office/drawing/2014/main" id="{C1D85892-E2DB-8347-9710-07E37D861E3C}"/>
              </a:ext>
            </a:extLst>
          </p:cNvPr>
          <p:cNvSpPr>
            <a:spLocks noGrp="1"/>
          </p:cNvSpPr>
          <p:nvPr>
            <p:ph idx="1"/>
          </p:nvPr>
        </p:nvSpPr>
        <p:spPr/>
        <p:txBody>
          <a:bodyPr/>
          <a:lstStyle/>
          <a:p>
            <a:r>
              <a:rPr lang="en-US" dirty="0"/>
              <a:t>Move to accept resolutions to CIDs </a:t>
            </a:r>
            <a:r>
              <a:rPr lang="en-GB" kern="1200" dirty="0">
                <a:solidFill>
                  <a:schemeClr val="dk1"/>
                </a:solidFill>
              </a:rPr>
              <a:t>24191, 24192, 24291, 24414, 24415, 24416, 24477, 24205, 24206, 24327 in doc 11-20/0894r3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861B248B-753C-484F-B0F0-091E190C109C}"/>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CC66A88-B81C-F54C-B797-4AA5B2B0A46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E2C0F8-6FAC-CF49-A36F-8F02CB6B3FF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1626264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25</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https://mentor.ieee.org/802.11/dcn/20/11-20-0951-00-00ax-cr-for-cid-24525.docx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Kaiying</a:t>
            </a:r>
            <a:r>
              <a:rPr lang="en-US" sz="1800" dirty="0">
                <a:latin typeface="Calibri" panose="020F0502020204030204" pitchFamily="34" charset="0"/>
                <a:cs typeface="Calibri" panose="020F0502020204030204" pitchFamily="34" charset="0"/>
              </a:rPr>
              <a:t> Lu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8206425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979868659"/>
              </p:ext>
            </p:extLst>
          </p:nvPr>
        </p:nvGraphicFramePr>
        <p:xfrm>
          <a:off x="1676400" y="2316480"/>
          <a:ext cx="9093202" cy="14833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4202076"/>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829209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91753-C90C-F245-A919-7EC9D192104A}"/>
              </a:ext>
            </a:extLst>
          </p:cNvPr>
          <p:cNvSpPr>
            <a:spLocks noGrp="1"/>
          </p:cNvSpPr>
          <p:nvPr>
            <p:ph type="title"/>
          </p:nvPr>
        </p:nvSpPr>
        <p:spPr/>
        <p:txBody>
          <a:bodyPr/>
          <a:lstStyle/>
          <a:p>
            <a:r>
              <a:rPr lang="en-US" dirty="0"/>
              <a:t>CR Motion #1061</a:t>
            </a:r>
          </a:p>
        </p:txBody>
      </p:sp>
      <p:sp>
        <p:nvSpPr>
          <p:cNvPr id="6" name="Content Placeholder 5">
            <a:extLst>
              <a:ext uri="{FF2B5EF4-FFF2-40B4-BE49-F238E27FC236}">
                <a16:creationId xmlns:a16="http://schemas.microsoft.com/office/drawing/2014/main" id="{217F06AB-7E4D-BD45-A44C-18F911696D7C}"/>
              </a:ext>
            </a:extLst>
          </p:cNvPr>
          <p:cNvSpPr>
            <a:spLocks noGrp="1"/>
          </p:cNvSpPr>
          <p:nvPr>
            <p:ph idx="1"/>
          </p:nvPr>
        </p:nvSpPr>
        <p:spPr/>
        <p:txBody>
          <a:bodyPr/>
          <a:lstStyle/>
          <a:p>
            <a:r>
              <a:rPr lang="en-US" dirty="0"/>
              <a:t>Move to accept resolutions to CIDs </a:t>
            </a:r>
            <a:r>
              <a:rPr lang="en-CA" kern="1200" dirty="0">
                <a:solidFill>
                  <a:schemeClr val="dk1"/>
                </a:solidFill>
              </a:rPr>
              <a:t>24488, 24489 in doc 11-20/0857r2</a:t>
            </a:r>
          </a:p>
          <a:p>
            <a:endParaRPr lang="en-CA" kern="1200" dirty="0">
              <a:solidFill>
                <a:schemeClr val="dk1"/>
              </a:solidFill>
            </a:endParaRPr>
          </a:p>
          <a:p>
            <a:r>
              <a:rPr lang="en-CA" kern="1200" dirty="0">
                <a:solidFill>
                  <a:schemeClr val="dk1"/>
                </a:solidFill>
              </a:rPr>
              <a:t>Move: Jonathan </a:t>
            </a:r>
            <a:r>
              <a:rPr lang="en-CA" kern="1200" dirty="0" err="1">
                <a:solidFill>
                  <a:schemeClr val="dk1"/>
                </a:solidFill>
              </a:rPr>
              <a:t>Segev</a:t>
            </a:r>
            <a:r>
              <a:rPr lang="en-CA" kern="1200" dirty="0">
                <a:solidFill>
                  <a:schemeClr val="dk1"/>
                </a:solidFill>
              </a:rPr>
              <a:t>			Second:</a:t>
            </a:r>
            <a:r>
              <a:rPr lang="en-US" dirty="0"/>
              <a:t>  Ali </a:t>
            </a:r>
            <a:r>
              <a:rPr lang="en-US" dirty="0" err="1"/>
              <a:t>Raissinia</a:t>
            </a:r>
            <a:endParaRPr lang="en-US" dirty="0"/>
          </a:p>
          <a:p>
            <a:r>
              <a:rPr lang="en-US" dirty="0"/>
              <a:t>Y/N/A: 29/1/7 </a:t>
            </a:r>
          </a:p>
          <a:p>
            <a:r>
              <a:rPr lang="en-US" dirty="0"/>
              <a:t>Motion passes</a:t>
            </a:r>
          </a:p>
        </p:txBody>
      </p:sp>
      <p:sp>
        <p:nvSpPr>
          <p:cNvPr id="5" name="Slide Number Placeholder 4">
            <a:extLst>
              <a:ext uri="{FF2B5EF4-FFF2-40B4-BE49-F238E27FC236}">
                <a16:creationId xmlns:a16="http://schemas.microsoft.com/office/drawing/2014/main" id="{A418B221-D43C-B042-89CC-E3158A1B7E3D}"/>
              </a:ext>
            </a:extLst>
          </p:cNvPr>
          <p:cNvSpPr>
            <a:spLocks noGrp="1"/>
          </p:cNvSpPr>
          <p:nvPr>
            <p:ph type="sldNum" idx="12"/>
          </p:nvPr>
        </p:nvSpPr>
        <p:spPr/>
        <p:txBody>
          <a:bodyPr/>
          <a:lstStyle/>
          <a:p>
            <a:r>
              <a:rPr lang="en-GB"/>
              <a:t>Slide </a:t>
            </a:r>
            <a:fld id="{06B781AF-4CCF-49B0-A572-DE54FBE5D942}" type="slidenum">
              <a:rPr lang="en-GB" smtClean="0"/>
              <a:pPr/>
              <a:t>130</a:t>
            </a:fld>
            <a:endParaRPr lang="en-GB"/>
          </a:p>
        </p:txBody>
      </p:sp>
      <p:sp>
        <p:nvSpPr>
          <p:cNvPr id="4" name="Footer Placeholder 3">
            <a:extLst>
              <a:ext uri="{FF2B5EF4-FFF2-40B4-BE49-F238E27FC236}">
                <a16:creationId xmlns:a16="http://schemas.microsoft.com/office/drawing/2014/main" id="{4671CF34-6AF3-D641-B92C-D6212B405BB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6287586-4D01-A84F-BAEB-FDA819205412}"/>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28684281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42B9-73D5-5944-B0C8-6599E5826818}"/>
              </a:ext>
            </a:extLst>
          </p:cNvPr>
          <p:cNvSpPr>
            <a:spLocks noGrp="1"/>
          </p:cNvSpPr>
          <p:nvPr>
            <p:ph type="title"/>
          </p:nvPr>
        </p:nvSpPr>
        <p:spPr/>
        <p:txBody>
          <a:bodyPr/>
          <a:lstStyle/>
          <a:p>
            <a:r>
              <a:rPr lang="en-US" dirty="0"/>
              <a:t>CR Motion #1062</a:t>
            </a:r>
          </a:p>
        </p:txBody>
      </p:sp>
      <p:sp>
        <p:nvSpPr>
          <p:cNvPr id="3" name="Content Placeholder 2">
            <a:extLst>
              <a:ext uri="{FF2B5EF4-FFF2-40B4-BE49-F238E27FC236}">
                <a16:creationId xmlns:a16="http://schemas.microsoft.com/office/drawing/2014/main" id="{71B57123-F59F-B042-A0A2-BC0397DCFE50}"/>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dirty="0"/>
              <a:t> </a:t>
            </a:r>
            <a:r>
              <a:rPr lang="en-US" dirty="0"/>
              <a:t>in doc 11-20/0822r6</a:t>
            </a:r>
          </a:p>
          <a:p>
            <a:endParaRPr lang="en-US" kern="1200" dirty="0">
              <a:solidFill>
                <a:schemeClr val="dk1"/>
              </a:solidFill>
            </a:endParaRPr>
          </a:p>
          <a:p>
            <a:r>
              <a:rPr lang="en-US" kern="1200" dirty="0">
                <a:solidFill>
                  <a:schemeClr val="dk1"/>
                </a:solidFill>
              </a:rPr>
              <a:t>Move: Thomas </a:t>
            </a:r>
            <a:r>
              <a:rPr lang="en-US" kern="1200" dirty="0" err="1">
                <a:solidFill>
                  <a:schemeClr val="dk1"/>
                </a:solidFill>
              </a:rPr>
              <a:t>Derham</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	</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072A20AA-D720-9F4C-8B06-81BF2FDE7658}"/>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53CD8FD0-06E6-6C4B-B475-B8CDA615C6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C3BB63-C65A-D24D-B939-8AF450829F1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7351805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30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 - if ready</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r>
              <a:rPr lang="en-US" sz="1800" dirty="0">
                <a:latin typeface="Calibri" panose="020F0502020204030204" pitchFamily="34" charset="0"/>
                <a:cs typeface="Calibri" panose="020F0502020204030204" pitchFamily="34" charset="0"/>
              </a:rPr>
              <a:t> - if ready</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9546351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98199013"/>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r h="370840">
                <a:tc>
                  <a:txBody>
                    <a:bodyPr/>
                    <a:lstStyle/>
                    <a:p>
                      <a:r>
                        <a:rPr lang="en-US" dirty="0"/>
                        <a:t>11-20/0931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24015, 24161, 24372, 24433, 24568</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24545, 24055, 24108, 24469, 24115, 24109, 24110, 24111, 24039, 24112, 24113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44358821"/>
                  </a:ext>
                </a:extLst>
              </a:tr>
            </a:tbl>
          </a:graphicData>
        </a:graphic>
      </p:graphicFrame>
    </p:spTree>
    <p:extLst>
      <p:ext uri="{BB962C8B-B14F-4D97-AF65-F5344CB8AC3E}">
        <p14:creationId xmlns:p14="http://schemas.microsoft.com/office/powerpoint/2010/main" val="377472677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7BFE0-8D15-FA42-89BB-FA3F3F33C1D4}"/>
              </a:ext>
            </a:extLst>
          </p:cNvPr>
          <p:cNvSpPr>
            <a:spLocks noGrp="1"/>
          </p:cNvSpPr>
          <p:nvPr>
            <p:ph type="title"/>
          </p:nvPr>
        </p:nvSpPr>
        <p:spPr/>
        <p:txBody>
          <a:bodyPr/>
          <a:lstStyle/>
          <a:p>
            <a:r>
              <a:rPr lang="en-US" dirty="0"/>
              <a:t>CR Motion #1063</a:t>
            </a:r>
          </a:p>
        </p:txBody>
      </p:sp>
      <p:sp>
        <p:nvSpPr>
          <p:cNvPr id="6" name="Content Placeholder 5">
            <a:extLst>
              <a:ext uri="{FF2B5EF4-FFF2-40B4-BE49-F238E27FC236}">
                <a16:creationId xmlns:a16="http://schemas.microsoft.com/office/drawing/2014/main" id="{1A310447-6901-1442-AD34-C45F0BE0528D}"/>
              </a:ext>
            </a:extLst>
          </p:cNvPr>
          <p:cNvSpPr>
            <a:spLocks noGrp="1"/>
          </p:cNvSpPr>
          <p:nvPr>
            <p:ph idx="1"/>
          </p:nvPr>
        </p:nvSpPr>
        <p:spPr/>
        <p:txBody>
          <a:bodyPr/>
          <a:lstStyle/>
          <a:p>
            <a:r>
              <a:rPr lang="en-US" dirty="0"/>
              <a:t>Move to accept resolutions to CIDs </a:t>
            </a:r>
            <a:r>
              <a:rPr lang="en-GB" kern="1200" dirty="0">
                <a:solidFill>
                  <a:schemeClr val="dk1"/>
                </a:solidFill>
              </a:rPr>
              <a:t>24237, 24241 </a:t>
            </a:r>
            <a:r>
              <a:rPr lang="en-US" dirty="0"/>
              <a:t>in doc 11-20/0912r2</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753D2306-AC65-0344-9536-7292212F338A}"/>
              </a:ext>
            </a:extLst>
          </p:cNvPr>
          <p:cNvSpPr>
            <a:spLocks noGrp="1"/>
          </p:cNvSpPr>
          <p:nvPr>
            <p:ph type="sldNum" idx="12"/>
          </p:nvPr>
        </p:nvSpPr>
        <p:spPr/>
        <p:txBody>
          <a:bodyPr/>
          <a:lstStyle/>
          <a:p>
            <a:r>
              <a:rPr lang="en-GB"/>
              <a:t>Slide </a:t>
            </a:r>
            <a:fld id="{06B781AF-4CCF-49B0-A572-DE54FBE5D942}" type="slidenum">
              <a:rPr lang="en-GB" smtClean="0"/>
              <a:pPr/>
              <a:t>134</a:t>
            </a:fld>
            <a:endParaRPr lang="en-GB"/>
          </a:p>
        </p:txBody>
      </p:sp>
      <p:sp>
        <p:nvSpPr>
          <p:cNvPr id="4" name="Footer Placeholder 3">
            <a:extLst>
              <a:ext uri="{FF2B5EF4-FFF2-40B4-BE49-F238E27FC236}">
                <a16:creationId xmlns:a16="http://schemas.microsoft.com/office/drawing/2014/main" id="{4573E61C-6E78-3A46-A11B-9A5FDD034A5F}"/>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D156407-FB97-9C45-A5F8-259809636BC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6938518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51C7F-D8BB-7A49-96E4-3DB8E7CC4B14}"/>
              </a:ext>
            </a:extLst>
          </p:cNvPr>
          <p:cNvSpPr>
            <a:spLocks noGrp="1"/>
          </p:cNvSpPr>
          <p:nvPr>
            <p:ph type="title"/>
          </p:nvPr>
        </p:nvSpPr>
        <p:spPr/>
        <p:txBody>
          <a:bodyPr/>
          <a:lstStyle/>
          <a:p>
            <a:r>
              <a:rPr lang="en-US" dirty="0"/>
              <a:t>CR Motion #1064</a:t>
            </a:r>
          </a:p>
        </p:txBody>
      </p:sp>
      <p:sp>
        <p:nvSpPr>
          <p:cNvPr id="3" name="Content Placeholder 2">
            <a:extLst>
              <a:ext uri="{FF2B5EF4-FFF2-40B4-BE49-F238E27FC236}">
                <a16:creationId xmlns:a16="http://schemas.microsoft.com/office/drawing/2014/main" id="{E92432EB-B8BB-8940-AD57-4697BD8F05D6}"/>
              </a:ext>
            </a:extLst>
          </p:cNvPr>
          <p:cNvSpPr>
            <a:spLocks noGrp="1"/>
          </p:cNvSpPr>
          <p:nvPr>
            <p:ph idx="1"/>
          </p:nvPr>
        </p:nvSpPr>
        <p:spPr/>
        <p:txBody>
          <a:bodyPr/>
          <a:lstStyle/>
          <a:p>
            <a:r>
              <a:rPr lang="en-US" dirty="0"/>
              <a:t>Move to accept resolutions to CIDs </a:t>
            </a:r>
            <a:r>
              <a:rPr lang="en-GB" kern="1200" dirty="0">
                <a:solidFill>
                  <a:schemeClr val="dk1"/>
                </a:solidFill>
              </a:rPr>
              <a:t>24015, 24161, 24372, 24433, 24568</a:t>
            </a:r>
            <a:endParaRPr lang="en-CA" kern="1200" dirty="0">
              <a:solidFill>
                <a:schemeClr val="dk1"/>
              </a:solidFill>
            </a:endParaRPr>
          </a:p>
          <a:p>
            <a:r>
              <a:rPr lang="en-US" dirty="0"/>
              <a:t>In doc 11-20/0931r2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2FBB4F8E-2793-E14A-A6F3-91CF0A0780E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00A3791E-4214-7F4C-B7F7-45E7349091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E695A4-0F0A-C646-8DA0-60AA876CB5F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1487689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0E1F4-36F6-CE4F-8D42-CE9113DC3638}"/>
              </a:ext>
            </a:extLst>
          </p:cNvPr>
          <p:cNvSpPr>
            <a:spLocks noGrp="1"/>
          </p:cNvSpPr>
          <p:nvPr>
            <p:ph type="title"/>
          </p:nvPr>
        </p:nvSpPr>
        <p:spPr/>
        <p:txBody>
          <a:bodyPr/>
          <a:lstStyle/>
          <a:p>
            <a:r>
              <a:rPr lang="en-US" dirty="0"/>
              <a:t>CR Motion #1065</a:t>
            </a:r>
          </a:p>
        </p:txBody>
      </p:sp>
      <p:sp>
        <p:nvSpPr>
          <p:cNvPr id="3" name="Content Placeholder 2">
            <a:extLst>
              <a:ext uri="{FF2B5EF4-FFF2-40B4-BE49-F238E27FC236}">
                <a16:creationId xmlns:a16="http://schemas.microsoft.com/office/drawing/2014/main" id="{CC95C084-1679-894F-B716-1D8A75E1BDDF}"/>
              </a:ext>
            </a:extLst>
          </p:cNvPr>
          <p:cNvSpPr>
            <a:spLocks noGrp="1"/>
          </p:cNvSpPr>
          <p:nvPr>
            <p:ph idx="1"/>
          </p:nvPr>
        </p:nvSpPr>
        <p:spPr/>
        <p:txBody>
          <a:bodyPr/>
          <a:lstStyle/>
          <a:p>
            <a:r>
              <a:rPr lang="en-US" dirty="0"/>
              <a:t>Move to accept resolutions to CIDs </a:t>
            </a:r>
            <a:r>
              <a:rPr lang="en-US" kern="1200" dirty="0">
                <a:solidFill>
                  <a:schemeClr val="dk1"/>
                </a:solidFill>
              </a:rPr>
              <a:t>24545, 24055, 24108, 24469, 24115, 24109, 24110, 24111, 24039, 24112, 24113 in doc 11-20/0315r6</a:t>
            </a:r>
          </a:p>
          <a:p>
            <a:endParaRPr lang="en-US" kern="1200" dirty="0">
              <a:solidFill>
                <a:schemeClr val="dk1"/>
              </a:solidFill>
            </a:endParaRPr>
          </a:p>
          <a:p>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9E63A5E4-3872-E446-91BD-E252E6EBEF4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75936661-B1B1-F742-B80A-645781E965A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7D48A-933A-E045-A448-9374B9FE11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735260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C496-4254-4442-AFC7-61C055593DB9}"/>
              </a:ext>
            </a:extLst>
          </p:cNvPr>
          <p:cNvSpPr>
            <a:spLocks noGrp="1"/>
          </p:cNvSpPr>
          <p:nvPr>
            <p:ph type="title"/>
          </p:nvPr>
        </p:nvSpPr>
        <p:spPr/>
        <p:txBody>
          <a:bodyPr/>
          <a:lstStyle/>
          <a:p>
            <a:r>
              <a:rPr lang="en-US" dirty="0"/>
              <a:t>CR Motion #1066</a:t>
            </a:r>
          </a:p>
        </p:txBody>
      </p:sp>
      <p:sp>
        <p:nvSpPr>
          <p:cNvPr id="3" name="Content Placeholder 2">
            <a:extLst>
              <a:ext uri="{FF2B5EF4-FFF2-40B4-BE49-F238E27FC236}">
                <a16:creationId xmlns:a16="http://schemas.microsoft.com/office/drawing/2014/main" id="{39EEAC32-2F58-AC4A-AD07-B932EEA2D8E8}"/>
              </a:ext>
            </a:extLst>
          </p:cNvPr>
          <p:cNvSpPr>
            <a:spLocks noGrp="1"/>
          </p:cNvSpPr>
          <p:nvPr>
            <p:ph idx="1"/>
          </p:nvPr>
        </p:nvSpPr>
        <p:spPr/>
        <p:txBody>
          <a:bodyPr/>
          <a:lstStyle/>
          <a:p>
            <a:r>
              <a:rPr lang="en-US" dirty="0"/>
              <a:t>Move to accept resolutions to CIDs </a:t>
            </a:r>
            <a:r>
              <a:rPr lang="en-GB" dirty="0"/>
              <a:t>24007, 24057, 24092,, 24121, 24122, 24123, 24124, 24125, 24126, 24127, 24128, 24129, 24130, 24131, 24132, 24133, 24134, 24163, 24167, 24356, 24446, 24481, 24482, 24483, 24484 in doc 11-20/0917r2</a:t>
            </a:r>
          </a:p>
          <a:p>
            <a:endParaRPr lang="en-GB" dirty="0"/>
          </a:p>
          <a:p>
            <a:r>
              <a:rPr lang="en-GB" dirty="0"/>
              <a:t>Move: George Cherian		Second: Abhishek Patil</a:t>
            </a:r>
          </a:p>
          <a:p>
            <a:r>
              <a:rPr lang="en-GB" dirty="0"/>
              <a:t>Approved with unanimous consent.</a:t>
            </a:r>
          </a:p>
          <a:p>
            <a:endParaRPr lang="en-GB" dirty="0"/>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62D07E27-72D8-7144-82F7-5717AA9FBEF5}"/>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753EB4D4-95A1-C34A-999D-D6C20010CD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E3E21DB-E0CB-0446-B878-B5DFB8B58EB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8715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99EB0-9591-B54B-B7BC-0D34334C08C9}"/>
              </a:ext>
            </a:extLst>
          </p:cNvPr>
          <p:cNvSpPr>
            <a:spLocks noGrp="1"/>
          </p:cNvSpPr>
          <p:nvPr>
            <p:ph type="title"/>
          </p:nvPr>
        </p:nvSpPr>
        <p:spPr/>
        <p:txBody>
          <a:bodyPr/>
          <a:lstStyle/>
          <a:p>
            <a:r>
              <a:rPr lang="en-US" dirty="0"/>
              <a:t>CR Motion #1067</a:t>
            </a:r>
          </a:p>
        </p:txBody>
      </p:sp>
      <p:sp>
        <p:nvSpPr>
          <p:cNvPr id="3" name="Content Placeholder 2">
            <a:extLst>
              <a:ext uri="{FF2B5EF4-FFF2-40B4-BE49-F238E27FC236}">
                <a16:creationId xmlns:a16="http://schemas.microsoft.com/office/drawing/2014/main" id="{69E0CDBE-C325-B84A-9729-E92124D89667}"/>
              </a:ext>
            </a:extLst>
          </p:cNvPr>
          <p:cNvSpPr>
            <a:spLocks noGrp="1"/>
          </p:cNvSpPr>
          <p:nvPr>
            <p:ph idx="1"/>
          </p:nvPr>
        </p:nvSpPr>
        <p:spPr/>
        <p:txBody>
          <a:bodyPr/>
          <a:lstStyle/>
          <a:p>
            <a:pPr lvl="0"/>
            <a:r>
              <a:rPr lang="en-US" dirty="0"/>
              <a:t>Move to accept resolutions to CIDs </a:t>
            </a:r>
            <a:r>
              <a:rPr lang="en-GB" dirty="0"/>
              <a:t>24268, 24276, 24277, 24278, 24341, 24342, 24343, 24436, 24437,</a:t>
            </a:r>
            <a:r>
              <a:rPr lang="en-CA" dirty="0"/>
              <a:t> </a:t>
            </a:r>
            <a:r>
              <a:rPr lang="en-GB" dirty="0"/>
              <a:t>24440, 24441, 24451, 24452, 24548 in doc 11-20/0819r3</a:t>
            </a:r>
          </a:p>
          <a:p>
            <a:pPr lvl="0"/>
            <a:endParaRPr lang="en-GB" dirty="0"/>
          </a:p>
          <a:p>
            <a:pPr lvl="0"/>
            <a:r>
              <a:rPr lang="en-GB" dirty="0"/>
              <a:t>Move:		Alfred </a:t>
            </a:r>
            <a:r>
              <a:rPr lang="en-GB" dirty="0" err="1"/>
              <a:t>Asterjadhi</a:t>
            </a:r>
            <a:r>
              <a:rPr lang="en-GB" dirty="0"/>
              <a:t>		Second: Abhishek Patil</a:t>
            </a:r>
          </a:p>
          <a:p>
            <a:pPr lvl="0"/>
            <a:r>
              <a:rPr lang="en-GB" dirty="0"/>
              <a:t>Approved with unanimous consent.</a:t>
            </a: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4D98F2BE-5F9F-B14F-88DC-F34576147802}"/>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AE175C0-30B3-C848-A738-522C97CD96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F2B76F-2CAD-AB4E-9287-8CB9BB9388B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762046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2nd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Comment Resolution Status – Robert Stacey </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rPr>
              <a:t>11-20/0979 </a:t>
            </a:r>
            <a:r>
              <a:rPr lang="en-CA" sz="1800" dirty="0">
                <a:latin typeface="Calibri" panose="020F0502020204030204" pitchFamily="34" charset="0"/>
                <a:cs typeface="Calibri" panose="020F0502020204030204" pitchFamily="34" charset="0"/>
              </a:rPr>
              <a:t>MAC CR on BSS Load for Draft 6.0 – Ming Gan – to be uploaded</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rPr>
              <a:t>11-20/0980 Mac CR on MU Cascading for Draft 6.0 – Ming Gan – to be uploaded</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rPr>
              <a:t>11-20/0981 MAC CR on Fragmentation for Draft 6.0 – Ming Gan – to be uploaded</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48736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048819181"/>
              </p:ext>
            </p:extLst>
          </p:nvPr>
        </p:nvGraphicFramePr>
        <p:xfrm>
          <a:off x="1676400" y="2316480"/>
          <a:ext cx="9093202" cy="8737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bl>
          </a:graphicData>
        </a:graphic>
      </p:graphicFrame>
    </p:spTree>
    <p:extLst>
      <p:ext uri="{BB962C8B-B14F-4D97-AF65-F5344CB8AC3E}">
        <p14:creationId xmlns:p14="http://schemas.microsoft.com/office/powerpoint/2010/main" val="2012518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5842</TotalTime>
  <Words>11110</Words>
  <Application>Microsoft Macintosh PowerPoint</Application>
  <PresentationFormat>Widescreen</PresentationFormat>
  <Paragraphs>1597</Paragraphs>
  <Slides>140</Slides>
  <Notes>21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140</vt:i4>
      </vt:variant>
    </vt:vector>
  </HeadingPairs>
  <TitlesOfParts>
    <vt:vector size="147"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lpstr>June 23th   Teleconference Agenda</vt:lpstr>
      <vt:lpstr>Candidate CIDs</vt:lpstr>
      <vt:lpstr>SP (11-20/0822)</vt:lpstr>
      <vt:lpstr>CR Motion #1056</vt:lpstr>
      <vt:lpstr>CR Motion # 1057</vt:lpstr>
      <vt:lpstr>CR Motion # 1058</vt:lpstr>
      <vt:lpstr>CR Motion # 1059</vt:lpstr>
      <vt:lpstr>CR Motion # 1060</vt:lpstr>
      <vt:lpstr>June 25th   Teleconference Agenda</vt:lpstr>
      <vt:lpstr>Candidate CIDs</vt:lpstr>
      <vt:lpstr>CR Motion #1061</vt:lpstr>
      <vt:lpstr>CR Motion #1062</vt:lpstr>
      <vt:lpstr>June 30 Teleconference Agenda</vt:lpstr>
      <vt:lpstr>Candidate CIDs</vt:lpstr>
      <vt:lpstr>CR Motion #1063</vt:lpstr>
      <vt:lpstr>CR Motion #1064</vt:lpstr>
      <vt:lpstr>CR Motion #1065</vt:lpstr>
      <vt:lpstr>CR Motion #1066</vt:lpstr>
      <vt:lpstr>CR Motion #1067</vt:lpstr>
      <vt:lpstr>July 2nd Teleconference Agenda</vt:lpstr>
      <vt:lpstr>Candidate CIDs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356</cp:revision>
  <cp:lastPrinted>1601-01-01T00:00:00Z</cp:lastPrinted>
  <dcterms:created xsi:type="dcterms:W3CDTF">2019-08-14T12:42:27Z</dcterms:created>
  <dcterms:modified xsi:type="dcterms:W3CDTF">2020-07-01T13:42:01Z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