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0"/>
  </p:notesMasterIdLst>
  <p:handoutMasterIdLst>
    <p:handoutMasterId r:id="rId121"/>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70" r:id="rId73"/>
    <p:sldId id="368" r:id="rId74"/>
    <p:sldId id="369" r:id="rId75"/>
    <p:sldId id="371" r:id="rId76"/>
    <p:sldId id="372" r:id="rId77"/>
    <p:sldId id="374" r:id="rId78"/>
    <p:sldId id="375" r:id="rId79"/>
    <p:sldId id="373" r:id="rId80"/>
    <p:sldId id="376" r:id="rId81"/>
    <p:sldId id="377" r:id="rId82"/>
    <p:sldId id="378" r:id="rId83"/>
    <p:sldId id="379" r:id="rId84"/>
    <p:sldId id="380" r:id="rId85"/>
    <p:sldId id="381" r:id="rId86"/>
    <p:sldId id="382" r:id="rId87"/>
    <p:sldId id="383" r:id="rId88"/>
    <p:sldId id="384" r:id="rId89"/>
    <p:sldId id="385" r:id="rId90"/>
    <p:sldId id="387" r:id="rId91"/>
    <p:sldId id="388" r:id="rId92"/>
    <p:sldId id="386" r:id="rId93"/>
    <p:sldId id="389" r:id="rId94"/>
    <p:sldId id="390" r:id="rId95"/>
    <p:sldId id="391" r:id="rId96"/>
    <p:sldId id="393" r:id="rId97"/>
    <p:sldId id="392" r:id="rId98"/>
    <p:sldId id="394" r:id="rId99"/>
    <p:sldId id="395" r:id="rId100"/>
    <p:sldId id="396" r:id="rId101"/>
    <p:sldId id="397" r:id="rId102"/>
    <p:sldId id="398" r:id="rId103"/>
    <p:sldId id="399" r:id="rId104"/>
    <p:sldId id="400" r:id="rId105"/>
    <p:sldId id="401" r:id="rId106"/>
    <p:sldId id="403" r:id="rId107"/>
    <p:sldId id="404" r:id="rId108"/>
    <p:sldId id="405" r:id="rId109"/>
    <p:sldId id="406" r:id="rId110"/>
    <p:sldId id="407" r:id="rId111"/>
    <p:sldId id="408" r:id="rId112"/>
    <p:sldId id="409" r:id="rId113"/>
    <p:sldId id="410" r:id="rId114"/>
    <p:sldId id="411" r:id="rId115"/>
    <p:sldId id="412" r:id="rId116"/>
    <p:sldId id="413" r:id="rId117"/>
    <p:sldId id="414" r:id="rId118"/>
    <p:sldId id="415" r:id="rId1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theme" Target="theme/theme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notesMaster" Target="notesMasters/notesMaster1.xml"/><Relationship Id="rId125"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handoutMaster" Target="handoutMasters/handoutMaster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6/16/20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1179239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3532669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104</a:t>
            </a:fld>
            <a:endParaRPr lang="en-US"/>
          </a:p>
        </p:txBody>
      </p:sp>
    </p:spTree>
    <p:extLst>
      <p:ext uri="{BB962C8B-B14F-4D97-AF65-F5344CB8AC3E}">
        <p14:creationId xmlns:p14="http://schemas.microsoft.com/office/powerpoint/2010/main" val="1280396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105</a:t>
            </a:fld>
            <a:endParaRPr lang="en-US"/>
          </a:p>
        </p:txBody>
      </p:sp>
    </p:spTree>
    <p:extLst>
      <p:ext uri="{BB962C8B-B14F-4D97-AF65-F5344CB8AC3E}">
        <p14:creationId xmlns:p14="http://schemas.microsoft.com/office/powerpoint/2010/main" val="1596535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7373691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111</a:t>
            </a:fld>
            <a:endParaRPr lang="en-US"/>
          </a:p>
        </p:txBody>
      </p:sp>
    </p:spTree>
    <p:extLst>
      <p:ext uri="{BB962C8B-B14F-4D97-AF65-F5344CB8AC3E}">
        <p14:creationId xmlns:p14="http://schemas.microsoft.com/office/powerpoint/2010/main" val="301754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115</a:t>
            </a:fld>
            <a:endParaRPr lang="en-US"/>
          </a:p>
        </p:txBody>
      </p:sp>
    </p:spTree>
    <p:extLst>
      <p:ext uri="{BB962C8B-B14F-4D97-AF65-F5344CB8AC3E}">
        <p14:creationId xmlns:p14="http://schemas.microsoft.com/office/powerpoint/2010/main" val="258140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2382876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51281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802.11-20/0538r31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hyperlink" Target="https://mentor.ieee.org/802.11/dcn/20/11-20-0792-00-00ax-crs-on-miscellaneous-phy-cid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0822-00-00ax-miscellaneous-6ghz-channelization-cids.docx" TargetMode="External"/><Relationship Id="rId5" Type="http://schemas.openxmlformats.org/officeDocument/2006/relationships/hyperlink" Target="https://mentor.ieee.org/802.11/dcn/20/11-20-0717-07-00ax-cr-misc-phy.docx" TargetMode="External"/><Relationship Id="rId4" Type="http://schemas.openxmlformats.org/officeDocument/2006/relationships/hyperlink" Target="https://mentor.ieee.org/802.11/dcn/20/11-20-0833-00-00ax-cr-smoothing.docx" TargetMode="External"/></Relationships>
</file>

<file path=ppt/slides/_rels/slide105.xml.rels><?xml version="1.0" encoding="UTF-8" standalone="yes"?>
<Relationships xmlns="http://schemas.openxmlformats.org/package/2006/relationships"><Relationship Id="rId3" Type="http://schemas.openxmlformats.org/officeDocument/2006/relationships/hyperlink" Target="https://mentor.ieee.org/802.11/dcn/20/11-20-0833-00-00ax-cr-smooth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0862-00-00ax-sa1-phy-cr.docx" TargetMode="External"/><Relationship Id="rId5" Type="http://schemas.openxmlformats.org/officeDocument/2006/relationships/hyperlink" Target="https://mentor.ieee.org/802.11/dcn/20/11-20-0852-01-00ax-cr-for-bss-color-related-cids.docx" TargetMode="External"/><Relationship Id="rId4" Type="http://schemas.openxmlformats.org/officeDocument/2006/relationships/hyperlink" Target="https://mentor.ieee.org/802.11/dcn/20/11-20-0851-00-00ax-comment-resolution-related-to-qtp.docx" TargetMode="Externa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18/11-18-0806-01-00ax-phy-miscellaneous-cids.docx" TargetMode="External"/><Relationship Id="rId7" Type="http://schemas.openxmlformats.org/officeDocument/2006/relationships/hyperlink" Target="https://mentor.ieee.org/802.11/dcn/20/11-20-0874-00-00ax-some-phy-cids-for-d6-0.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0857-00-00ax-sa-ballot-cr-for-ftm-related.docx" TargetMode="External"/><Relationship Id="rId5" Type="http://schemas.openxmlformats.org/officeDocument/2006/relationships/hyperlink" Target="https://mentor.ieee.org/802.11/dcn/20/11-20-0852-03-00ax-cr-for-bss-color-related-cids.docx-" TargetMode="External"/><Relationship Id="rId4" Type="http://schemas.openxmlformats.org/officeDocument/2006/relationships/hyperlink" Target="https://mentor.ieee.org/802.11/dcn/20/11-20-0833-00-00ax-cr-smoothing.docx" TargetMode="Externa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hyperlink" Target="https://mentor.ieee.org/802.11/dcn/20/11-20-0884-00-00ax-resolution-for-cids-related-to-uora.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hyperlink" Target="https://mentor.ieee.org/802.11/dcn/20/11-20-0818-01-00ax-resolution-for-cid-24114.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0894-00-00ax-sa1-phy-cr-part-2.docx" TargetMode="Externa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704-08-00ax-minutes-of-tgax-teleconferences-may-2020.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0/11-20-0257-03-00ax-minutes-of-tgax-teleconference-from-january-to-february-2020.docx" TargetMode="External"/><Relationship Id="rId2" Type="http://schemas.openxmlformats.org/officeDocument/2006/relationships/hyperlink" Target="https://mentor.ieee.org/802.11/dcn/20/11-20-0148-00-00ax-tgax-january-2020-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88-03-00ax-minutes-of-tgax-crc-weekly-teleconferences-april-2020.docx" TargetMode="External"/><Relationship Id="rId5" Type="http://schemas.openxmlformats.org/officeDocument/2006/relationships/hyperlink" Target="https://mentor.ieee.org/802.11/dcn/20/11-20-0546-00-00ax-minutes-of-tgax-crc-weekly-teleconferences-march-2020.docx" TargetMode="External"/><Relationship Id="rId4" Type="http://schemas.openxmlformats.org/officeDocument/2006/relationships/hyperlink" Target="https://mentor.ieee.org/802.11/dcn/20/11-20-0501-00-00ax-minutes-of-tgax-teleconference-on-march-16-and-19-2020.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0769-00-00ax-resolution-to-annex-z-and-hesigb-comments.docx"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0/11-20-0716-01-00ax-sa1-sounding-comment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717-03-00ax-cr-misc-phy.docx" TargetMode="External"/><Relationship Id="rId5" Type="http://schemas.openxmlformats.org/officeDocument/2006/relationships/hyperlink" Target="https://mentor.ieee.org/802.11/dcn/20/11-20-0795-00-00ax-cr-for-cid-24270.docx" TargetMode="External"/><Relationship Id="rId4" Type="http://schemas.openxmlformats.org/officeDocument/2006/relationships/hyperlink" Target="https://mentor.ieee.org/802.11/dcn/20/11-20-0497-04-00ax-misc-cr-on-d6-0.doc"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0/11-20-0795-00-00ax-cr-for-cid-24270.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717-03-00ax-cr-misc-phy.doc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8" Type="http://schemas.openxmlformats.org/officeDocument/2006/relationships/hyperlink" Target="https://mentor.ieee.org/802.11/dcn/20/11-20-0792-00-00ax-crs-on-miscellaneous-phy-cids.docx" TargetMode="External"/><Relationship Id="rId3" Type="http://schemas.openxmlformats.org/officeDocument/2006/relationships/hyperlink" Target="https://mentor.ieee.org/802.11/dcn/20/11-20-0795-00-00ax-cr-for-cid-24270.docx" TargetMode="External"/><Relationship Id="rId7" Type="http://schemas.openxmlformats.org/officeDocument/2006/relationships/hyperlink" Target="https://mentor.ieee.org/802.11/dcn/20/11-20-0717-06-00ax-cr-misc-phy.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0618-00-00ax-cr-for-cid-24101-preamble-puncture.docx" TargetMode="External"/><Relationship Id="rId5" Type="http://schemas.openxmlformats.org/officeDocument/2006/relationships/hyperlink" Target="https://mentor.ieee.org/802.11/dcn/20/11-20-0497-06-00ax-misc-cr-on-d6-0.doc" TargetMode="External"/><Relationship Id="rId10" Type="http://schemas.openxmlformats.org/officeDocument/2006/relationships/hyperlink" Target="https://mentor.ieee.org/802.11/dcn/20/11-20-0833-00-00ax-cr-smoothing.docx" TargetMode="External"/><Relationship Id="rId4" Type="http://schemas.openxmlformats.org/officeDocument/2006/relationships/hyperlink" Target="https://mentor.ieee.org/802.11/dcn/20/11-20-0597-01-00ax-cr-preamble-puncturing-mask.docx" TargetMode="External"/><Relationship Id="rId9" Type="http://schemas.openxmlformats.org/officeDocument/2006/relationships/hyperlink" Target="https://mentor.ieee.org/802.11/dcn/20/11-20-0822-00-00ax-miscellaneous-6ghz-channelization-cids.doc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379"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E79C2-0387-AB42-B700-2AE77B59BE00}"/>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B764A086-971C-C743-AA74-B39A6F311718}"/>
              </a:ext>
            </a:extLst>
          </p:cNvPr>
          <p:cNvSpPr>
            <a:spLocks noGrp="1"/>
          </p:cNvSpPr>
          <p:nvPr>
            <p:ph idx="1"/>
          </p:nvPr>
        </p:nvSpPr>
        <p:spPr/>
        <p:txBody>
          <a:bodyPr/>
          <a:lstStyle/>
          <a:p>
            <a:r>
              <a:rPr lang="en-US" dirty="0"/>
              <a:t>Do you support the direction proposed in doc 11-20/0618r2 related to 160 MHz and 80+80 MHz puncturing?</a:t>
            </a:r>
          </a:p>
          <a:p>
            <a:endParaRPr lang="en-US" dirty="0"/>
          </a:p>
          <a:p>
            <a:r>
              <a:rPr lang="en-US" dirty="0"/>
              <a:t>Y/N/A: 13/11/9</a:t>
            </a:r>
          </a:p>
        </p:txBody>
      </p:sp>
      <p:sp>
        <p:nvSpPr>
          <p:cNvPr id="4" name="Slide Number Placeholder 3">
            <a:extLst>
              <a:ext uri="{FF2B5EF4-FFF2-40B4-BE49-F238E27FC236}">
                <a16:creationId xmlns:a16="http://schemas.microsoft.com/office/drawing/2014/main" id="{427180A2-CF23-CB4A-98FD-E97EC6CF4949}"/>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79125064-835E-C141-9914-7F0782D951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87DCEDA-2B8A-BA45-B2F7-BC5896259E9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3679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2CBC0-AC46-FB4C-8844-C436277FAEDE}"/>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E6032F18-4B3F-3F4A-A7A1-4F9CE68A7AE2}"/>
              </a:ext>
            </a:extLst>
          </p:cNvPr>
          <p:cNvSpPr>
            <a:spLocks noGrp="1"/>
          </p:cNvSpPr>
          <p:nvPr>
            <p:ph idx="1"/>
          </p:nvPr>
        </p:nvSpPr>
        <p:spPr/>
        <p:txBody>
          <a:bodyPr/>
          <a:lstStyle/>
          <a:p>
            <a:r>
              <a:rPr lang="en-US" dirty="0"/>
              <a:t>Do you support the direction proposed in doc 11-20/0497r7 related to 160 MHz and 80+80 MHz puncturing?</a:t>
            </a:r>
          </a:p>
          <a:p>
            <a:endParaRPr lang="en-US" dirty="0"/>
          </a:p>
          <a:p>
            <a:r>
              <a:rPr lang="en-US" dirty="0"/>
              <a:t>Y/N/A: 15/9/9</a:t>
            </a:r>
          </a:p>
          <a:p>
            <a:endParaRPr lang="en-US" dirty="0"/>
          </a:p>
        </p:txBody>
      </p:sp>
      <p:sp>
        <p:nvSpPr>
          <p:cNvPr id="4" name="Slide Number Placeholder 3">
            <a:extLst>
              <a:ext uri="{FF2B5EF4-FFF2-40B4-BE49-F238E27FC236}">
                <a16:creationId xmlns:a16="http://schemas.microsoft.com/office/drawing/2014/main" id="{EA4A060A-18F5-1C49-AAC9-FE4C1F172DDC}"/>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3ED07A21-5DB7-D64A-81CD-870E77F2C7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D90D55E-74EF-B545-B5DB-69DF1FACF6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77747045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AD5CD-36BA-034A-9337-6AC1EB2E1F73}"/>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1B389AD0-5709-EA47-826F-A2B97BFFAC5C}"/>
              </a:ext>
            </a:extLst>
          </p:cNvPr>
          <p:cNvSpPr>
            <a:spLocks noGrp="1"/>
          </p:cNvSpPr>
          <p:nvPr>
            <p:ph idx="1"/>
          </p:nvPr>
        </p:nvSpPr>
        <p:spPr/>
        <p:txBody>
          <a:bodyPr/>
          <a:lstStyle/>
          <a:p>
            <a:r>
              <a:rPr lang="en-CA" dirty="0"/>
              <a:t>Do you support for "case 7" allowing no puncturing in P80 and not allowing more than 2 adjacent 20M punctured across 160 </a:t>
            </a:r>
            <a:r>
              <a:rPr lang="en-CA" dirty="0" err="1"/>
              <a:t>MHz.</a:t>
            </a:r>
            <a:r>
              <a:rPr lang="en-CA" dirty="0"/>
              <a:t> Any additional restrictions on S80 puncturing are TBD?</a:t>
            </a:r>
          </a:p>
          <a:p>
            <a:endParaRPr lang="en-CA" dirty="0"/>
          </a:p>
          <a:p>
            <a:r>
              <a:rPr lang="en-CA" dirty="0"/>
              <a:t>Case 7 is the value of bandwidth in HE SIG-A field.</a:t>
            </a:r>
          </a:p>
          <a:p>
            <a:endParaRPr lang="en-CA" dirty="0"/>
          </a:p>
          <a:p>
            <a:r>
              <a:rPr lang="en-CA" dirty="0"/>
              <a:t>Y/N/A: 16/13/8</a:t>
            </a:r>
          </a:p>
        </p:txBody>
      </p:sp>
      <p:sp>
        <p:nvSpPr>
          <p:cNvPr id="4" name="Slide Number Placeholder 3">
            <a:extLst>
              <a:ext uri="{FF2B5EF4-FFF2-40B4-BE49-F238E27FC236}">
                <a16:creationId xmlns:a16="http://schemas.microsoft.com/office/drawing/2014/main" id="{551F7E69-5ECD-0248-9A8C-C12A464F63B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54497E44-2F6A-DE4F-93AD-073881D259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C389295-4275-BB4E-A1F6-6251C86EB2A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3145896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1FA46-357A-1345-B4C8-30364D5B476C}"/>
              </a:ext>
            </a:extLst>
          </p:cNvPr>
          <p:cNvSpPr>
            <a:spLocks noGrp="1"/>
          </p:cNvSpPr>
          <p:nvPr>
            <p:ph type="title"/>
          </p:nvPr>
        </p:nvSpPr>
        <p:spPr/>
        <p:txBody>
          <a:bodyPr/>
          <a:lstStyle/>
          <a:p>
            <a:r>
              <a:rPr lang="en-US" dirty="0"/>
              <a:t>CR Motion #1049</a:t>
            </a:r>
          </a:p>
        </p:txBody>
      </p:sp>
      <p:sp>
        <p:nvSpPr>
          <p:cNvPr id="3" name="Content Placeholder 2">
            <a:extLst>
              <a:ext uri="{FF2B5EF4-FFF2-40B4-BE49-F238E27FC236}">
                <a16:creationId xmlns:a16="http://schemas.microsoft.com/office/drawing/2014/main" id="{C6B54C33-F92D-0042-818B-BE16C81592DF}"/>
              </a:ext>
            </a:extLst>
          </p:cNvPr>
          <p:cNvSpPr>
            <a:spLocks noGrp="1"/>
          </p:cNvSpPr>
          <p:nvPr>
            <p:ph idx="1"/>
          </p:nvPr>
        </p:nvSpPr>
        <p:spPr/>
        <p:txBody>
          <a:bodyPr/>
          <a:lstStyle/>
          <a:p>
            <a:r>
              <a:rPr lang="en-US" dirty="0"/>
              <a:t>Move to accept resolutions to CIDs 24326 and 24407 in doc 11-20/0717r7</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F1A8FC7-55A5-5443-AC12-BFCEE8D1555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5B819011-A737-3943-976A-AA23BA20249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05EC779-0277-6B45-9AAF-E61FB0FB54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8627441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a:t>
            </a:r>
            <a:r>
              <a:rPr lang="en-US" baseline="30000" dirty="0"/>
              <a:t>nd</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3"/>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5"/>
              </a:rPr>
              <a:t>https://mentor.ieee.org/802.11/dcn/20/11-20-0717-07-00ax-cr-misc-phy.docx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strike="sngStrike" dirty="0">
                <a:latin typeface="Calibri" panose="020F0502020204030204" pitchFamily="34" charset="0"/>
                <a:cs typeface="Calibri" panose="020F0502020204030204" pitchFamily="34" charset="0"/>
                <a:hlinkClick r:id="rId6"/>
              </a:rPr>
              <a:t>https://mentor.ieee.org/802.11/dcn/20/11-20-0822-00-00ax-miscellaneous-6ghz-channelization-cids.docx</a:t>
            </a:r>
            <a:r>
              <a:rPr lang="en-CA" sz="1400" strike="sngStrike" dirty="0">
                <a:latin typeface="Calibri" panose="020F0502020204030204" pitchFamily="34" charset="0"/>
                <a:cs typeface="Calibri" panose="020F0502020204030204" pitchFamily="34" charset="0"/>
              </a:rPr>
              <a:t> - Thomas </a:t>
            </a:r>
            <a:r>
              <a:rPr lang="en-CA" sz="1400" strike="sngStrike" dirty="0" err="1">
                <a:latin typeface="Calibri" panose="020F0502020204030204" pitchFamily="34" charset="0"/>
                <a:cs typeface="Calibri" panose="020F0502020204030204" pitchFamily="34" charset="0"/>
              </a:rPr>
              <a:t>Derham</a:t>
            </a:r>
            <a:endParaRPr lang="en-CA" sz="1400" strike="sngStrike"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648562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https://mentor.ieee.org/802.11/dcn/20/11-20-0833-00-00ax-cr-smoothing.docx</a:t>
            </a:r>
            <a:r>
              <a:rPr lang="en-US" sz="1400" strike="sngStrike" dirty="0">
                <a:latin typeface="Calibri" panose="020F0502020204030204" pitchFamily="34" charset="0"/>
                <a:cs typeface="Calibri" panose="020F0502020204030204" pitchFamily="34" charset="0"/>
              </a:rPr>
              <a:t> - Ron </a:t>
            </a:r>
            <a:r>
              <a:rPr lang="en-US" sz="1400" strike="sngStrike" dirty="0" err="1">
                <a:latin typeface="Calibri" panose="020F0502020204030204" pitchFamily="34" charset="0"/>
                <a:cs typeface="Calibri" panose="020F0502020204030204" pitchFamily="34" charset="0"/>
              </a:rPr>
              <a:t>Porat</a:t>
            </a:r>
            <a:endParaRPr lang="en-US" sz="1400" strike="sngStrike"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https://mentor.ieee.org/802.11/dcn/20/11-20-0851-00-00ax-comment-resolution-related-to-qtp.docx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Kaiying</a:t>
            </a:r>
            <a:r>
              <a:rPr lang="en-US" sz="1400" dirty="0">
                <a:latin typeface="Calibri" panose="020F0502020204030204" pitchFamily="34" charset="0"/>
                <a:cs typeface="Calibri" panose="020F0502020204030204" pitchFamily="34" charset="0"/>
              </a:rPr>
              <a:t> Lu</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https://mentor.ieee.org/802.11/dcn/20/11-20-0852-01-00ax-cr-for-bss-color-related-cids.docx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https://mentor.ieee.org/802.11/dcn/20/11-20-0862-00-00ax-sa1-phy-cr.docx</a:t>
            </a:r>
            <a:r>
              <a:rPr lang="en-US" sz="1400" dirty="0">
                <a:latin typeface="Calibri" panose="020F0502020204030204" pitchFamily="34" charset="0"/>
                <a:cs typeface="Calibri" panose="020F0502020204030204" pitchFamily="34" charset="0"/>
              </a:rPr>
              <a:t> - Youhan Kim</a:t>
            </a: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6028188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https://mentor.ieee.org/802.11/dcn/18/11-18-0806-01-00ax-phy-miscellaneous-cids.docx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Bin Tian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https://mentor.ieee.org/802.11/dcn/20/11-20-0851-02-00ax-comment-resolution-related-to-qtp.docx – Kaiying Lu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https://mentor.ieee.org/802.11/dcn/20/11-20-0852-03-00ax-cr-for-bss-color-related-cids.docx-</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4"/>
              </a:rPr>
              <a:t>https://mentor.ieee.org/802.11/dcn/20/11-20-0833-00-00ax-cr-smoothing.docx</a:t>
            </a:r>
            <a:r>
              <a:rPr lang="en-US" sz="1800" dirty="0">
                <a:latin typeface="Calibri" panose="020F0502020204030204" pitchFamily="34" charset="0"/>
                <a:cs typeface="Calibri" panose="020F0502020204030204" pitchFamily="34" charset="0"/>
              </a:rPr>
              <a:t> - Ron </a:t>
            </a:r>
            <a:r>
              <a:rPr lang="en-US" sz="1800" dirty="0" err="1">
                <a:latin typeface="Calibri" panose="020F0502020204030204" pitchFamily="34" charset="0"/>
                <a:cs typeface="Calibri" panose="020F0502020204030204" pitchFamily="34" charset="0"/>
              </a:rPr>
              <a:t>Porat</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https://mentor.ieee.org/802.11/dcn/20/11-20-0857-00-00ax-sa-ballot-cr-for-ftm-related.docx</a:t>
            </a:r>
            <a:r>
              <a:rPr lang="en-US" sz="1800" dirty="0">
                <a:latin typeface="Calibri" panose="020F0502020204030204" pitchFamily="34" charset="0"/>
                <a:cs typeface="Calibri" panose="020F0502020204030204" pitchFamily="34" charset="0"/>
              </a:rPr>
              <a:t> - Jonathan </a:t>
            </a:r>
            <a:r>
              <a:rPr lang="en-US" sz="1800" dirty="0" err="1">
                <a:latin typeface="Calibri" panose="020F0502020204030204" pitchFamily="34" charset="0"/>
                <a:cs typeface="Calibri" panose="020F0502020204030204" pitchFamily="34" charset="0"/>
              </a:rPr>
              <a:t>Segev</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7"/>
              </a:rPr>
              <a:t>https://mentor.ieee.org/802.11/dcn/20/11-20-0874-00-00ax-some-phy-cids-for-d6-0.docx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Jianhan</a:t>
            </a:r>
            <a:r>
              <a:rPr lang="en-US" sz="1800" dirty="0">
                <a:latin typeface="Calibri" panose="020F0502020204030204" pitchFamily="34" charset="0"/>
                <a:cs typeface="Calibri" panose="020F0502020204030204" pitchFamily="34" charset="0"/>
              </a:rPr>
              <a:t> Liu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037051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887810846"/>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11-20/0792</a:t>
                      </a:r>
                    </a:p>
                  </a:txBody>
                  <a:tcPr/>
                </a:tc>
                <a:tc>
                  <a:txBody>
                    <a:bodyPr/>
                    <a:lstStyle/>
                    <a:p>
                      <a:pPr lvl="0"/>
                      <a:r>
                        <a:rPr lang="en-GB" sz="1800" kern="1200" dirty="0">
                          <a:solidFill>
                            <a:schemeClr val="dk1"/>
                          </a:solidFill>
                          <a:effectLst/>
                          <a:latin typeface="+mn-lt"/>
                          <a:ea typeface="+mn-ea"/>
                          <a:cs typeface="+mn-cs"/>
                        </a:rPr>
                        <a:t>24046, 24502, 24560, 24561</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r h="370840">
                <a:tc>
                  <a:txBody>
                    <a:bodyPr/>
                    <a:lstStyle/>
                    <a:p>
                      <a:r>
                        <a:rPr lang="en-US" dirty="0"/>
                        <a:t>11-20/0851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24016, 24158, 24159, 24160</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878172318"/>
                  </a:ext>
                </a:extLst>
              </a:tr>
            </a:tbl>
          </a:graphicData>
        </a:graphic>
      </p:graphicFrame>
    </p:spTree>
    <p:extLst>
      <p:ext uri="{BB962C8B-B14F-4D97-AF65-F5344CB8AC3E}">
        <p14:creationId xmlns:p14="http://schemas.microsoft.com/office/powerpoint/2010/main" val="169525534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7CEB8-68E0-5146-AE9C-98CBDEAFDAFC}"/>
              </a:ext>
            </a:extLst>
          </p:cNvPr>
          <p:cNvSpPr>
            <a:spLocks noGrp="1"/>
          </p:cNvSpPr>
          <p:nvPr>
            <p:ph type="title"/>
          </p:nvPr>
        </p:nvSpPr>
        <p:spPr/>
        <p:txBody>
          <a:bodyPr/>
          <a:lstStyle/>
          <a:p>
            <a:r>
              <a:rPr lang="en-US" dirty="0"/>
              <a:t>CR Motion # 1050</a:t>
            </a:r>
          </a:p>
        </p:txBody>
      </p:sp>
      <p:sp>
        <p:nvSpPr>
          <p:cNvPr id="6" name="Content Placeholder 5">
            <a:extLst>
              <a:ext uri="{FF2B5EF4-FFF2-40B4-BE49-F238E27FC236}">
                <a16:creationId xmlns:a16="http://schemas.microsoft.com/office/drawing/2014/main" id="{C7A5E1DD-E4E7-1F48-8836-3DB05FC566B0}"/>
              </a:ext>
            </a:extLst>
          </p:cNvPr>
          <p:cNvSpPr>
            <a:spLocks noGrp="1"/>
          </p:cNvSpPr>
          <p:nvPr>
            <p:ph idx="1"/>
          </p:nvPr>
        </p:nvSpPr>
        <p:spPr/>
        <p:txBody>
          <a:bodyPr/>
          <a:lstStyle/>
          <a:p>
            <a:r>
              <a:rPr lang="en-US" dirty="0"/>
              <a:t>Move to accept resolutions to CIDs </a:t>
            </a:r>
            <a:r>
              <a:rPr lang="en-GB" kern="1200" dirty="0">
                <a:solidFill>
                  <a:schemeClr val="dk1"/>
                </a:solidFill>
              </a:rPr>
              <a:t>24046, 24502, 24560, 24561</a:t>
            </a:r>
            <a:r>
              <a:rPr lang="en-US" kern="1200" dirty="0">
                <a:solidFill>
                  <a:schemeClr val="dk1"/>
                </a:solidFill>
              </a:rPr>
              <a:t> in doc 11-20/0792r1</a:t>
            </a:r>
          </a:p>
          <a:p>
            <a:endParaRPr lang="en-US" kern="1200" dirty="0">
              <a:solidFill>
                <a:schemeClr val="dk1"/>
              </a:solidFill>
            </a:endParaRPr>
          </a:p>
          <a:p>
            <a:r>
              <a:rPr lang="en-US" kern="1200" dirty="0">
                <a:solidFill>
                  <a:schemeClr val="dk1"/>
                </a:solidFill>
              </a:rPr>
              <a:t>Move: Bin Tian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24E7B7D5-9EA4-8B49-84A2-192F4FA85474}"/>
              </a:ext>
            </a:extLst>
          </p:cNvPr>
          <p:cNvSpPr>
            <a:spLocks noGrp="1"/>
          </p:cNvSpPr>
          <p:nvPr>
            <p:ph type="sldNum" idx="12"/>
          </p:nvPr>
        </p:nvSpPr>
        <p:spPr/>
        <p:txBody>
          <a:bodyPr/>
          <a:lstStyle/>
          <a:p>
            <a:r>
              <a:rPr lang="en-GB"/>
              <a:t>Slide </a:t>
            </a:r>
            <a:fld id="{06B781AF-4CCF-49B0-A572-DE54FBE5D942}" type="slidenum">
              <a:rPr lang="en-GB" smtClean="0"/>
              <a:pPr/>
              <a:t>108</a:t>
            </a:fld>
            <a:endParaRPr lang="en-GB"/>
          </a:p>
        </p:txBody>
      </p:sp>
      <p:sp>
        <p:nvSpPr>
          <p:cNvPr id="4" name="Footer Placeholder 3">
            <a:extLst>
              <a:ext uri="{FF2B5EF4-FFF2-40B4-BE49-F238E27FC236}">
                <a16:creationId xmlns:a16="http://schemas.microsoft.com/office/drawing/2014/main" id="{002F71FA-E442-4C4C-8948-B3467A3D031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FC8DC70-3837-3449-A057-522884D3898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04589939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77C41-4EC4-1348-8787-4B2EFE16AC46}"/>
              </a:ext>
            </a:extLst>
          </p:cNvPr>
          <p:cNvSpPr>
            <a:spLocks noGrp="1"/>
          </p:cNvSpPr>
          <p:nvPr>
            <p:ph type="title"/>
          </p:nvPr>
        </p:nvSpPr>
        <p:spPr/>
        <p:txBody>
          <a:bodyPr/>
          <a:lstStyle/>
          <a:p>
            <a:r>
              <a:rPr lang="en-US" dirty="0"/>
              <a:t>CR Motion #1051</a:t>
            </a:r>
          </a:p>
        </p:txBody>
      </p:sp>
      <p:sp>
        <p:nvSpPr>
          <p:cNvPr id="3" name="Content Placeholder 2">
            <a:extLst>
              <a:ext uri="{FF2B5EF4-FFF2-40B4-BE49-F238E27FC236}">
                <a16:creationId xmlns:a16="http://schemas.microsoft.com/office/drawing/2014/main" id="{71E9F513-AF97-0647-862A-6EF8AF328540}"/>
              </a:ext>
            </a:extLst>
          </p:cNvPr>
          <p:cNvSpPr>
            <a:spLocks noGrp="1"/>
          </p:cNvSpPr>
          <p:nvPr>
            <p:ph idx="1"/>
          </p:nvPr>
        </p:nvSpPr>
        <p:spPr/>
        <p:txBody>
          <a:bodyPr/>
          <a:lstStyle/>
          <a:p>
            <a:r>
              <a:rPr lang="en-US" dirty="0"/>
              <a:t>Move to accept resolutions to CIDs </a:t>
            </a:r>
            <a:r>
              <a:rPr lang="en-GB" kern="1200" dirty="0">
                <a:solidFill>
                  <a:schemeClr val="dk1"/>
                </a:solidFill>
              </a:rPr>
              <a:t>24016, 24158, 24159, 24160</a:t>
            </a:r>
            <a:r>
              <a:rPr lang="en-US" kern="1200" dirty="0">
                <a:solidFill>
                  <a:schemeClr val="dk1"/>
                </a:solidFill>
              </a:rPr>
              <a:t> in doc 11-20/0851r3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Kaiying</a:t>
            </a:r>
            <a:r>
              <a:rPr lang="en-US" kern="1200" dirty="0">
                <a:solidFill>
                  <a:schemeClr val="dk1"/>
                </a:solidFill>
              </a:rPr>
              <a:t> Lu			Second: Jarkko </a:t>
            </a:r>
            <a:r>
              <a:rPr lang="en-US" kern="1200" dirty="0" err="1">
                <a:solidFill>
                  <a:schemeClr val="dk1"/>
                </a:solidFill>
              </a:rPr>
              <a:t>Kneckt</a:t>
            </a:r>
            <a:endParaRPr lang="en-US" kern="1200" dirty="0">
              <a:solidFill>
                <a:schemeClr val="dk1"/>
              </a:solidFill>
            </a:endParaRP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C0D625AB-C808-AB43-ABA7-B1A752D1AAA9}"/>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11CD2E1C-5D1E-5A44-8036-9AA64E28AE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FBD2F2D-A2DE-424B-898C-891F4F8C7C1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76361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8C743-4773-7049-95A3-2494CCA28994}"/>
              </a:ext>
            </a:extLst>
          </p:cNvPr>
          <p:cNvSpPr>
            <a:spLocks noGrp="1"/>
          </p:cNvSpPr>
          <p:nvPr>
            <p:ph type="title"/>
          </p:nvPr>
        </p:nvSpPr>
        <p:spPr/>
        <p:txBody>
          <a:bodyPr/>
          <a:lstStyle/>
          <a:p>
            <a:r>
              <a:rPr lang="en-US" dirty="0"/>
              <a:t>CR Motion #1052</a:t>
            </a:r>
          </a:p>
        </p:txBody>
      </p:sp>
      <p:sp>
        <p:nvSpPr>
          <p:cNvPr id="3" name="Content Placeholder 2">
            <a:extLst>
              <a:ext uri="{FF2B5EF4-FFF2-40B4-BE49-F238E27FC236}">
                <a16:creationId xmlns:a16="http://schemas.microsoft.com/office/drawing/2014/main" id="{11689397-73BA-E245-8E88-7AE8AE772F80}"/>
              </a:ext>
            </a:extLst>
          </p:cNvPr>
          <p:cNvSpPr>
            <a:spLocks noGrp="1"/>
          </p:cNvSpPr>
          <p:nvPr>
            <p:ph idx="1"/>
          </p:nvPr>
        </p:nvSpPr>
        <p:spPr/>
        <p:txBody>
          <a:bodyPr/>
          <a:lstStyle/>
          <a:p>
            <a:r>
              <a:rPr lang="en-US" dirty="0"/>
              <a:t>Move to accept resolutions to CIDs </a:t>
            </a:r>
            <a:r>
              <a:rPr lang="en-GB" dirty="0"/>
              <a:t>24375 and 24376</a:t>
            </a:r>
            <a:r>
              <a:rPr lang="en-CA" dirty="0"/>
              <a:t> in doc 11-20/0852r5</a:t>
            </a:r>
          </a:p>
          <a:p>
            <a:endParaRPr lang="en-CA" dirty="0"/>
          </a:p>
          <a:p>
            <a:r>
              <a:rPr lang="en-CA" dirty="0"/>
              <a:t>Move: </a:t>
            </a:r>
            <a:r>
              <a:rPr lang="en-CA" dirty="0" err="1"/>
              <a:t>Xiaofei</a:t>
            </a:r>
            <a:r>
              <a:rPr lang="en-CA" dirty="0"/>
              <a:t> Wang			Second: Rui Yang</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6EA4E64C-6146-764A-B8E6-E908F7F7EB66}"/>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171A6839-7FB8-844E-9877-5BF20AD3D69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149BBB0-210B-3648-A177-161216171D0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648760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11</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https://mentor.ieee.org/802.11/dcn/20/11-20-0884-00-00ax-resolution-for-cids-related-to-uora.docx</a:t>
            </a:r>
            <a:r>
              <a:rPr lang="en-US" sz="1800" dirty="0"/>
              <a:t> - </a:t>
            </a:r>
            <a:r>
              <a:rPr lang="en-CA" sz="1800" b="0" dirty="0" err="1">
                <a:latin typeface="Calibri" panose="020F0502020204030204" pitchFamily="34" charset="0"/>
                <a:cs typeface="Calibri" panose="020F0502020204030204" pitchFamily="34" charset="0"/>
              </a:rPr>
              <a:t>Chittabrata</a:t>
            </a:r>
            <a:r>
              <a:rPr lang="en-CA" sz="1800" b="0" dirty="0">
                <a:latin typeface="Calibri" panose="020F0502020204030204" pitchFamily="34" charset="0"/>
                <a:cs typeface="Calibri" panose="020F0502020204030204" pitchFamily="34" charset="0"/>
              </a:rPr>
              <a:t> Ghosh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8217778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53204092"/>
              </p:ext>
            </p:extLst>
          </p:nvPr>
        </p:nvGraphicFramePr>
        <p:xfrm>
          <a:off x="1752600" y="2895600"/>
          <a:ext cx="9093202" cy="741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11-20/0862</a:t>
                      </a:r>
                    </a:p>
                  </a:txBody>
                  <a:tcPr/>
                </a:tc>
                <a:tc>
                  <a:txBody>
                    <a:bodyPr/>
                    <a:lstStyle/>
                    <a:p>
                      <a:r>
                        <a:rPr lang="en-GB" sz="1800" kern="1200" dirty="0">
                          <a:solidFill>
                            <a:schemeClr val="dk1"/>
                          </a:solidFill>
                          <a:effectLst/>
                          <a:latin typeface="+mn-lt"/>
                          <a:ea typeface="+mn-ea"/>
                          <a:cs typeface="+mn-cs"/>
                        </a:rPr>
                        <a:t>24447, 24544, 24448, 24476, 24188, 24190, 24263, 24264, 24279, 24519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9449225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#1053</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24447, 24544, 24448, 24476, 24188, 24190, 24263, 24264, 24519</a:t>
            </a:r>
            <a:r>
              <a:rPr lang="en-US" kern="1200" dirty="0">
                <a:solidFill>
                  <a:schemeClr val="dk1"/>
                </a:solidFill>
              </a:rPr>
              <a:t> in doc 11-20/0862r3</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113</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73364797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#1054</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 to CID 24279</a:t>
            </a:r>
            <a:r>
              <a:rPr lang="en-US" kern="1200" dirty="0">
                <a:solidFill>
                  <a:schemeClr val="dk1"/>
                </a:solidFill>
              </a:rPr>
              <a:t> in doc 11-20/0862r5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r>
              <a:rPr lang="en-US" kern="1200" dirty="0">
                <a:solidFill>
                  <a:schemeClr val="dk1"/>
                </a:solidFill>
              </a:rPr>
              <a:t>Approved with unanimous consent</a:t>
            </a:r>
          </a:p>
          <a:p>
            <a:pPr>
              <a:buFont typeface="Arial" panose="020B0604020202020204" pitchFamily="34" charset="0"/>
              <a:buChar char="•"/>
            </a:pPr>
            <a:endParaRPr lang="en-US"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114</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6480481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16</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Status of Comment Resolution</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Minutes Approval</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https://mentor.ieee.org/802.11/dcn/20/11-20-0818-01-00ax-resolution-for-cid-24114.docx</a:t>
            </a:r>
            <a:r>
              <a:rPr lang="en-US" sz="1800" dirty="0"/>
              <a:t> - Abhishek Patil </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https://mentor.ieee.org/802.11/dcn/20/11-20-0894-00-00ax-sa1-phy-cr-part-2.docx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Youhan</a:t>
            </a:r>
            <a:r>
              <a:rPr lang="en-US" sz="1800" dirty="0">
                <a:latin typeface="Calibri" panose="020F0502020204030204" pitchFamily="34" charset="0"/>
                <a:cs typeface="Calibri" panose="020F0502020204030204" pitchFamily="34" charset="0"/>
              </a:rPr>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488007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0954789"/>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11-20/0833</a:t>
                      </a:r>
                    </a:p>
                  </a:txBody>
                  <a:tcPr/>
                </a:tc>
                <a:tc>
                  <a:txBody>
                    <a:bodyPr/>
                    <a:lstStyle/>
                    <a:p>
                      <a:r>
                        <a:rPr lang="en-CA" sz="1800" kern="1200" dirty="0">
                          <a:solidFill>
                            <a:schemeClr val="dk1"/>
                          </a:solidFill>
                          <a:effectLst/>
                          <a:latin typeface="+mn-lt"/>
                          <a:ea typeface="+mn-ea"/>
                          <a:cs typeface="+mn-cs"/>
                        </a:rPr>
                        <a:t>24508</a:t>
                      </a:r>
                    </a:p>
                  </a:txBody>
                  <a:tcPr/>
                </a:tc>
                <a:extLst>
                  <a:ext uri="{0D108BD9-81ED-4DB2-BD59-A6C34878D82A}">
                    <a16:rowId xmlns:a16="http://schemas.microsoft.com/office/drawing/2014/main" val="3721419176"/>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1948556077"/>
                  </a:ext>
                </a:extLst>
              </a:tr>
            </a:tbl>
          </a:graphicData>
        </a:graphic>
      </p:graphicFrame>
    </p:spTree>
    <p:extLst>
      <p:ext uri="{BB962C8B-B14F-4D97-AF65-F5344CB8AC3E}">
        <p14:creationId xmlns:p14="http://schemas.microsoft.com/office/powerpoint/2010/main" val="71341850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EB290-2758-A24A-AF59-D641241F8BCE}"/>
              </a:ext>
            </a:extLst>
          </p:cNvPr>
          <p:cNvSpPr>
            <a:spLocks noGrp="1"/>
          </p:cNvSpPr>
          <p:nvPr>
            <p:ph type="title"/>
          </p:nvPr>
        </p:nvSpPr>
        <p:spPr/>
        <p:txBody>
          <a:bodyPr/>
          <a:lstStyle/>
          <a:p>
            <a:r>
              <a:rPr lang="en-US" dirty="0"/>
              <a:t>Motion for Minutes Approval</a:t>
            </a:r>
          </a:p>
        </p:txBody>
      </p:sp>
      <p:sp>
        <p:nvSpPr>
          <p:cNvPr id="6" name="Content Placeholder 5">
            <a:extLst>
              <a:ext uri="{FF2B5EF4-FFF2-40B4-BE49-F238E27FC236}">
                <a16:creationId xmlns:a16="http://schemas.microsoft.com/office/drawing/2014/main" id="{80700EF1-B220-A146-92E7-3E9609F68361}"/>
              </a:ext>
            </a:extLst>
          </p:cNvPr>
          <p:cNvSpPr>
            <a:spLocks noGrp="1"/>
          </p:cNvSpPr>
          <p:nvPr>
            <p:ph idx="1"/>
          </p:nvPr>
        </p:nvSpPr>
        <p:spPr/>
        <p:txBody>
          <a:bodyPr/>
          <a:lstStyle/>
          <a:p>
            <a:pPr>
              <a:buFont typeface="Arial" panose="020B0604020202020204" pitchFamily="34" charset="0"/>
              <a:buChar char="•"/>
            </a:pPr>
            <a:r>
              <a:rPr lang="en-US" dirty="0"/>
              <a:t>Move to approve minutes of TG teleconferences in doc: </a:t>
            </a:r>
            <a:r>
              <a:rPr lang="en-US" dirty="0">
                <a:hlinkClick r:id="rId2"/>
              </a:rPr>
              <a:t>https://mentor.ieee.org/802.11/dcn/20/11-20-0704-08-00ax-minutes-of-tgax-teleconferences-may-2020.docx</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Yasu</a:t>
            </a:r>
            <a:r>
              <a:rPr lang="en-US" dirty="0"/>
              <a:t> Inoue		Second: Alfred </a:t>
            </a:r>
            <a:r>
              <a:rPr lang="en-US" dirty="0" err="1"/>
              <a:t>Asterjadhi</a:t>
            </a:r>
            <a:endParaRPr lang="en-US" dirty="0"/>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id="{494549F3-7890-6043-A621-082147B29C6B}"/>
              </a:ext>
            </a:extLst>
          </p:cNvPr>
          <p:cNvSpPr>
            <a:spLocks noGrp="1"/>
          </p:cNvSpPr>
          <p:nvPr>
            <p:ph type="sldNum" idx="12"/>
          </p:nvPr>
        </p:nvSpPr>
        <p:spPr/>
        <p:txBody>
          <a:bodyPr/>
          <a:lstStyle/>
          <a:p>
            <a:r>
              <a:rPr lang="en-GB"/>
              <a:t>Slide </a:t>
            </a:r>
            <a:fld id="{06B781AF-4CCF-49B0-A572-DE54FBE5D942}" type="slidenum">
              <a:rPr lang="en-GB" smtClean="0"/>
              <a:pPr/>
              <a:t>117</a:t>
            </a:fld>
            <a:endParaRPr lang="en-GB"/>
          </a:p>
        </p:txBody>
      </p:sp>
      <p:sp>
        <p:nvSpPr>
          <p:cNvPr id="4" name="Footer Placeholder 3">
            <a:extLst>
              <a:ext uri="{FF2B5EF4-FFF2-40B4-BE49-F238E27FC236}">
                <a16:creationId xmlns:a16="http://schemas.microsoft.com/office/drawing/2014/main" id="{7F782DF9-3E11-3F4A-B0FB-0221B1B5570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61C15D5-FF99-144A-A72A-FBF5B131DC5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379502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B254A-479F-6743-A86A-4E80E550191D}"/>
              </a:ext>
            </a:extLst>
          </p:cNvPr>
          <p:cNvSpPr>
            <a:spLocks noGrp="1"/>
          </p:cNvSpPr>
          <p:nvPr>
            <p:ph type="title"/>
          </p:nvPr>
        </p:nvSpPr>
        <p:spPr/>
        <p:txBody>
          <a:bodyPr/>
          <a:lstStyle/>
          <a:p>
            <a:r>
              <a:rPr lang="en-US" dirty="0"/>
              <a:t>CR Motion #1055</a:t>
            </a:r>
          </a:p>
        </p:txBody>
      </p:sp>
      <p:sp>
        <p:nvSpPr>
          <p:cNvPr id="3" name="Content Placeholder 2">
            <a:extLst>
              <a:ext uri="{FF2B5EF4-FFF2-40B4-BE49-F238E27FC236}">
                <a16:creationId xmlns:a16="http://schemas.microsoft.com/office/drawing/2014/main" id="{72A5F6B3-3DE9-B747-B9B8-B6AA1D6FB2CA}"/>
              </a:ext>
            </a:extLst>
          </p:cNvPr>
          <p:cNvSpPr>
            <a:spLocks noGrp="1"/>
          </p:cNvSpPr>
          <p:nvPr>
            <p:ph idx="1"/>
          </p:nvPr>
        </p:nvSpPr>
        <p:spPr/>
        <p:txBody>
          <a:bodyPr/>
          <a:lstStyle/>
          <a:p>
            <a:r>
              <a:rPr lang="en-US" dirty="0"/>
              <a:t>Move to accept resolution to CID 24508 in doc 11-20/0833r0</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15/0/1</a:t>
            </a:r>
          </a:p>
          <a:p>
            <a:r>
              <a:rPr lang="en-US" dirty="0"/>
              <a:t>Motion passes</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D725D76-FF6E-CA41-921F-9B6CA82042CA}"/>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F87525BF-F000-A641-81F1-69CB883E3BD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238C72-084D-9347-8AE5-D9C6312CAD9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72104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 17/0/6</a:t>
            </a:r>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(Approval of January meeting and teleconferences minutes)</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70F88-EADD-EF4D-BD6B-5D6C139D7CBD}"/>
              </a:ext>
            </a:extLst>
          </p:cNvPr>
          <p:cNvSpPr>
            <a:spLocks noGrp="1"/>
          </p:cNvSpPr>
          <p:nvPr>
            <p:ph type="title"/>
          </p:nvPr>
        </p:nvSpPr>
        <p:spPr/>
        <p:txBody>
          <a:bodyPr/>
          <a:lstStyle/>
          <a:p>
            <a:r>
              <a:rPr lang="en-US" dirty="0"/>
              <a:t>Minute Approvals</a:t>
            </a:r>
          </a:p>
        </p:txBody>
      </p:sp>
      <p:sp>
        <p:nvSpPr>
          <p:cNvPr id="3" name="Content Placeholder 2">
            <a:extLst>
              <a:ext uri="{FF2B5EF4-FFF2-40B4-BE49-F238E27FC236}">
                <a16:creationId xmlns:a16="http://schemas.microsoft.com/office/drawing/2014/main" id="{8150CBBE-3F56-F44A-8F08-A3A5677B110A}"/>
              </a:ext>
            </a:extLst>
          </p:cNvPr>
          <p:cNvSpPr>
            <a:spLocks noGrp="1"/>
          </p:cNvSpPr>
          <p:nvPr>
            <p:ph idx="1"/>
          </p:nvPr>
        </p:nvSpPr>
        <p:spPr>
          <a:xfrm>
            <a:off x="965200" y="1524000"/>
            <a:ext cx="10361084" cy="4113213"/>
          </a:xfrm>
        </p:spPr>
        <p:txBody>
          <a:bodyPr/>
          <a:lstStyle/>
          <a:p>
            <a:r>
              <a:rPr lang="en-US" sz="2000" dirty="0"/>
              <a:t>Move to approve the minutes of meetings and teleconferences since January 2020 till now</a:t>
            </a:r>
          </a:p>
          <a:p>
            <a:r>
              <a:rPr lang="en-US" dirty="0"/>
              <a:t>	 </a:t>
            </a:r>
            <a:r>
              <a:rPr lang="en-CA" sz="1200" b="0" dirty="0" err="1"/>
              <a:t>TGax</a:t>
            </a:r>
            <a:r>
              <a:rPr lang="en-CA" sz="1200" b="0" dirty="0"/>
              <a:t> meeting minutes </a:t>
            </a:r>
            <a:r>
              <a:rPr lang="en-CA" sz="1200" b="0" dirty="0" err="1"/>
              <a:t>fron</a:t>
            </a:r>
            <a:r>
              <a:rPr lang="en-CA" sz="1200" b="0" dirty="0"/>
              <a:t> January 2020 Irvine session</a:t>
            </a:r>
          </a:p>
          <a:p>
            <a:r>
              <a:rPr lang="en-CA" sz="1200" b="0" dirty="0">
                <a:hlinkClick r:id="rId2"/>
              </a:rPr>
              <a:t>https://mentor.ieee.org/802.11/dcn/20/11-20-0148-00-00ax-tgax-january-2020-irvine-meeting-minutes.docx</a:t>
            </a:r>
            <a:r>
              <a:rPr lang="en-CA" sz="1200" b="0" dirty="0"/>
              <a:t> </a:t>
            </a:r>
            <a:br>
              <a:rPr lang="en-CA" sz="1200" b="0" dirty="0"/>
            </a:br>
            <a:endParaRPr lang="en-CA" sz="1200" b="0" dirty="0"/>
          </a:p>
          <a:p>
            <a:r>
              <a:rPr lang="en-CA" sz="1200" b="0" dirty="0"/>
              <a:t>	</a:t>
            </a:r>
            <a:r>
              <a:rPr lang="en-CA" sz="1200" b="0" dirty="0" err="1"/>
              <a:t>TGax</a:t>
            </a:r>
            <a:r>
              <a:rPr lang="en-CA" sz="1200" b="0" dirty="0"/>
              <a:t> CRC Teleconferences on January 30th, February 20th, 27th, and March 5th</a:t>
            </a:r>
          </a:p>
          <a:p>
            <a:r>
              <a:rPr lang="en-CA" sz="1200" b="0" dirty="0">
                <a:hlinkClick r:id="rId3" tooltip="https://mentor.ieee.org/802.11/dcn/20/11-20-0257-03-00ax-minutes-of-tgax-teleconference-from-january-to-february-2020.docx"/>
              </a:rPr>
              <a:t>https://mentor.ieee.org/802.11/dcn/20/11-20-0257-03-00ax-minutes-of-tgax-teleconference-from-january-to-february-2020.docx</a:t>
            </a:r>
            <a:endParaRPr lang="en-CA" sz="1200" b="0" dirty="0"/>
          </a:p>
          <a:p>
            <a:br>
              <a:rPr lang="en-CA" sz="1200" b="0" dirty="0"/>
            </a:br>
            <a:r>
              <a:rPr lang="en-CA" sz="1200" b="0" dirty="0" err="1"/>
              <a:t>TGax</a:t>
            </a:r>
            <a:r>
              <a:rPr lang="en-CA" sz="1200" b="0" dirty="0"/>
              <a:t> CRC Teleconferences on March 16th and 19th</a:t>
            </a:r>
          </a:p>
          <a:p>
            <a:r>
              <a:rPr lang="en-CA" sz="1200" b="0" dirty="0">
                <a:hlinkClick r:id="rId4" tooltip="https://mentor.ieee.org/802.11/dcn/20/11-20-0501-00-00ax-minutes-of-tgax-teleconference-on-march-16-and-19-2020.docx"/>
              </a:rPr>
              <a:t>https://mentor.ieee.org/802.11/dcn/20/11-20-0501-00-00ax-minutes-of-tgax-teleconference-on-march-16-and-19-2020.docx</a:t>
            </a:r>
            <a:br>
              <a:rPr lang="en-CA" sz="1200" b="0" dirty="0"/>
            </a:br>
            <a:endParaRPr lang="en-CA" sz="1200" b="0" dirty="0"/>
          </a:p>
          <a:p>
            <a:br>
              <a:rPr lang="en-CA" sz="1200" b="0" dirty="0"/>
            </a:br>
            <a:r>
              <a:rPr lang="en-CA" sz="1200" b="0" dirty="0" err="1"/>
              <a:t>TGax</a:t>
            </a:r>
            <a:r>
              <a:rPr lang="en-CA" sz="1200" b="0" dirty="0"/>
              <a:t> CRC Teleconferences on March 26th</a:t>
            </a:r>
          </a:p>
          <a:p>
            <a:r>
              <a:rPr lang="en-CA" sz="1200" b="0" dirty="0">
                <a:hlinkClick r:id="rId5" tooltip="https://mentor.ieee.org/802.11/dcn/20/11-20-0546-00-00ax-minutes-of-tgax-crc-weekly-teleconferences-march-2020.docx"/>
              </a:rPr>
              <a:t>https://mentor.ieee.org/802.11/dcn/20/11-20-0546-00-00ax-minutes-of-tgax-crc-weekly-teleconferences-march-2020.docx</a:t>
            </a:r>
            <a:br>
              <a:rPr lang="en-CA" sz="1200" b="0" dirty="0"/>
            </a:br>
            <a:endParaRPr lang="en-CA" sz="1200" b="0" dirty="0"/>
          </a:p>
          <a:p>
            <a:br>
              <a:rPr lang="en-CA" sz="1200" b="0" dirty="0"/>
            </a:br>
            <a:r>
              <a:rPr lang="en-CA" sz="1200" b="0" dirty="0" err="1"/>
              <a:t>TGax</a:t>
            </a:r>
            <a:r>
              <a:rPr lang="en-CA" sz="1200" b="0" dirty="0"/>
              <a:t> CRC Teleconferences on April 2nd, 9th, 16th, 23rd, and 30th</a:t>
            </a:r>
          </a:p>
          <a:p>
            <a:r>
              <a:rPr lang="en-CA" sz="1200" b="0" dirty="0">
                <a:hlinkClick r:id="rId6" tooltip="https://mentor.ieee.org/802.11/dcn/20/11-20-0588-03-00ax-minutes-of-tgax-crc-weekly-teleconferences-april-2020.docx"/>
              </a:rPr>
              <a:t>https://mentor.ieee.org/802.11/dcn/20/11-20-0588-03-00ax-minutes-of-tgax-crc-weekly-teleconferences-april-2020.docx</a:t>
            </a:r>
            <a:br>
              <a:rPr lang="en-CA" sz="1200" b="0" dirty="0"/>
            </a:br>
            <a:endParaRPr lang="en-CA" sz="1200" b="0" dirty="0"/>
          </a:p>
          <a:p>
            <a:r>
              <a:rPr lang="en-CA" sz="2000" dirty="0"/>
              <a:t>Move:		</a:t>
            </a:r>
            <a:r>
              <a:rPr lang="en-CA" sz="2000" dirty="0" err="1"/>
              <a:t>Yasu</a:t>
            </a:r>
            <a:r>
              <a:rPr lang="en-CA" sz="2000" dirty="0"/>
              <a:t> Inoue	Second: Edward Au </a:t>
            </a:r>
            <a:r>
              <a:rPr lang="en-CA" sz="2000" dirty="0">
                <a:sym typeface="Wingdings" pitchFamily="2" charset="2"/>
              </a:rPr>
              <a:t> approved with unanimous consent</a:t>
            </a:r>
            <a:br>
              <a:rPr lang="en-CA" dirty="0"/>
            </a:br>
            <a:endParaRPr lang="en-US" dirty="0"/>
          </a:p>
        </p:txBody>
      </p:sp>
      <p:sp>
        <p:nvSpPr>
          <p:cNvPr id="4" name="Slide Number Placeholder 3">
            <a:extLst>
              <a:ext uri="{FF2B5EF4-FFF2-40B4-BE49-F238E27FC236}">
                <a16:creationId xmlns:a16="http://schemas.microsoft.com/office/drawing/2014/main" id="{3333E29D-1856-264A-B907-10A4D6CB916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0C9D7AA-BDFB-5B43-B3C6-5C3524B99C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2DB7F4-29B9-0F49-A683-84F4F58A244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1831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55133122"/>
              </p:ext>
            </p:extLst>
          </p:nvPr>
        </p:nvGraphicFramePr>
        <p:xfrm>
          <a:off x="1246718" y="1830390"/>
          <a:ext cx="9093200" cy="33375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val="2279890647"/>
                  </a:ext>
                </a:extLst>
              </a:tr>
              <a:tr h="370840">
                <a:tc>
                  <a:txBody>
                    <a:bodyPr/>
                    <a:lstStyle/>
                    <a:p>
                      <a:r>
                        <a:rPr lang="en-US" dirty="0"/>
                        <a:t>11-20/0594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val="80198438"/>
                  </a:ext>
                </a:extLst>
              </a:tr>
              <a:tr h="370840">
                <a:tc>
                  <a:txBody>
                    <a:bodyPr/>
                    <a:lstStyle/>
                    <a:p>
                      <a:r>
                        <a:rPr lang="en-US" dirty="0"/>
                        <a:t>11-20/0492</a:t>
                      </a:r>
                    </a:p>
                  </a:txBody>
                  <a:tcPr/>
                </a:tc>
                <a:tc>
                  <a:txBody>
                    <a:bodyPr/>
                    <a:lstStyle/>
                    <a:p>
                      <a:r>
                        <a:rPr lang="en-US" dirty="0"/>
                        <a:t>24459, 24460, 24462</a:t>
                      </a:r>
                    </a:p>
                  </a:txBody>
                  <a:tcPr/>
                </a:tc>
                <a:extLst>
                  <a:ext uri="{0D108BD9-81ED-4DB2-BD59-A6C34878D82A}">
                    <a16:rowId xmlns:a16="http://schemas.microsoft.com/office/drawing/2014/main" val="2740962531"/>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11-20/0703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24027, 24419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54035627"/>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24292</a:t>
                      </a:r>
                    </a:p>
                  </a:txBody>
                  <a:tcPr/>
                </a:tc>
                <a:extLst>
                  <a:ext uri="{0D108BD9-81ED-4DB2-BD59-A6C34878D82A}">
                    <a16:rowId xmlns:a16="http://schemas.microsoft.com/office/drawing/2014/main" val="2511837843"/>
                  </a:ext>
                </a:extLst>
              </a:tr>
              <a:tr h="370840">
                <a:tc>
                  <a:txBody>
                    <a:bodyPr/>
                    <a:lstStyle/>
                    <a:p>
                      <a:r>
                        <a:rPr lang="en-US" dirty="0"/>
                        <a:t>11-20/0529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24235 and 24236</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762236426"/>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#1034</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GB" kern="1200" dirty="0">
                <a:solidFill>
                  <a:schemeClr val="dk1"/>
                </a:solidFill>
              </a:rPr>
              <a:t>24210, 24539, 24536, 24533, 24333 in doc 11-20/0665r2</a:t>
            </a:r>
          </a:p>
          <a:p>
            <a:endParaRPr lang="en-GB" kern="1200" dirty="0">
              <a:solidFill>
                <a:schemeClr val="dk1"/>
              </a:solidFill>
            </a:endParaRPr>
          </a:p>
          <a:p>
            <a:r>
              <a:rPr lang="en-GB" kern="1200" dirty="0">
                <a:solidFill>
                  <a:schemeClr val="dk1"/>
                </a:solidFill>
              </a:rPr>
              <a:t>Move:		Edward Au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74</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7637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#1035</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24004, 24085, 24086, 24087, 24088, 24468, </a:t>
            </a:r>
            <a:r>
              <a:rPr lang="en-US" kern="1200" dirty="0">
                <a:solidFill>
                  <a:schemeClr val="tx1"/>
                </a:solidFill>
              </a:rPr>
              <a:t>24509, 24510</a:t>
            </a:r>
            <a:r>
              <a:rPr lang="en-CA" dirty="0">
                <a:solidFill>
                  <a:schemeClr val="tx1"/>
                </a:solidFill>
              </a:rPr>
              <a:t> in doc 11-20/0549r4</a:t>
            </a:r>
            <a:endParaRPr lang="en-US" dirty="0">
              <a:solidFill>
                <a:srgbClr val="FF0000"/>
              </a:solidFill>
            </a:endParaRPr>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75</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38687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#1036</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24432, 24345, </a:t>
            </a:r>
            <a:r>
              <a:rPr lang="en-US" kern="1200" dirty="0">
                <a:solidFill>
                  <a:schemeClr val="tx1"/>
                </a:solidFill>
              </a:rPr>
              <a:t>24353</a:t>
            </a:r>
            <a:r>
              <a:rPr lang="en-US" kern="1200" dirty="0">
                <a:solidFill>
                  <a:schemeClr val="dk1"/>
                </a:solidFill>
              </a:rPr>
              <a:t>, 24136, 24378, 24379, 24380</a:t>
            </a:r>
            <a:r>
              <a:rPr lang="en-CA" dirty="0"/>
              <a:t> in doc 11-20/0594r6</a:t>
            </a:r>
            <a:endParaRPr lang="en-US" dirty="0"/>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Edward Au</a:t>
            </a: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76</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98402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2AEB-2BEB-8940-A83F-D385C9DC165F}"/>
              </a:ext>
            </a:extLst>
          </p:cNvPr>
          <p:cNvSpPr>
            <a:spLocks noGrp="1"/>
          </p:cNvSpPr>
          <p:nvPr>
            <p:ph type="title"/>
          </p:nvPr>
        </p:nvSpPr>
        <p:spPr/>
        <p:txBody>
          <a:bodyPr/>
          <a:lstStyle/>
          <a:p>
            <a:r>
              <a:rPr lang="en-US" dirty="0"/>
              <a:t>CR Motion 1037</a:t>
            </a:r>
          </a:p>
        </p:txBody>
      </p:sp>
      <p:sp>
        <p:nvSpPr>
          <p:cNvPr id="3" name="Content Placeholder 2">
            <a:extLst>
              <a:ext uri="{FF2B5EF4-FFF2-40B4-BE49-F238E27FC236}">
                <a16:creationId xmlns:a16="http://schemas.microsoft.com/office/drawing/2014/main" id="{A99B7C61-8380-6745-BD70-0A4762204851}"/>
              </a:ext>
            </a:extLst>
          </p:cNvPr>
          <p:cNvSpPr>
            <a:spLocks noGrp="1"/>
          </p:cNvSpPr>
          <p:nvPr>
            <p:ph idx="1"/>
          </p:nvPr>
        </p:nvSpPr>
        <p:spPr/>
        <p:txBody>
          <a:bodyPr/>
          <a:lstStyle/>
          <a:p>
            <a:r>
              <a:rPr lang="en-US" dirty="0"/>
              <a:t>Move to accept resolution to CID 24336 in doc 11-20/0491r7</a:t>
            </a:r>
          </a:p>
          <a:p>
            <a:endParaRPr lang="en-US" dirty="0"/>
          </a:p>
          <a:p>
            <a:r>
              <a:rPr lang="en-US" dirty="0"/>
              <a:t>Move: Laurent </a:t>
            </a:r>
            <a:r>
              <a:rPr lang="en-US" dirty="0" err="1"/>
              <a:t>Cariou</a:t>
            </a:r>
            <a:r>
              <a:rPr lang="en-US" dirty="0"/>
              <a:t>		Second: Po-Kai Huang</a:t>
            </a:r>
          </a:p>
          <a:p>
            <a:r>
              <a:rPr lang="en-US" dirty="0"/>
              <a:t>Approved with unanimous consent</a:t>
            </a:r>
          </a:p>
        </p:txBody>
      </p:sp>
      <p:sp>
        <p:nvSpPr>
          <p:cNvPr id="4" name="Slide Number Placeholder 3">
            <a:extLst>
              <a:ext uri="{FF2B5EF4-FFF2-40B4-BE49-F238E27FC236}">
                <a16:creationId xmlns:a16="http://schemas.microsoft.com/office/drawing/2014/main" id="{18051628-390A-1441-ACDA-D18E6927C12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8A197-FC9A-0D44-A4B5-A79127EB94A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AA40C-40A7-7146-98E3-3679D1200C1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89924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DC840-5023-8047-B97D-E70A469B7F96}"/>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8987D141-95C8-5347-AFE8-32DC19A3F606}"/>
              </a:ext>
            </a:extLst>
          </p:cNvPr>
          <p:cNvSpPr>
            <a:spLocks noGrp="1"/>
          </p:cNvSpPr>
          <p:nvPr>
            <p:ph idx="1"/>
          </p:nvPr>
        </p:nvSpPr>
        <p:spPr/>
        <p:txBody>
          <a:bodyPr/>
          <a:lstStyle/>
          <a:p>
            <a:r>
              <a:rPr lang="en-US" dirty="0"/>
              <a:t>Do you agree to change “should” to a “Shall” in CID 24459?</a:t>
            </a:r>
          </a:p>
          <a:p>
            <a:endParaRPr lang="en-US" dirty="0"/>
          </a:p>
          <a:p>
            <a:r>
              <a:rPr lang="en-US" dirty="0"/>
              <a:t>Y/N/A: 6/11/10</a:t>
            </a:r>
          </a:p>
        </p:txBody>
      </p:sp>
      <p:sp>
        <p:nvSpPr>
          <p:cNvPr id="4" name="Slide Number Placeholder 3">
            <a:extLst>
              <a:ext uri="{FF2B5EF4-FFF2-40B4-BE49-F238E27FC236}">
                <a16:creationId xmlns:a16="http://schemas.microsoft.com/office/drawing/2014/main" id="{4C1E7815-3A77-C140-984A-17A42BD6550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644C849-2088-0B46-B206-8302D4A523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526602-556B-8A40-B202-D1DF2C0BCEF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24192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#1038</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dirty="0"/>
              <a:t>24460, 24462 in doc 11-20/0492r2</a:t>
            </a:r>
            <a:endParaRPr lang="en-GB" kern="1200" dirty="0">
              <a:solidFill>
                <a:schemeClr val="dk1"/>
              </a:solidFill>
            </a:endParaRPr>
          </a:p>
          <a:p>
            <a:endParaRPr lang="en-GB" kern="1200" dirty="0">
              <a:solidFill>
                <a:schemeClr val="dk1"/>
              </a:solidFill>
            </a:endParaRPr>
          </a:p>
          <a:p>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79</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2278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BEF1-5A53-8349-B8E0-0A9F00110B6A}"/>
              </a:ext>
            </a:extLst>
          </p:cNvPr>
          <p:cNvSpPr>
            <a:spLocks noGrp="1"/>
          </p:cNvSpPr>
          <p:nvPr>
            <p:ph type="title"/>
          </p:nvPr>
        </p:nvSpPr>
        <p:spPr/>
        <p:txBody>
          <a:bodyPr/>
          <a:lstStyle/>
          <a:p>
            <a:r>
              <a:rPr lang="en-US" dirty="0"/>
              <a:t>CR Motion #1039 </a:t>
            </a:r>
          </a:p>
        </p:txBody>
      </p:sp>
      <p:sp>
        <p:nvSpPr>
          <p:cNvPr id="3" name="Content Placeholder 2">
            <a:extLst>
              <a:ext uri="{FF2B5EF4-FFF2-40B4-BE49-F238E27FC236}">
                <a16:creationId xmlns:a16="http://schemas.microsoft.com/office/drawing/2014/main" id="{8E68CA31-651D-CB45-9804-CC2E655D9EBE}"/>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CA" kern="1200" dirty="0">
                <a:solidFill>
                  <a:schemeClr val="dk1"/>
                </a:solidFill>
              </a:rPr>
              <a:t> </a:t>
            </a:r>
            <a:r>
              <a:rPr lang="en-US" dirty="0"/>
              <a:t>in doc 11-20/0703r3</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4E20C465-99D8-974C-80F4-B3B7A5E24EF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04A2540-806E-8E4C-8C9F-920183BA60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2C3F1C-0E5D-F249-82E3-77D61BF4434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868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5AA45-91AF-1747-AAD8-79C2D344328D}"/>
              </a:ext>
            </a:extLst>
          </p:cNvPr>
          <p:cNvSpPr>
            <a:spLocks noGrp="1"/>
          </p:cNvSpPr>
          <p:nvPr>
            <p:ph type="title"/>
          </p:nvPr>
        </p:nvSpPr>
        <p:spPr/>
        <p:txBody>
          <a:bodyPr/>
          <a:lstStyle/>
          <a:p>
            <a:r>
              <a:rPr lang="en-US" dirty="0"/>
              <a:t>CR Motion #1040</a:t>
            </a:r>
          </a:p>
        </p:txBody>
      </p:sp>
      <p:sp>
        <p:nvSpPr>
          <p:cNvPr id="3" name="Content Placeholder 2">
            <a:extLst>
              <a:ext uri="{FF2B5EF4-FFF2-40B4-BE49-F238E27FC236}">
                <a16:creationId xmlns:a16="http://schemas.microsoft.com/office/drawing/2014/main" id="{E209B10E-DD9C-9C42-8D8A-C33F0F8027AA}"/>
              </a:ext>
            </a:extLst>
          </p:cNvPr>
          <p:cNvSpPr>
            <a:spLocks noGrp="1"/>
          </p:cNvSpPr>
          <p:nvPr>
            <p:ph idx="1"/>
          </p:nvPr>
        </p:nvSpPr>
        <p:spPr/>
        <p:txBody>
          <a:bodyPr/>
          <a:lstStyle/>
          <a:p>
            <a:r>
              <a:rPr lang="en-US" dirty="0"/>
              <a:t>Move to accept resolution to CID 24292 in doc 11-20/0705r2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6C9A55E8-7ACF-CD44-91F2-3545273F04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E420FB-255D-D847-A48F-0FE999F57D1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62E806-000B-9549-8D16-4A0DA2E50A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12537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A8B8-7888-B24E-8B77-049E1979DE6F}"/>
              </a:ext>
            </a:extLst>
          </p:cNvPr>
          <p:cNvSpPr>
            <a:spLocks noGrp="1"/>
          </p:cNvSpPr>
          <p:nvPr>
            <p:ph type="title"/>
          </p:nvPr>
        </p:nvSpPr>
        <p:spPr/>
        <p:txBody>
          <a:bodyPr/>
          <a:lstStyle/>
          <a:p>
            <a:r>
              <a:rPr lang="en-US" dirty="0"/>
              <a:t>CR Motion #1041</a:t>
            </a:r>
          </a:p>
        </p:txBody>
      </p:sp>
      <p:sp>
        <p:nvSpPr>
          <p:cNvPr id="3" name="Content Placeholder 2">
            <a:extLst>
              <a:ext uri="{FF2B5EF4-FFF2-40B4-BE49-F238E27FC236}">
                <a16:creationId xmlns:a16="http://schemas.microsoft.com/office/drawing/2014/main" id="{4B2ABAFB-0058-5A44-B4AD-9823F9AE55EC}"/>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US" kern="1200" dirty="0">
                <a:solidFill>
                  <a:schemeClr val="dk1"/>
                </a:solidFill>
              </a:rPr>
              <a:t> in doc 11-20/0529r7</a:t>
            </a:r>
          </a:p>
          <a:p>
            <a:endParaRPr lang="en-US" kern="1200" dirty="0">
              <a:solidFill>
                <a:schemeClr val="dk1"/>
              </a:solidFill>
            </a:endParaRPr>
          </a:p>
          <a:p>
            <a:r>
              <a:rPr lang="en-US" kern="1200" dirty="0">
                <a:solidFill>
                  <a:schemeClr val="dk1"/>
                </a:solidFill>
              </a:rPr>
              <a:t>Move: Matt Fischer		Second: </a:t>
            </a:r>
            <a:r>
              <a:rPr lang="en-US" kern="1200" dirty="0" err="1">
                <a:solidFill>
                  <a:schemeClr val="dk1"/>
                </a:solidFill>
              </a:rPr>
              <a:t>Xiaogang</a:t>
            </a:r>
            <a:r>
              <a:rPr lang="en-US" kern="1200" dirty="0">
                <a:solidFill>
                  <a:schemeClr val="dk1"/>
                </a:solidFill>
              </a:rPr>
              <a:t> Chen</a:t>
            </a:r>
          </a:p>
          <a:p>
            <a:r>
              <a:rPr lang="en-US" kern="1200" dirty="0">
                <a:solidFill>
                  <a:schemeClr val="dk1"/>
                </a:solidFill>
              </a:rPr>
              <a:t>Y/N/A: 5/1/14 </a:t>
            </a:r>
          </a:p>
          <a:p>
            <a:r>
              <a:rPr lang="en-US" kern="1200" dirty="0">
                <a:solidFill>
                  <a:schemeClr val="dk1"/>
                </a:solidFill>
              </a:rPr>
              <a:t>Motion Passes</a:t>
            </a:r>
          </a:p>
          <a:p>
            <a:endParaRPr lang="en-CA" kern="1200" dirty="0">
              <a:solidFill>
                <a:schemeClr val="dk1"/>
              </a:solidFill>
            </a:endParaRPr>
          </a:p>
        </p:txBody>
      </p:sp>
      <p:sp>
        <p:nvSpPr>
          <p:cNvPr id="4" name="Slide Number Placeholder 3">
            <a:extLst>
              <a:ext uri="{FF2B5EF4-FFF2-40B4-BE49-F238E27FC236}">
                <a16:creationId xmlns:a16="http://schemas.microsoft.com/office/drawing/2014/main" id="{7EF4D8F3-4EC4-604C-B74F-9BB1357C115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8D194064-4572-4B4F-B2F9-E382E9A086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6FF1F3D-D059-8941-A004-EF138EE9CF0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76110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8DCD-FF18-DC4C-AD8A-B5C482EC441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376EFEA-8096-BA4F-87FB-A7F1D466BC94}"/>
              </a:ext>
            </a:extLst>
          </p:cNvPr>
          <p:cNvSpPr>
            <a:spLocks noGrp="1"/>
          </p:cNvSpPr>
          <p:nvPr>
            <p:ph idx="1"/>
          </p:nvPr>
        </p:nvSpPr>
        <p:spPr/>
        <p:txBody>
          <a:bodyPr/>
          <a:lstStyle/>
          <a:p>
            <a:r>
              <a:rPr lang="en-US" dirty="0"/>
              <a:t>Do you agree that it is not necessary to specify that a sum of starting spatial stream offset (0 – 7) and number of spatial streams in a trigger frame contents is not greater than 8 spatial streams?</a:t>
            </a:r>
          </a:p>
          <a:p>
            <a:endParaRPr lang="en-US" dirty="0"/>
          </a:p>
          <a:p>
            <a:r>
              <a:rPr lang="en-US" dirty="0"/>
              <a:t>Y/N/</a:t>
            </a:r>
            <a:r>
              <a:rPr lang="en-US"/>
              <a:t>A: 9/2/5</a:t>
            </a:r>
            <a:endParaRPr lang="en-US" dirty="0"/>
          </a:p>
        </p:txBody>
      </p:sp>
      <p:sp>
        <p:nvSpPr>
          <p:cNvPr id="4" name="Slide Number Placeholder 3">
            <a:extLst>
              <a:ext uri="{FF2B5EF4-FFF2-40B4-BE49-F238E27FC236}">
                <a16:creationId xmlns:a16="http://schemas.microsoft.com/office/drawing/2014/main" id="{E634A457-FAB0-F842-80B0-CDA98BB9F5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51A668E1-FA45-C34B-9AC5-E592B9D0F2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4F260DC-A7B5-F641-8BDC-6B7592E599C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8733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19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CA" sz="1800" b="0" dirty="0">
                <a:latin typeface="Calibri" panose="020F0502020204030204" pitchFamily="34" charset="0"/>
                <a:cs typeface="Calibri" panose="020F0502020204030204" pitchFamily="34" charset="0"/>
                <a:hlinkClick r:id="rId4"/>
              </a:rPr>
              <a:t>https://mentor.ieee.org/802.11/dcn/20/11-20-0769-00-00ax-resolution-to-annex-z-and-hesigb-comments.docx</a:t>
            </a:r>
            <a:r>
              <a:rPr lang="en-CA" sz="1800" b="0" dirty="0">
                <a:latin typeface="Calibri" panose="020F0502020204030204" pitchFamily="34" charset="0"/>
                <a:cs typeface="Calibri" panose="020F0502020204030204" pitchFamily="34" charset="0"/>
              </a:rPr>
              <a:t> - Brian Hart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079961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49298420"/>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11-20/0494</a:t>
                      </a:r>
                    </a:p>
                  </a:txBody>
                  <a:tcPr/>
                </a:tc>
                <a:tc>
                  <a:txBody>
                    <a:bodyPr/>
                    <a:lstStyle/>
                    <a:p>
                      <a:r>
                        <a:rPr lang="en-GB" sz="1800" kern="1200" dirty="0">
                          <a:solidFill>
                            <a:schemeClr val="dk1"/>
                          </a:solidFill>
                          <a:effectLst/>
                          <a:latin typeface="+mn-lt"/>
                          <a:ea typeface="+mn-ea"/>
                          <a:cs typeface="+mn-cs"/>
                        </a:rPr>
                        <a:t>24149, 24150, 24430, 24535, 24056, 24258</a:t>
                      </a:r>
                      <a:r>
                        <a:rPr lang="en-CA" dirty="0">
                          <a:effectLst/>
                        </a:rPr>
                        <a:t> </a:t>
                      </a:r>
                      <a:endParaRPr lang="en-US" dirty="0"/>
                    </a:p>
                  </a:txBody>
                  <a:tcPr/>
                </a:tc>
                <a:extLst>
                  <a:ext uri="{0D108BD9-81ED-4DB2-BD59-A6C34878D82A}">
                    <a16:rowId xmlns:a16="http://schemas.microsoft.com/office/drawing/2014/main" val="21663825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39067124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#1042</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24025, 24475 in doc 11-20/0493r5</a:t>
            </a:r>
          </a:p>
          <a:p>
            <a:endParaRPr lang="en-US" dirty="0"/>
          </a:p>
          <a:p>
            <a:r>
              <a:rPr lang="en-US" dirty="0"/>
              <a:t>Move: Laurent </a:t>
            </a:r>
            <a:r>
              <a:rPr lang="en-US" dirty="0" err="1"/>
              <a:t>Cariou</a:t>
            </a:r>
            <a:r>
              <a:rPr lang="en-US" dirty="0"/>
              <a:t>		Second: Sean Coffey</a:t>
            </a:r>
          </a:p>
          <a:p>
            <a:r>
              <a:rPr lang="en-US" dirty="0"/>
              <a:t>Approved with unanimous consent</a:t>
            </a:r>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86</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255804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#1043</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a:t>
            </a:r>
            <a:r>
              <a:rPr lang="en-GB" kern="1200" dirty="0">
                <a:solidFill>
                  <a:schemeClr val="dk1"/>
                </a:solidFill>
              </a:rPr>
              <a:t>24149, 24150, 24430, 24535, 24056, 24258</a:t>
            </a:r>
            <a:r>
              <a:rPr lang="en-CA" dirty="0"/>
              <a:t> </a:t>
            </a:r>
            <a:endParaRPr lang="en-US" dirty="0"/>
          </a:p>
          <a:p>
            <a:r>
              <a:rPr lang="en-US" dirty="0"/>
              <a:t>in doc 11-20/0494r2</a:t>
            </a:r>
          </a:p>
          <a:p>
            <a:endParaRPr lang="en-US" dirty="0"/>
          </a:p>
          <a:p>
            <a:r>
              <a:rPr lang="en-US" dirty="0"/>
              <a:t>Move: Laurent </a:t>
            </a:r>
            <a:r>
              <a:rPr lang="en-US" dirty="0" err="1"/>
              <a:t>Cariou</a:t>
            </a:r>
            <a:r>
              <a:rPr lang="en-US" dirty="0"/>
              <a:t>		Second: </a:t>
            </a:r>
            <a:r>
              <a:rPr lang="en-US" dirty="0" err="1"/>
              <a:t>Yasu</a:t>
            </a:r>
            <a:r>
              <a:rPr lang="en-US" dirty="0"/>
              <a:t> Inoue</a:t>
            </a:r>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87</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668037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https://mentor.ieee.org/802.11/dcn/20/11-20-0716-01-00ax-sa1-sounding-comments.docx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Menzo</a:t>
            </a:r>
            <a:r>
              <a:rPr lang="en-US" sz="1800" b="0" dirty="0">
                <a:latin typeface="Calibri" panose="020F0502020204030204" pitchFamily="34" charset="0"/>
                <a:cs typeface="Calibri" panose="020F0502020204030204" pitchFamily="34" charset="0"/>
              </a:rPr>
              <a:t> </a:t>
            </a:r>
            <a:r>
              <a:rPr lang="en-US" sz="1800" b="0" dirty="0" err="1">
                <a:latin typeface="Calibri" panose="020F0502020204030204" pitchFamily="34" charset="0"/>
                <a:cs typeface="Calibri" panose="020F0502020204030204" pitchFamily="34" charset="0"/>
              </a:rPr>
              <a:t>Wentink</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Puncturing Discussion – All</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https://mentor.ieee.org/802.11/dcn/20/11-20-0497-04-00ax-misc-cr-on-d6-0.doc</a:t>
            </a:r>
            <a:r>
              <a:rPr lang="en-US" sz="1200" dirty="0">
                <a:latin typeface="Calibri" panose="020F0502020204030204" pitchFamily="34" charset="0"/>
                <a:cs typeface="Calibri" panose="020F0502020204030204" pitchFamily="34" charset="0"/>
              </a:rPr>
              <a:t> - Ross Jian Yu</a:t>
            </a:r>
            <a:endParaRPr lang="en-US" sz="12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https://mentor.ieee.org/802.11/dcn/20/11-20-0795-00-00ax-cr-for-cid-24270.docx</a:t>
            </a:r>
            <a:r>
              <a:rPr lang="en-US" sz="1800" b="0" dirty="0">
                <a:latin typeface="Calibri" panose="020F0502020204030204" pitchFamily="34" charset="0"/>
                <a:cs typeface="Calibri" panose="020F0502020204030204" pitchFamily="34" charset="0"/>
              </a:rPr>
              <a:t> - Po-Kai Huang</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6"/>
              </a:rPr>
              <a:t>https://mentor.ieee.org/802.11/dcn/20/11-20-0717-03-00ax-cr-misc-phy.docx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Xiaogang</a:t>
            </a:r>
            <a:r>
              <a:rPr lang="en-US"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Motion related to 11-20/0717 </a:t>
            </a: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184594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281219685"/>
              </p:ext>
            </p:extLst>
          </p:nvPr>
        </p:nvGraphicFramePr>
        <p:xfrm>
          <a:off x="1246718" y="1830390"/>
          <a:ext cx="9093200" cy="111252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US" dirty="0"/>
                        <a:t>Those CIDs that agreed to (I need the list from </a:t>
                      </a:r>
                      <a:r>
                        <a:rPr lang="en-US" dirty="0" err="1"/>
                        <a:t>Xiaogang</a:t>
                      </a:r>
                      <a:r>
                        <a:rPr lang="en-US"/>
                        <a:t>)</a:t>
                      </a:r>
                      <a:endParaRPr lang="en-US" dirty="0"/>
                    </a:p>
                  </a:txBody>
                  <a:tcPr/>
                </a:tc>
                <a:extLst>
                  <a:ext uri="{0D108BD9-81ED-4DB2-BD59-A6C34878D82A}">
                    <a16:rowId xmlns:a16="http://schemas.microsoft.com/office/drawing/2014/main" val="2304328414"/>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246287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4"/>
              </a:rPr>
              <a:t>https://mentor.ieee.org/802.11/dcn/20/11-20-0717-03-00ax-cr-misc-phy.docx</a:t>
            </a:r>
            <a:r>
              <a:rPr lang="en-US" sz="1400" b="0" dirty="0">
                <a:latin typeface="Calibri" panose="020F0502020204030204" pitchFamily="34" charset="0"/>
                <a:cs typeface="Calibri" panose="020F0502020204030204" pitchFamily="34" charset="0"/>
              </a:rPr>
              <a:t> - </a:t>
            </a:r>
            <a:r>
              <a:rPr lang="en-US" sz="1400" b="0" dirty="0" err="1">
                <a:latin typeface="Calibri" panose="020F0502020204030204" pitchFamily="34" charset="0"/>
                <a:cs typeface="Calibri" panose="020F0502020204030204" pitchFamily="34" charset="0"/>
              </a:rPr>
              <a:t>Xiaogang</a:t>
            </a:r>
            <a:r>
              <a:rPr lang="en-US" sz="1400" b="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4710327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639651936"/>
              </p:ext>
            </p:extLst>
          </p:nvPr>
        </p:nvGraphicFramePr>
        <p:xfrm>
          <a:off x="1246718" y="1830390"/>
          <a:ext cx="9093202" cy="2392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GB" dirty="0"/>
                        <a:t>24045, 24208, 24288, 24290, 24304, 24312, 24313, 24321, 24346, 24347, 24363, 24385, 24564, 24282</a:t>
                      </a:r>
                      <a:r>
                        <a:rPr lang="en-CA" dirty="0"/>
                        <a:t> </a:t>
                      </a:r>
                      <a:endParaRPr lang="en-US" dirty="0"/>
                    </a:p>
                  </a:txBody>
                  <a:tcPr/>
                </a:tc>
                <a:extLst>
                  <a:ext uri="{0D108BD9-81ED-4DB2-BD59-A6C34878D82A}">
                    <a16:rowId xmlns:a16="http://schemas.microsoft.com/office/drawing/2014/main" val="2304328414"/>
                  </a:ext>
                </a:extLst>
              </a:tr>
              <a:tr h="370840">
                <a:tc>
                  <a:txBody>
                    <a:bodyPr/>
                    <a:lstStyle/>
                    <a:p>
                      <a:r>
                        <a:rPr lang="en-US" dirty="0"/>
                        <a:t>11-20/0716</a:t>
                      </a:r>
                    </a:p>
                  </a:txBody>
                  <a:tcPr/>
                </a:tc>
                <a:tc>
                  <a:txBody>
                    <a:bodyPr/>
                    <a:lstStyle/>
                    <a:p>
                      <a:pPr lvl="0"/>
                      <a:r>
                        <a:rPr lang="en-US" sz="1800" kern="1200" dirty="0">
                          <a:solidFill>
                            <a:schemeClr val="dk1"/>
                          </a:solidFill>
                          <a:effectLst/>
                          <a:latin typeface="+mn-lt"/>
                          <a:ea typeface="+mn-ea"/>
                          <a:cs typeface="+mn-cs"/>
                        </a:rPr>
                        <a:t>24009, 24042, 24221, 24262, 24473, 24474, 24495, 24496, 24503, 24504</a:t>
                      </a:r>
                      <a:r>
                        <a:rPr lang="en-CA" sz="1800"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24505, </a:t>
                      </a:r>
                      <a:r>
                        <a:rPr lang="en-US" sz="1800" kern="1200" dirty="0">
                          <a:solidFill>
                            <a:srgbClr val="FF0000"/>
                          </a:solidFill>
                          <a:effectLst/>
                          <a:latin typeface="+mn-lt"/>
                          <a:ea typeface="+mn-ea"/>
                          <a:cs typeface="+mn-cs"/>
                        </a:rPr>
                        <a:t>24511</a:t>
                      </a:r>
                      <a:endParaRPr lang="en-CA" sz="1800" kern="1200" dirty="0">
                        <a:solidFill>
                          <a:srgbClr val="FF0000"/>
                        </a:solidFill>
                        <a:effectLst/>
                        <a:latin typeface="+mn-lt"/>
                        <a:ea typeface="+mn-ea"/>
                        <a:cs typeface="+mn-cs"/>
                      </a:endParaRPr>
                    </a:p>
                  </a:txBody>
                  <a:tcPr/>
                </a:tc>
                <a:extLst>
                  <a:ext uri="{0D108BD9-81ED-4DB2-BD59-A6C34878D82A}">
                    <a16:rowId xmlns:a16="http://schemas.microsoft.com/office/drawing/2014/main" val="325528993"/>
                  </a:ext>
                </a:extLst>
              </a:tr>
              <a:tr h="370840">
                <a:tc>
                  <a:txBody>
                    <a:bodyPr/>
                    <a:lstStyle/>
                    <a:p>
                      <a:r>
                        <a:rPr lang="en-US" dirty="0"/>
                        <a:t>11-20/0769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24373, 24386, 24387, 24388, 24431, 24506, 24507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7777165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6714913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3E480-AF8B-EF49-A360-44BE4EDD37C7}"/>
              </a:ext>
            </a:extLst>
          </p:cNvPr>
          <p:cNvSpPr>
            <a:spLocks noGrp="1"/>
          </p:cNvSpPr>
          <p:nvPr>
            <p:ph type="title"/>
          </p:nvPr>
        </p:nvSpPr>
        <p:spPr/>
        <p:txBody>
          <a:bodyPr/>
          <a:lstStyle/>
          <a:p>
            <a:r>
              <a:rPr lang="en-US" dirty="0"/>
              <a:t>CR Motion #1044</a:t>
            </a:r>
          </a:p>
        </p:txBody>
      </p:sp>
      <p:sp>
        <p:nvSpPr>
          <p:cNvPr id="6" name="Content Placeholder 5">
            <a:extLst>
              <a:ext uri="{FF2B5EF4-FFF2-40B4-BE49-F238E27FC236}">
                <a16:creationId xmlns:a16="http://schemas.microsoft.com/office/drawing/2014/main" id="{A6ECF112-B16C-6340-8D40-5ECAA516D0E8}"/>
              </a:ext>
            </a:extLst>
          </p:cNvPr>
          <p:cNvSpPr>
            <a:spLocks noGrp="1"/>
          </p:cNvSpPr>
          <p:nvPr>
            <p:ph idx="1"/>
          </p:nvPr>
        </p:nvSpPr>
        <p:spPr/>
        <p:txBody>
          <a:bodyPr/>
          <a:lstStyle/>
          <a:p>
            <a:r>
              <a:rPr lang="en-US" dirty="0"/>
              <a:t>Move to accept resolutions to CIDs </a:t>
            </a:r>
            <a:r>
              <a:rPr lang="en-GB" dirty="0"/>
              <a:t> 24045, 24208, 24288, 24290, 24304, 24312, 24313, 24321, 24346, 24347, 24363, 24385, 24564, 24282, </a:t>
            </a:r>
            <a:r>
              <a:rPr lang="en-GB" dirty="0">
                <a:solidFill>
                  <a:schemeClr val="tx1"/>
                </a:solidFill>
              </a:rPr>
              <a:t>24020, 24405, 24406</a:t>
            </a:r>
            <a:r>
              <a:rPr lang="en-CA" dirty="0">
                <a:solidFill>
                  <a:srgbClr val="FF0000"/>
                </a:solidFill>
              </a:rPr>
              <a:t> </a:t>
            </a:r>
            <a:r>
              <a:rPr lang="en-CA" dirty="0"/>
              <a:t>in doc 11-20/0717r5</a:t>
            </a:r>
          </a:p>
          <a:p>
            <a:endParaRPr lang="en-CA" dirty="0"/>
          </a:p>
          <a:p>
            <a:r>
              <a:rPr lang="en-CA" dirty="0"/>
              <a:t>Move: 	</a:t>
            </a:r>
            <a:r>
              <a:rPr lang="en-CA" dirty="0" err="1"/>
              <a:t>Xiaogang</a:t>
            </a:r>
            <a:r>
              <a:rPr lang="en-CA" dirty="0"/>
              <a:t> Chen	Second:  </a:t>
            </a:r>
            <a:r>
              <a:rPr lang="en-CA" dirty="0" err="1"/>
              <a:t>Youhan</a:t>
            </a:r>
            <a:r>
              <a:rPr lang="en-CA" dirty="0"/>
              <a:t> Kim</a:t>
            </a:r>
          </a:p>
          <a:p>
            <a:r>
              <a:rPr lang="en-CA" dirty="0"/>
              <a:t>Approved with unanimous consent</a:t>
            </a:r>
          </a:p>
          <a:p>
            <a:endParaRPr lang="en-US" dirty="0"/>
          </a:p>
        </p:txBody>
      </p:sp>
      <p:sp>
        <p:nvSpPr>
          <p:cNvPr id="5" name="Slide Number Placeholder 4">
            <a:extLst>
              <a:ext uri="{FF2B5EF4-FFF2-40B4-BE49-F238E27FC236}">
                <a16:creationId xmlns:a16="http://schemas.microsoft.com/office/drawing/2014/main" id="{2EC4BB76-7D8E-F94D-AD83-28135B185BEA}"/>
              </a:ext>
            </a:extLst>
          </p:cNvPr>
          <p:cNvSpPr>
            <a:spLocks noGrp="1"/>
          </p:cNvSpPr>
          <p:nvPr>
            <p:ph type="sldNum" idx="12"/>
          </p:nvPr>
        </p:nvSpPr>
        <p:spPr/>
        <p:txBody>
          <a:bodyPr/>
          <a:lstStyle/>
          <a:p>
            <a:r>
              <a:rPr lang="en-GB"/>
              <a:t>Slide </a:t>
            </a:r>
            <a:fld id="{06B781AF-4CCF-49B0-A572-DE54FBE5D942}" type="slidenum">
              <a:rPr lang="en-GB" smtClean="0"/>
              <a:pPr/>
              <a:t>92</a:t>
            </a:fld>
            <a:endParaRPr lang="en-GB"/>
          </a:p>
        </p:txBody>
      </p:sp>
      <p:sp>
        <p:nvSpPr>
          <p:cNvPr id="4" name="Footer Placeholder 3">
            <a:extLst>
              <a:ext uri="{FF2B5EF4-FFF2-40B4-BE49-F238E27FC236}">
                <a16:creationId xmlns:a16="http://schemas.microsoft.com/office/drawing/2014/main" id="{6CB00073-AF49-634C-B74B-C44791A136BB}"/>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1D1C7B8-1C07-EB46-BA04-BE9524CAC5B4}"/>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547740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736C-67A8-7E42-B5A3-066D36593E92}"/>
              </a:ext>
            </a:extLst>
          </p:cNvPr>
          <p:cNvSpPr>
            <a:spLocks noGrp="1"/>
          </p:cNvSpPr>
          <p:nvPr>
            <p:ph type="title"/>
          </p:nvPr>
        </p:nvSpPr>
        <p:spPr/>
        <p:txBody>
          <a:bodyPr/>
          <a:lstStyle/>
          <a:p>
            <a:r>
              <a:rPr lang="en-US" dirty="0"/>
              <a:t>PHY Motion #215</a:t>
            </a:r>
          </a:p>
        </p:txBody>
      </p:sp>
      <p:sp>
        <p:nvSpPr>
          <p:cNvPr id="3" name="Content Placeholder 2">
            <a:extLst>
              <a:ext uri="{FF2B5EF4-FFF2-40B4-BE49-F238E27FC236}">
                <a16:creationId xmlns:a16="http://schemas.microsoft.com/office/drawing/2014/main" id="{931D6DE8-480B-454C-8858-B4CEE8576267}"/>
              </a:ext>
            </a:extLst>
          </p:cNvPr>
          <p:cNvSpPr>
            <a:spLocks noGrp="1"/>
          </p:cNvSpPr>
          <p:nvPr>
            <p:ph idx="1"/>
          </p:nvPr>
        </p:nvSpPr>
        <p:spPr/>
        <p:txBody>
          <a:bodyPr/>
          <a:lstStyle/>
          <a:p>
            <a:r>
              <a:rPr lang="en-US" dirty="0"/>
              <a:t>Move to accept text change in doc 11-20/0717r5 under the heading “Power Normalization issue” on page 12-15.</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94C80636-80BF-CE42-811F-2A01BDFFFFD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FE4276D6-32B4-B849-9032-D384FF6347C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07C0A06-CA18-F54A-B198-E963738DB0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38177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F065D-B25D-0C4D-91C1-6ADF0CEBB4DB}"/>
              </a:ext>
            </a:extLst>
          </p:cNvPr>
          <p:cNvSpPr>
            <a:spLocks noGrp="1"/>
          </p:cNvSpPr>
          <p:nvPr>
            <p:ph type="title"/>
          </p:nvPr>
        </p:nvSpPr>
        <p:spPr/>
        <p:txBody>
          <a:bodyPr/>
          <a:lstStyle/>
          <a:p>
            <a:r>
              <a:rPr lang="en-US" dirty="0"/>
              <a:t>CR Motion # 1045</a:t>
            </a:r>
          </a:p>
        </p:txBody>
      </p:sp>
      <p:sp>
        <p:nvSpPr>
          <p:cNvPr id="3" name="Content Placeholder 2">
            <a:extLst>
              <a:ext uri="{FF2B5EF4-FFF2-40B4-BE49-F238E27FC236}">
                <a16:creationId xmlns:a16="http://schemas.microsoft.com/office/drawing/2014/main" id="{F16126FD-FAF6-F44C-8E2E-F249687C8565}"/>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US" kern="1200" dirty="0">
                <a:solidFill>
                  <a:schemeClr val="dk1"/>
                </a:solidFill>
              </a:rPr>
              <a:t>24009, 24042, 24221, 24262, 24473, 24474, 24495, 24496, 24503, 24504</a:t>
            </a:r>
            <a:r>
              <a:rPr lang="en-CA" kern="1200" dirty="0">
                <a:solidFill>
                  <a:schemeClr val="dk1"/>
                </a:solidFill>
              </a:rPr>
              <a:t>, </a:t>
            </a:r>
            <a:r>
              <a:rPr lang="en-US" kern="1200" dirty="0">
                <a:solidFill>
                  <a:schemeClr val="dk1"/>
                </a:solidFill>
              </a:rPr>
              <a:t>24505 in doc 11-20/0716r2</a:t>
            </a:r>
          </a:p>
          <a:p>
            <a:pPr>
              <a:buFont typeface="Arial" panose="020B0604020202020204" pitchFamily="34" charset="0"/>
              <a:buChar char="•"/>
            </a:pPr>
            <a:endParaRPr lang="en-US" kern="1200" dirty="0">
              <a:solidFill>
                <a:schemeClr val="dk1"/>
              </a:solidFill>
            </a:endParaRPr>
          </a:p>
          <a:p>
            <a:r>
              <a:rPr lang="en-US" dirty="0"/>
              <a:t>Move:	</a:t>
            </a:r>
            <a:r>
              <a:rPr lang="en-US" dirty="0" err="1"/>
              <a:t>Menzo</a:t>
            </a:r>
            <a:r>
              <a:rPr lang="en-US" dirty="0"/>
              <a:t> </a:t>
            </a:r>
            <a:r>
              <a:rPr lang="en-US" dirty="0" err="1"/>
              <a:t>Wentink</a:t>
            </a:r>
            <a:r>
              <a:rPr lang="en-US" dirty="0"/>
              <a:t>		Second: Alfred </a:t>
            </a:r>
            <a:r>
              <a:rPr lang="en-US" dirty="0" err="1"/>
              <a:t>Asterjadhi</a:t>
            </a:r>
            <a:endParaRPr lang="en-US" dirty="0"/>
          </a:p>
          <a:p>
            <a:r>
              <a:rPr lang="en-US" dirty="0"/>
              <a:t>Accepted with unanimous consent.</a:t>
            </a:r>
          </a:p>
        </p:txBody>
      </p:sp>
      <p:sp>
        <p:nvSpPr>
          <p:cNvPr id="4" name="Slide Number Placeholder 3">
            <a:extLst>
              <a:ext uri="{FF2B5EF4-FFF2-40B4-BE49-F238E27FC236}">
                <a16:creationId xmlns:a16="http://schemas.microsoft.com/office/drawing/2014/main" id="{F934D3E9-AB53-AB4B-9A02-620771D70DBA}"/>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4BD8E60-E38A-E747-821F-23C57D9A7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11E6C7-7DC7-7546-9E41-2373CECA22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624549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EB262-7746-294F-8E36-EBE7C4E1041B}"/>
              </a:ext>
            </a:extLst>
          </p:cNvPr>
          <p:cNvSpPr>
            <a:spLocks noGrp="1"/>
          </p:cNvSpPr>
          <p:nvPr>
            <p:ph type="title"/>
          </p:nvPr>
        </p:nvSpPr>
        <p:spPr/>
        <p:txBody>
          <a:bodyPr/>
          <a:lstStyle/>
          <a:p>
            <a:r>
              <a:rPr lang="en-US" dirty="0"/>
              <a:t>CR Motion #1046</a:t>
            </a:r>
          </a:p>
        </p:txBody>
      </p:sp>
      <p:sp>
        <p:nvSpPr>
          <p:cNvPr id="3" name="Content Placeholder 2">
            <a:extLst>
              <a:ext uri="{FF2B5EF4-FFF2-40B4-BE49-F238E27FC236}">
                <a16:creationId xmlns:a16="http://schemas.microsoft.com/office/drawing/2014/main" id="{585451D7-BDBB-3741-BBA5-F3857100066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24373, 24386, 24387, 24388, 24431, 24506, 24507 </a:t>
            </a:r>
            <a:r>
              <a:rPr lang="en-CA" kern="1200" dirty="0">
                <a:solidFill>
                  <a:schemeClr val="dk1"/>
                </a:solidFill>
              </a:rPr>
              <a:t> in doc 11-20/0769r4</a:t>
            </a:r>
          </a:p>
          <a:p>
            <a:endParaRPr lang="en-CA" kern="1200" dirty="0">
              <a:solidFill>
                <a:schemeClr val="dk1"/>
              </a:solidFill>
            </a:endParaRPr>
          </a:p>
          <a:p>
            <a:r>
              <a:rPr lang="en-CA" kern="1200" dirty="0">
                <a:solidFill>
                  <a:schemeClr val="dk1"/>
                </a:solidFill>
              </a:rPr>
              <a:t>Move</a:t>
            </a:r>
            <a:r>
              <a:rPr lang="en-US" kern="1200" dirty="0">
                <a:solidFill>
                  <a:schemeClr val="dk1"/>
                </a:solidFill>
              </a:rPr>
              <a:t>: </a:t>
            </a:r>
            <a:r>
              <a:rPr lang="en-US" kern="1200" dirty="0" err="1">
                <a:solidFill>
                  <a:schemeClr val="dk1"/>
                </a:solidFill>
              </a:rPr>
              <a:t>Youhan</a:t>
            </a:r>
            <a:r>
              <a:rPr lang="en-US" kern="1200" dirty="0">
                <a:solidFill>
                  <a:schemeClr val="dk1"/>
                </a:solidFill>
              </a:rPr>
              <a:t> Kim		Second: </a:t>
            </a:r>
            <a:r>
              <a:rPr lang="en-US" kern="1200" dirty="0" err="1">
                <a:solidFill>
                  <a:schemeClr val="dk1"/>
                </a:solidFill>
              </a:rPr>
              <a:t>Yasu</a:t>
            </a:r>
            <a:r>
              <a:rPr lang="en-US" kern="1200" dirty="0">
                <a:solidFill>
                  <a:schemeClr val="dk1"/>
                </a:solidFill>
              </a:rPr>
              <a:t> Inoue</a:t>
            </a:r>
          </a:p>
          <a:p>
            <a:r>
              <a:rPr lang="en-US" kern="1200" dirty="0">
                <a:solidFill>
                  <a:schemeClr val="dk1"/>
                </a:solidFill>
              </a:rPr>
              <a:t>Approved with unanimous consent.</a:t>
            </a:r>
          </a:p>
          <a:p>
            <a:endParaRPr lang="en-US" dirty="0"/>
          </a:p>
        </p:txBody>
      </p:sp>
      <p:sp>
        <p:nvSpPr>
          <p:cNvPr id="4" name="Slide Number Placeholder 3">
            <a:extLst>
              <a:ext uri="{FF2B5EF4-FFF2-40B4-BE49-F238E27FC236}">
                <a16:creationId xmlns:a16="http://schemas.microsoft.com/office/drawing/2014/main" id="{EE5BEEF6-3CFE-6E46-B9DD-EF3EEB6037DA}"/>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692AE17-02A2-B545-AD4E-1E538A1B15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F1DA8AE-4B40-6647-BF6E-A3637037E4E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458783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28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https://mentor.ieee.org/802.11/dcn/20/11-20-0597-01-00ax-cr-preamble-puncturing-mask.docx</a:t>
            </a:r>
            <a:r>
              <a:rPr lang="en-US" sz="18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Puncturing Discussion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https://mentor.ieee.org/802.11/dcn/20/11-20-0497-06-00ax-misc-cr-on-d6-0.doc</a:t>
            </a:r>
            <a:r>
              <a:rPr lang="en-US" sz="1400" dirty="0">
                <a:latin typeface="Calibri" panose="020F0502020204030204" pitchFamily="34" charset="0"/>
                <a:cs typeface="Calibri" panose="020F0502020204030204" pitchFamily="34" charset="0"/>
              </a:rPr>
              <a:t> - Ross Jian Yu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https://mentor.ieee.org/802.11/dcn/20/11-20-0618-00-00ax-cr-for-cid-24101-preamble-puncture.docx</a:t>
            </a:r>
            <a:r>
              <a:rPr lang="en-US" sz="1400" dirty="0">
                <a:latin typeface="Calibri" panose="020F0502020204030204" pitchFamily="34" charset="0"/>
                <a:cs typeface="Calibri" panose="020F0502020204030204" pitchFamily="34" charset="0"/>
              </a:rPr>
              <a:t> - </a:t>
            </a:r>
            <a:r>
              <a:rPr lang="en-CA" sz="1400" dirty="0">
                <a:latin typeface="Calibri" panose="020F0502020204030204" pitchFamily="34" charset="0"/>
                <a:cs typeface="Calibri" panose="020F0502020204030204" pitchFamily="34" charset="0"/>
              </a:rPr>
              <a:t>Lili </a:t>
            </a:r>
            <a:r>
              <a:rPr lang="en-CA" sz="1400" dirty="0" err="1">
                <a:latin typeface="Calibri" panose="020F0502020204030204" pitchFamily="34" charset="0"/>
                <a:cs typeface="Calibri" panose="020F0502020204030204" pitchFamily="34" charset="0"/>
              </a:rPr>
              <a:t>Hervieu</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7"/>
              </a:rPr>
              <a:t>https://mentor.ieee.org/802.11/dcn/20/11-20-0717-06-00ax-cr-misc-phy.docx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8"/>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9"/>
              </a:rPr>
              <a:t>https://mentor.ieee.org/802.11/dcn/20/11-20-0822-00-00ax-miscellaneous-6ghz-channelization-cids.docx</a:t>
            </a:r>
            <a:r>
              <a:rPr lang="en-CA" sz="1400" dirty="0">
                <a:latin typeface="Calibri" panose="020F0502020204030204" pitchFamily="34" charset="0"/>
                <a:cs typeface="Calibri" panose="020F0502020204030204" pitchFamily="34" charset="0"/>
              </a:rPr>
              <a:t> - Thomas </a:t>
            </a:r>
            <a:r>
              <a:rPr lang="en-CA" sz="1400" dirty="0" err="1">
                <a:latin typeface="Calibri" panose="020F0502020204030204" pitchFamily="34" charset="0"/>
                <a:cs typeface="Calibri" panose="020F0502020204030204" pitchFamily="34" charset="0"/>
              </a:rPr>
              <a:t>Derham</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10"/>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marL="0" lvl="0" indent="0">
              <a:spcBef>
                <a:spcPts val="0"/>
              </a:spcBef>
              <a:spcAft>
                <a:spcPts val="0"/>
              </a:spcAft>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07045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44084657"/>
              </p:ext>
            </p:extLst>
          </p:nvPr>
        </p:nvGraphicFramePr>
        <p:xfrm>
          <a:off x="1246718" y="183039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r h="370840">
                <a:tc>
                  <a:txBody>
                    <a:bodyPr/>
                    <a:lstStyle/>
                    <a:p>
                      <a:r>
                        <a:rPr lang="en-US" dirty="0"/>
                        <a:t>11-20/0597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24032, 24103, 24148, 24265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62800923"/>
                  </a:ext>
                </a:extLst>
              </a:tr>
            </a:tbl>
          </a:graphicData>
        </a:graphic>
      </p:graphicFrame>
    </p:spTree>
    <p:extLst>
      <p:ext uri="{BB962C8B-B14F-4D97-AF65-F5344CB8AC3E}">
        <p14:creationId xmlns:p14="http://schemas.microsoft.com/office/powerpoint/2010/main" val="13557616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118DC-0A4B-9F4F-B33E-E479E6320423}"/>
              </a:ext>
            </a:extLst>
          </p:cNvPr>
          <p:cNvSpPr>
            <a:spLocks noGrp="1"/>
          </p:cNvSpPr>
          <p:nvPr>
            <p:ph type="title"/>
          </p:nvPr>
        </p:nvSpPr>
        <p:spPr/>
        <p:txBody>
          <a:bodyPr/>
          <a:lstStyle/>
          <a:p>
            <a:r>
              <a:rPr lang="en-US" dirty="0"/>
              <a:t>CR Motion #1047</a:t>
            </a:r>
          </a:p>
        </p:txBody>
      </p:sp>
      <p:sp>
        <p:nvSpPr>
          <p:cNvPr id="6" name="Content Placeholder 5">
            <a:extLst>
              <a:ext uri="{FF2B5EF4-FFF2-40B4-BE49-F238E27FC236}">
                <a16:creationId xmlns:a16="http://schemas.microsoft.com/office/drawing/2014/main" id="{B3A85155-8022-1547-B554-3FF059CBFC45}"/>
              </a:ext>
            </a:extLst>
          </p:cNvPr>
          <p:cNvSpPr>
            <a:spLocks noGrp="1"/>
          </p:cNvSpPr>
          <p:nvPr>
            <p:ph idx="1"/>
          </p:nvPr>
        </p:nvSpPr>
        <p:spPr/>
        <p:txBody>
          <a:bodyPr/>
          <a:lstStyle/>
          <a:p>
            <a:r>
              <a:rPr lang="en-US" dirty="0"/>
              <a:t>Move to accept resolution to CID 24270 in doc 11-20/0795r1</a:t>
            </a:r>
          </a:p>
          <a:p>
            <a:endParaRPr lang="en-US" dirty="0"/>
          </a:p>
          <a:p>
            <a:r>
              <a:rPr lang="en-US" dirty="0"/>
              <a:t>Move: Po-Kai Huang		Second: </a:t>
            </a:r>
            <a:r>
              <a:rPr lang="en-US" dirty="0" err="1"/>
              <a:t>Xiaogang</a:t>
            </a:r>
            <a:r>
              <a:rPr lang="en-US" dirty="0"/>
              <a:t> Chen</a:t>
            </a:r>
          </a:p>
          <a:p>
            <a:r>
              <a:rPr lang="en-US" dirty="0"/>
              <a:t>Approved with unanimous consent</a:t>
            </a:r>
          </a:p>
        </p:txBody>
      </p:sp>
      <p:sp>
        <p:nvSpPr>
          <p:cNvPr id="5" name="Slide Number Placeholder 4">
            <a:extLst>
              <a:ext uri="{FF2B5EF4-FFF2-40B4-BE49-F238E27FC236}">
                <a16:creationId xmlns:a16="http://schemas.microsoft.com/office/drawing/2014/main" id="{4DEF5C46-B58D-634B-ABFC-CDDFEA6602E7}"/>
              </a:ext>
            </a:extLst>
          </p:cNvPr>
          <p:cNvSpPr>
            <a:spLocks noGrp="1"/>
          </p:cNvSpPr>
          <p:nvPr>
            <p:ph type="sldNum" idx="12"/>
          </p:nvPr>
        </p:nvSpPr>
        <p:spPr/>
        <p:txBody>
          <a:bodyPr/>
          <a:lstStyle/>
          <a:p>
            <a:r>
              <a:rPr lang="en-GB"/>
              <a:t>Slide </a:t>
            </a:r>
            <a:fld id="{06B781AF-4CCF-49B0-A572-DE54FBE5D942}" type="slidenum">
              <a:rPr lang="en-GB" smtClean="0"/>
              <a:pPr/>
              <a:t>98</a:t>
            </a:fld>
            <a:endParaRPr lang="en-GB"/>
          </a:p>
        </p:txBody>
      </p:sp>
      <p:sp>
        <p:nvSpPr>
          <p:cNvPr id="4" name="Footer Placeholder 3">
            <a:extLst>
              <a:ext uri="{FF2B5EF4-FFF2-40B4-BE49-F238E27FC236}">
                <a16:creationId xmlns:a16="http://schemas.microsoft.com/office/drawing/2014/main" id="{2AD935AD-B141-4F49-B404-8757362F724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A2C8750-2B44-9B4D-AEB2-CAB114B59CC9}"/>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8526630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F61D-9F9B-924F-B0FD-6A28F2C2D224}"/>
              </a:ext>
            </a:extLst>
          </p:cNvPr>
          <p:cNvSpPr>
            <a:spLocks noGrp="1"/>
          </p:cNvSpPr>
          <p:nvPr>
            <p:ph type="title"/>
          </p:nvPr>
        </p:nvSpPr>
        <p:spPr/>
        <p:txBody>
          <a:bodyPr/>
          <a:lstStyle/>
          <a:p>
            <a:r>
              <a:rPr lang="en-US" dirty="0"/>
              <a:t>CR Motion # 1048</a:t>
            </a:r>
          </a:p>
        </p:txBody>
      </p:sp>
      <p:sp>
        <p:nvSpPr>
          <p:cNvPr id="3" name="Content Placeholder 2">
            <a:extLst>
              <a:ext uri="{FF2B5EF4-FFF2-40B4-BE49-F238E27FC236}">
                <a16:creationId xmlns:a16="http://schemas.microsoft.com/office/drawing/2014/main" id="{DFAAEFD1-0A7C-D74E-AD7A-FB088F003DCE}"/>
              </a:ext>
            </a:extLst>
          </p:cNvPr>
          <p:cNvSpPr>
            <a:spLocks noGrp="1"/>
          </p:cNvSpPr>
          <p:nvPr>
            <p:ph idx="1"/>
          </p:nvPr>
        </p:nvSpPr>
        <p:spPr/>
        <p:txBody>
          <a:bodyPr/>
          <a:lstStyle/>
          <a:p>
            <a:r>
              <a:rPr lang="en-US" dirty="0"/>
              <a:t>Move to accept resolutions to CIDs </a:t>
            </a:r>
            <a:r>
              <a:rPr lang="en-GB" kern="1200" dirty="0">
                <a:solidFill>
                  <a:schemeClr val="dk1"/>
                </a:solidFill>
              </a:rPr>
              <a:t>24032, 24103, 24148, 24265</a:t>
            </a:r>
            <a:r>
              <a:rPr lang="en-CA" dirty="0"/>
              <a:t> </a:t>
            </a:r>
            <a:r>
              <a:rPr lang="en-CA" kern="1200" dirty="0">
                <a:solidFill>
                  <a:schemeClr val="dk1"/>
                </a:solidFill>
              </a:rPr>
              <a:t> in doc 11-20/0597r1</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Xiaogang</a:t>
            </a:r>
            <a:r>
              <a:rPr lang="en-CA" kern="1200" dirty="0">
                <a:solidFill>
                  <a:schemeClr val="dk1"/>
                </a:solidFill>
              </a:rPr>
              <a:t> Chen		Second:</a:t>
            </a:r>
            <a:r>
              <a:rPr lang="en-US" dirty="0"/>
              <a:t> Po-Kai Huang</a:t>
            </a:r>
          </a:p>
          <a:p>
            <a:r>
              <a:rPr lang="en-US" dirty="0"/>
              <a:t>Approved with unanimous consent</a:t>
            </a:r>
          </a:p>
        </p:txBody>
      </p:sp>
      <p:sp>
        <p:nvSpPr>
          <p:cNvPr id="4" name="Slide Number Placeholder 3">
            <a:extLst>
              <a:ext uri="{FF2B5EF4-FFF2-40B4-BE49-F238E27FC236}">
                <a16:creationId xmlns:a16="http://schemas.microsoft.com/office/drawing/2014/main" id="{AE1EC46A-C657-AB4E-8068-82C2A8E960F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2D3B20E4-800F-F340-B7DF-D1874DEF55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FCE0FF-2806-624A-B76B-8D27DC9E25D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08889719"/>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5468</TotalTime>
  <Words>9593</Words>
  <Application>Microsoft Macintosh PowerPoint</Application>
  <PresentationFormat>Widescreen</PresentationFormat>
  <Paragraphs>1343</Paragraphs>
  <Slides>118</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118</vt:i4>
      </vt:variant>
    </vt:vector>
  </HeadingPairs>
  <TitlesOfParts>
    <vt:vector size="125"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Minute Approvals</vt:lpstr>
      <vt:lpstr>Candidate CIDs</vt:lpstr>
      <vt:lpstr>CR Motion #1034</vt:lpstr>
      <vt:lpstr>CR Motion #1035</vt:lpstr>
      <vt:lpstr>CR Motion #1036</vt:lpstr>
      <vt:lpstr>CR Motion 1037</vt:lpstr>
      <vt:lpstr>SP #1</vt:lpstr>
      <vt:lpstr>CR Motion #1038</vt:lpstr>
      <vt:lpstr>CR Motion #1039 </vt:lpstr>
      <vt:lpstr>CR Motion #1040</vt:lpstr>
      <vt:lpstr>CR Motion #1041</vt:lpstr>
      <vt:lpstr>SP #2</vt:lpstr>
      <vt:lpstr>May 19 Teleconference Agenda</vt:lpstr>
      <vt:lpstr>Candidate CIDs</vt:lpstr>
      <vt:lpstr>CR Motion #1042</vt:lpstr>
      <vt:lpstr>CR Motion #1043</vt:lpstr>
      <vt:lpstr>May 21 Teleconference Agenda</vt:lpstr>
      <vt:lpstr>Candidate CIDs</vt:lpstr>
      <vt:lpstr>May 21 Teleconference Agenda</vt:lpstr>
      <vt:lpstr>Candidate CIDs</vt:lpstr>
      <vt:lpstr>CR Motion #1044</vt:lpstr>
      <vt:lpstr>PHY Motion #215</vt:lpstr>
      <vt:lpstr>CR Motion # 1045</vt:lpstr>
      <vt:lpstr>CR Motion #1046</vt:lpstr>
      <vt:lpstr>May 28 Teleconference Agenda</vt:lpstr>
      <vt:lpstr>Candidate CIDs</vt:lpstr>
      <vt:lpstr>CR Motion #1047</vt:lpstr>
      <vt:lpstr>CR Motion # 1048</vt:lpstr>
      <vt:lpstr>SP #1</vt:lpstr>
      <vt:lpstr>SP #2</vt:lpstr>
      <vt:lpstr>SP #3</vt:lpstr>
      <vt:lpstr>CR Motion #1049</vt:lpstr>
      <vt:lpstr>June 2nd  Teleconference Agenda</vt:lpstr>
      <vt:lpstr>June 4th   Teleconference Agenda</vt:lpstr>
      <vt:lpstr>June 9th   Teleconference Agenda</vt:lpstr>
      <vt:lpstr>Candidate CIDs</vt:lpstr>
      <vt:lpstr>CR Motion # 1050</vt:lpstr>
      <vt:lpstr>CR Motion #1051</vt:lpstr>
      <vt:lpstr>CR Motion #1052</vt:lpstr>
      <vt:lpstr>June 11th   Teleconference Agenda</vt:lpstr>
      <vt:lpstr>Candidate CIDs</vt:lpstr>
      <vt:lpstr>CR Motion #1053</vt:lpstr>
      <vt:lpstr>CR Motion #1054</vt:lpstr>
      <vt:lpstr>June 16th   Teleconference Agenda</vt:lpstr>
      <vt:lpstr>Candidate CIDs</vt:lpstr>
      <vt:lpstr>Motion for Minutes Approval</vt:lpstr>
      <vt:lpstr>CR Motion #1055</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313</cp:revision>
  <cp:lastPrinted>1601-01-01T00:00:00Z</cp:lastPrinted>
  <dcterms:created xsi:type="dcterms:W3CDTF">2019-08-14T12:42:27Z</dcterms:created>
  <dcterms:modified xsi:type="dcterms:W3CDTF">2020-06-16T15:17:50Z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