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4"/>
  </p:notesMasterIdLst>
  <p:handoutMasterIdLst>
    <p:handoutMasterId r:id="rId95"/>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8" r:id="rId64"/>
    <p:sldId id="355" r:id="rId65"/>
    <p:sldId id="359" r:id="rId66"/>
    <p:sldId id="360" r:id="rId67"/>
    <p:sldId id="361" r:id="rId68"/>
    <p:sldId id="363" r:id="rId69"/>
    <p:sldId id="362" r:id="rId70"/>
    <p:sldId id="364" r:id="rId71"/>
    <p:sldId id="367" r:id="rId72"/>
    <p:sldId id="370" r:id="rId73"/>
    <p:sldId id="368" r:id="rId74"/>
    <p:sldId id="369" r:id="rId75"/>
    <p:sldId id="371" r:id="rId76"/>
    <p:sldId id="372" r:id="rId77"/>
    <p:sldId id="374" r:id="rId78"/>
    <p:sldId id="375" r:id="rId79"/>
    <p:sldId id="373" r:id="rId80"/>
    <p:sldId id="376" r:id="rId81"/>
    <p:sldId id="377" r:id="rId82"/>
    <p:sldId id="378" r:id="rId83"/>
    <p:sldId id="379" r:id="rId84"/>
    <p:sldId id="380" r:id="rId85"/>
    <p:sldId id="381" r:id="rId86"/>
    <p:sldId id="382" r:id="rId87"/>
    <p:sldId id="383" r:id="rId88"/>
    <p:sldId id="384" r:id="rId89"/>
    <p:sldId id="385" r:id="rId90"/>
    <p:sldId id="387" r:id="rId91"/>
    <p:sldId id="388" r:id="rId92"/>
    <p:sldId id="386" r:id="rId9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112" d="100"/>
          <a:sy n="112" d="100"/>
        </p:scale>
        <p:origin x="216"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handoutMaster" Target="handoutMasters/handout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notesMaster" Target="notesMasters/notesMaster1.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5/21/20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90</a:t>
            </a:fld>
            <a:endParaRPr lang="en-US"/>
          </a:p>
        </p:txBody>
      </p:sp>
    </p:spTree>
    <p:extLst>
      <p:ext uri="{BB962C8B-B14F-4D97-AF65-F5344CB8AC3E}">
        <p14:creationId xmlns:p14="http://schemas.microsoft.com/office/powerpoint/2010/main" val="1179239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2766073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1145259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2382876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512814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0/11-20-0665-00-00ax-comment-resolution-on-mibs-and-pics.docx" TargetMode="External"/><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665-00-00ax-comment-resolution-on-mibs-and-pics.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716-00-00ax-sa1-sounding-comments.docx" TargetMode="External"/><Relationship Id="rId2" Type="http://schemas.openxmlformats.org/officeDocument/2006/relationships/hyperlink" Target="https://mentor.ieee.org/802.11/dcn/20/11-20-0665-00-00ax-comment-resolution-on-mibs-and-pic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705-01-00ax-cr-for-cid-24292.docx" TargetMode="Externa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594-00-00ax-11ax-d6-0-comment-resolution-of-misc-cids.doc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0/11-20-0717-00-00ax-cr-misc-phy.docx" TargetMode="External"/><Relationship Id="rId4" Type="http://schemas.openxmlformats.org/officeDocument/2006/relationships/hyperlink" Target="https://mentor.ieee.org/802.11/dcn/20/11-20-0594-00-00ax-11ax-d6-0-comment-resolution-of-misc-cids.doc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0/11-20-0257-03-00ax-minutes-of-tgax-teleconference-from-january-to-february-2020.docx" TargetMode="External"/><Relationship Id="rId2" Type="http://schemas.openxmlformats.org/officeDocument/2006/relationships/hyperlink" Target="https://mentor.ieee.org/802.11/dcn/20/11-20-0148-00-00ax-tgax-january-2020-irvine-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88-03-00ax-minutes-of-tgax-crc-weekly-teleconferences-april-2020.docx" TargetMode="External"/><Relationship Id="rId5" Type="http://schemas.openxmlformats.org/officeDocument/2006/relationships/hyperlink" Target="https://mentor.ieee.org/802.11/dcn/20/11-20-0546-00-00ax-minutes-of-tgax-crc-weekly-teleconferences-march-2020.docx" TargetMode="External"/><Relationship Id="rId4" Type="http://schemas.openxmlformats.org/officeDocument/2006/relationships/hyperlink" Target="https://mentor.ieee.org/802.11/dcn/20/11-20-0501-00-00ax-minutes-of-tgax-teleconference-on-march-16-and-19-2020.doc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0769-00-00ax-resolution-to-annex-z-and-hesigb-comments.docx" TargetMode="Externa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0/11-20-0716-01-00ax-sa1-sounding-comment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717-03-00ax-cr-misc-phy.docx" TargetMode="External"/><Relationship Id="rId5" Type="http://schemas.openxmlformats.org/officeDocument/2006/relationships/hyperlink" Target="https://mentor.ieee.org/802.11/dcn/20/11-20-0795-00-00ax-cr-for-cid-24270.docx" TargetMode="External"/><Relationship Id="rId4" Type="http://schemas.openxmlformats.org/officeDocument/2006/relationships/hyperlink" Target="https://mentor.ieee.org/802.11/dcn/20/11-20-0497-04-00ax-misc-cr-on-d6-0.doc"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0/11-20-0795-00-00ax-cr-for-cid-24270.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0717-03-00ax-cr-misc-phy.doc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2401396803"/>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319"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a:t>
            </a:r>
            <a:r>
              <a:rPr lang="en-US"/>
              <a:t>: 17/0/6</a:t>
            </a:r>
            <a:endParaRPr lang="en-US" dirty="0"/>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14401" y="1602423"/>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a:buFont typeface="Arial" panose="020B0604020202020204" pitchFamily="34" charset="0"/>
              <a:buChar char="•"/>
            </a:pPr>
            <a:r>
              <a:rPr lang="en-CA" sz="1600" b="0" dirty="0"/>
              <a:t>11-20/529</a:t>
            </a:r>
          </a:p>
          <a:p>
            <a:pPr>
              <a:buFont typeface="Arial" panose="020B0604020202020204" pitchFamily="34" charset="0"/>
              <a:buChar char="•"/>
            </a:pPr>
            <a:r>
              <a:rPr lang="en-CA" sz="1600" b="0" dirty="0"/>
              <a:t>11-20/0376</a:t>
            </a:r>
          </a:p>
          <a:p>
            <a:pPr>
              <a:buFont typeface="Arial" panose="020B0604020202020204" pitchFamily="34" charset="0"/>
              <a:buChar char="•"/>
            </a:pPr>
            <a:r>
              <a:rPr lang="en-CA" sz="1600" b="0" dirty="0"/>
              <a:t>11-18/0218</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3556690654"/>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11-20/0445</a:t>
                      </a:r>
                    </a:p>
                  </a:txBody>
                  <a:tcPr/>
                </a:tc>
                <a:tc>
                  <a:txBody>
                    <a:bodyPr/>
                    <a:lstStyle/>
                    <a:p>
                      <a:r>
                        <a:rPr lang="en-US" dirty="0"/>
                        <a:t>24492</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6EA9-5812-D143-804D-6BDA24CBB4DB}"/>
              </a:ext>
            </a:extLst>
          </p:cNvPr>
          <p:cNvSpPr>
            <a:spLocks noGrp="1"/>
          </p:cNvSpPr>
          <p:nvPr>
            <p:ph type="title"/>
          </p:nvPr>
        </p:nvSpPr>
        <p:spPr/>
        <p:txBody>
          <a:bodyPr/>
          <a:lstStyle/>
          <a:p>
            <a:r>
              <a:rPr lang="en-US" dirty="0"/>
              <a:t>CR Motion #1026</a:t>
            </a:r>
          </a:p>
        </p:txBody>
      </p:sp>
      <p:sp>
        <p:nvSpPr>
          <p:cNvPr id="6" name="Content Placeholder 5">
            <a:extLst>
              <a:ext uri="{FF2B5EF4-FFF2-40B4-BE49-F238E27FC236}">
                <a16:creationId xmlns:a16="http://schemas.microsoft.com/office/drawing/2014/main" id="{CBE67B86-19B5-9347-AD98-E75713B54C9D}"/>
              </a:ext>
            </a:extLst>
          </p:cNvPr>
          <p:cNvSpPr>
            <a:spLocks noGrp="1"/>
          </p:cNvSpPr>
          <p:nvPr>
            <p:ph idx="1"/>
          </p:nvPr>
        </p:nvSpPr>
        <p:spPr/>
        <p:txBody>
          <a:bodyPr/>
          <a:lstStyle/>
          <a:p>
            <a:r>
              <a:rPr lang="en-US" dirty="0"/>
              <a:t>Move to accept resolutions to CIDs </a:t>
            </a:r>
            <a:r>
              <a:rPr lang="en-GB" kern="1200" dirty="0">
                <a:solidFill>
                  <a:schemeClr val="dk1"/>
                </a:solidFill>
              </a:rPr>
              <a:t>24047, 24049, 24050, 24052, 24053, 24213, 24255, 24256, 24547 in doc 11-20/0646r1</a:t>
            </a:r>
          </a:p>
          <a:p>
            <a:endParaRPr lang="en-GB" kern="1200" dirty="0">
              <a:solidFill>
                <a:schemeClr val="dk1"/>
              </a:solidFill>
            </a:endParaRPr>
          </a:p>
          <a:p>
            <a:r>
              <a:rPr lang="en-GB" kern="1200" dirty="0">
                <a:solidFill>
                  <a:schemeClr val="dk1"/>
                </a:solidFill>
              </a:rPr>
              <a:t>Move: </a:t>
            </a:r>
            <a:r>
              <a:rPr lang="en-CA" b="0" dirty="0"/>
              <a:t>Hassan Yaghoobi			Second: </a:t>
            </a:r>
            <a:r>
              <a:rPr lang="en-CA" b="0" dirty="0" err="1"/>
              <a:t>Youhan</a:t>
            </a:r>
            <a:r>
              <a:rPr lang="en-CA" b="0" dirty="0"/>
              <a:t> Kim</a:t>
            </a:r>
          </a:p>
          <a:p>
            <a:r>
              <a:rPr lang="en-CA" b="0" dirty="0"/>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C337EB1A-AD36-DF47-9DFC-0D263C0E4EB7}"/>
              </a:ext>
            </a:extLst>
          </p:cNvPr>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a:extLst>
              <a:ext uri="{FF2B5EF4-FFF2-40B4-BE49-F238E27FC236}">
                <a16:creationId xmlns:a16="http://schemas.microsoft.com/office/drawing/2014/main" id="{973D5914-A562-8649-B0A8-A0AE49397F9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13DD7FA2-B4F3-F84C-97DB-9776CFA8161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92139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5C98-2816-7E4B-A2FE-97EC17AC0FD3}"/>
              </a:ext>
            </a:extLst>
          </p:cNvPr>
          <p:cNvSpPr>
            <a:spLocks noGrp="1"/>
          </p:cNvSpPr>
          <p:nvPr>
            <p:ph type="title"/>
          </p:nvPr>
        </p:nvSpPr>
        <p:spPr/>
        <p:txBody>
          <a:bodyPr/>
          <a:lstStyle/>
          <a:p>
            <a:r>
              <a:rPr lang="en-US" dirty="0"/>
              <a:t>CR Motion #1027</a:t>
            </a:r>
          </a:p>
        </p:txBody>
      </p:sp>
      <p:sp>
        <p:nvSpPr>
          <p:cNvPr id="3" name="Content Placeholder 2">
            <a:extLst>
              <a:ext uri="{FF2B5EF4-FFF2-40B4-BE49-F238E27FC236}">
                <a16:creationId xmlns:a16="http://schemas.microsoft.com/office/drawing/2014/main" id="{CA94F7F5-B18A-8945-B94E-4BBDD6F62208}"/>
              </a:ext>
            </a:extLst>
          </p:cNvPr>
          <p:cNvSpPr>
            <a:spLocks noGrp="1"/>
          </p:cNvSpPr>
          <p:nvPr>
            <p:ph idx="1"/>
          </p:nvPr>
        </p:nvSpPr>
        <p:spPr/>
        <p:txBody>
          <a:bodyPr/>
          <a:lstStyle/>
          <a:p>
            <a:r>
              <a:rPr lang="en-US" dirty="0"/>
              <a:t>Move to accept resolution to CID 24522 in doc 11-20/540r3</a:t>
            </a:r>
          </a:p>
          <a:p>
            <a:endParaRPr lang="en-US" dirty="0"/>
          </a:p>
          <a:p>
            <a:r>
              <a:rPr lang="en-US" dirty="0"/>
              <a:t>Move: </a:t>
            </a:r>
            <a:r>
              <a:rPr lang="en-US" dirty="0" err="1"/>
              <a:t>Youhan</a:t>
            </a:r>
            <a:r>
              <a:rPr lang="en-US" dirty="0"/>
              <a:t> Kim		Second: Abhishek Patil</a:t>
            </a:r>
          </a:p>
          <a:p>
            <a:endParaRPr lang="en-US" dirty="0"/>
          </a:p>
          <a:p>
            <a:r>
              <a:rPr lang="en-US" dirty="0"/>
              <a:t>Y/N/A: 15/3/5</a:t>
            </a:r>
          </a:p>
          <a:p>
            <a:r>
              <a:rPr lang="en-US" dirty="0"/>
              <a:t>Motion passes</a:t>
            </a:r>
          </a:p>
        </p:txBody>
      </p:sp>
      <p:sp>
        <p:nvSpPr>
          <p:cNvPr id="4" name="Slide Number Placeholder 3">
            <a:extLst>
              <a:ext uri="{FF2B5EF4-FFF2-40B4-BE49-F238E27FC236}">
                <a16:creationId xmlns:a16="http://schemas.microsoft.com/office/drawing/2014/main" id="{8A17FACD-045A-B141-A7FF-7C935B54EB2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65FDD0-05FD-CE45-A589-8A9D7E466A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29615C5-AAEA-D246-8BCE-DB03A3F1570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69867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00F02-29A2-864C-A5B4-4F468144F46C}"/>
              </a:ext>
            </a:extLst>
          </p:cNvPr>
          <p:cNvSpPr>
            <a:spLocks noGrp="1"/>
          </p:cNvSpPr>
          <p:nvPr>
            <p:ph type="title"/>
          </p:nvPr>
        </p:nvSpPr>
        <p:spPr/>
        <p:txBody>
          <a:bodyPr/>
          <a:lstStyle/>
          <a:p>
            <a:r>
              <a:rPr lang="en-US" dirty="0"/>
              <a:t>CR Motion 1028</a:t>
            </a:r>
          </a:p>
        </p:txBody>
      </p:sp>
      <p:sp>
        <p:nvSpPr>
          <p:cNvPr id="3" name="Content Placeholder 2">
            <a:extLst>
              <a:ext uri="{FF2B5EF4-FFF2-40B4-BE49-F238E27FC236}">
                <a16:creationId xmlns:a16="http://schemas.microsoft.com/office/drawing/2014/main" id="{C663FBC9-5B06-0D41-A8AA-41D67B3FF945}"/>
              </a:ext>
            </a:extLst>
          </p:cNvPr>
          <p:cNvSpPr>
            <a:spLocks noGrp="1"/>
          </p:cNvSpPr>
          <p:nvPr>
            <p:ph idx="1"/>
          </p:nvPr>
        </p:nvSpPr>
        <p:spPr/>
        <p:txBody>
          <a:bodyPr/>
          <a:lstStyle/>
          <a:p>
            <a:r>
              <a:rPr lang="en-US" dirty="0"/>
              <a:t>Move to accept resolution to CID 24492 in doc 11-20/0445r2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DDE5ECC2-9707-5E42-9C20-5C8BFF09A50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C0DE530-C528-5A4D-BBAD-69EABD5AEBD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6AD90B-C12A-D640-A6FE-5A0280C257E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2686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02D9-E7BD-0848-8EF6-56E871D31929}"/>
              </a:ext>
            </a:extLst>
          </p:cNvPr>
          <p:cNvSpPr>
            <a:spLocks noGrp="1"/>
          </p:cNvSpPr>
          <p:nvPr>
            <p:ph type="title"/>
          </p:nvPr>
        </p:nvSpPr>
        <p:spPr/>
        <p:txBody>
          <a:bodyPr/>
          <a:lstStyle/>
          <a:p>
            <a:r>
              <a:rPr lang="en-US" dirty="0"/>
              <a:t>CR Motion #1029</a:t>
            </a:r>
          </a:p>
        </p:txBody>
      </p:sp>
      <p:sp>
        <p:nvSpPr>
          <p:cNvPr id="3" name="Content Placeholder 2">
            <a:extLst>
              <a:ext uri="{FF2B5EF4-FFF2-40B4-BE49-F238E27FC236}">
                <a16:creationId xmlns:a16="http://schemas.microsoft.com/office/drawing/2014/main" id="{944B0AB5-D033-C64D-B3A5-E02C450829CA}"/>
              </a:ext>
            </a:extLst>
          </p:cNvPr>
          <p:cNvSpPr>
            <a:spLocks noGrp="1"/>
          </p:cNvSpPr>
          <p:nvPr>
            <p:ph idx="1"/>
          </p:nvPr>
        </p:nvSpPr>
        <p:spPr/>
        <p:txBody>
          <a:bodyPr/>
          <a:lstStyle/>
          <a:p>
            <a:r>
              <a:rPr lang="en-US" dirty="0"/>
              <a:t>Move to accept resolutions to CIDs </a:t>
            </a:r>
            <a:r>
              <a:rPr lang="en-GB" kern="1200" dirty="0">
                <a:solidFill>
                  <a:schemeClr val="dk1"/>
                </a:solidFill>
              </a:rPr>
              <a:t>24028, 24041, 24043, 24281, 24271</a:t>
            </a:r>
            <a:r>
              <a:rPr lang="en-CA" dirty="0"/>
              <a:t> </a:t>
            </a:r>
            <a:r>
              <a:rPr lang="en-US" dirty="0"/>
              <a:t>in doc 11-20/0376r4</a:t>
            </a:r>
          </a:p>
          <a:p>
            <a:endParaRPr lang="en-US" dirty="0"/>
          </a:p>
          <a:p>
            <a:r>
              <a:rPr lang="en-US" dirty="0"/>
              <a:t>Move: Matt Fischer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2D7E7B75-B4C6-2441-8165-A3EA77248F7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4118CC6-5C36-6A41-BDFA-90A21388D00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B3CDFB-7740-DF41-A14E-7D1BDDDBC3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9331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1030</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p:txBody>
          <a:bodyPr/>
          <a:lstStyle/>
          <a:p>
            <a:r>
              <a:rPr lang="en-US" dirty="0"/>
              <a:t>Move to accept resolutions to CID </a:t>
            </a:r>
            <a:r>
              <a:rPr lang="en-GB" kern="1200" dirty="0">
                <a:solidFill>
                  <a:schemeClr val="dk1"/>
                </a:solidFill>
              </a:rPr>
              <a:t>24267</a:t>
            </a:r>
            <a:r>
              <a:rPr lang="en-CA" dirty="0"/>
              <a:t> </a:t>
            </a:r>
            <a:r>
              <a:rPr lang="en-US" dirty="0"/>
              <a:t>in doc 11-18/0218r11</a:t>
            </a:r>
          </a:p>
          <a:p>
            <a:endParaRPr lang="en-US" dirty="0"/>
          </a:p>
          <a:p>
            <a:r>
              <a:rPr lang="en-US" dirty="0"/>
              <a:t>Move: Matt Fischer		Second </a:t>
            </a:r>
            <a:r>
              <a:rPr lang="en-US" dirty="0" err="1"/>
              <a:t>Yongho</a:t>
            </a:r>
            <a:r>
              <a:rPr lang="en-US" dirty="0"/>
              <a:t> Seok</a:t>
            </a:r>
          </a:p>
          <a:p>
            <a:endParaRPr lang="en-US" dirty="0"/>
          </a:p>
          <a:p>
            <a:r>
              <a:rPr lang="en-US" dirty="0"/>
              <a:t>Y/N/A: 3/12/8</a:t>
            </a:r>
          </a:p>
          <a:p>
            <a:r>
              <a:rPr lang="en-US" dirty="0"/>
              <a:t>Motion fails</a:t>
            </a:r>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490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1031</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a:xfrm>
            <a:off x="914401" y="1751014"/>
            <a:ext cx="10361084" cy="4113213"/>
          </a:xfrm>
        </p:spPr>
        <p:txBody>
          <a:bodyPr/>
          <a:lstStyle/>
          <a:p>
            <a:r>
              <a:rPr lang="en-US" dirty="0"/>
              <a:t>Move to accept “Rejected” as the resolutions to CID </a:t>
            </a:r>
            <a:r>
              <a:rPr lang="en-GB" kern="1200" dirty="0">
                <a:solidFill>
                  <a:schemeClr val="dk1"/>
                </a:solidFill>
              </a:rPr>
              <a:t>24267</a:t>
            </a:r>
            <a:r>
              <a:rPr lang="en-CA" kern="1200" dirty="0">
                <a:solidFill>
                  <a:schemeClr val="dk1"/>
                </a:solidFill>
              </a:rPr>
              <a:t>.</a:t>
            </a:r>
          </a:p>
          <a:p>
            <a:endParaRPr lang="en-CA" b="0" dirty="0"/>
          </a:p>
          <a:p>
            <a:r>
              <a:rPr lang="en-CA" b="0" dirty="0"/>
              <a:t>The CRC does not agree that the issue identified is a problem. The fragmentation mechanisms, as designed, operate without MSDU re-partitioning or with limited repartitioning as defined in the paragraph at 327.42 in D6.0: “An originator STA may retransmit the full MSDU, A-MSDU or MMPDU if all the previously transmitted dynamic fragments of that MSDU, A-MSDU or MMPDU have explicitly failed at the receiving STA.”</a:t>
            </a:r>
          </a:p>
          <a:p>
            <a:endParaRPr lang="en-CA" kern="1200" dirty="0">
              <a:solidFill>
                <a:schemeClr val="dk1"/>
              </a:solidFill>
            </a:endParaRPr>
          </a:p>
          <a:p>
            <a:r>
              <a:rPr lang="en-US" dirty="0"/>
              <a:t>Move:	Po-Kai Huang		Second: </a:t>
            </a:r>
            <a:r>
              <a:rPr lang="en-US" dirty="0" err="1"/>
              <a:t>Xiaogang</a:t>
            </a:r>
            <a:r>
              <a:rPr lang="en-US" dirty="0"/>
              <a:t> Chen</a:t>
            </a:r>
          </a:p>
          <a:p>
            <a:r>
              <a:rPr lang="en-US" dirty="0"/>
              <a:t>Approved with </a:t>
            </a:r>
            <a:r>
              <a:rPr lang="en-US"/>
              <a:t>unanimous consent</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451301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5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36580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7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https://mentor.ieee.org/802.11/dcn/20/11-20-0665-00-00ax-comment-resolution-on-mibs-and-pics.docx</a:t>
            </a:r>
            <a:r>
              <a:rPr lang="en-US" sz="1200" dirty="0">
                <a:latin typeface="Calibri" panose="020F0502020204030204" pitchFamily="34" charset="0"/>
                <a:ea typeface="宋体" panose="02010600030101010101" pitchFamily="2" charset="-122"/>
                <a:cs typeface="Times New Roman" panose="02020603050405020304" pitchFamily="18" charset="0"/>
              </a:rPr>
              <a:t> - Edward Au</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 All</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2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https://mentor.ieee.org/802.11/dcn/20/11-20-0705-01-00ax-cr-for-cid-24292.docx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https://mentor.ieee.org/802.11/dcn/20/11-20-0716-00-00ax-sa1-sounding-comments.docx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Menzo</a:t>
            </a:r>
            <a:r>
              <a:rPr lang="en-US" sz="1600" dirty="0">
                <a:latin typeface="Calibri" panose="020F0502020204030204" pitchFamily="34" charset="0"/>
                <a:ea typeface="宋体" panose="02010600030101010101" pitchFamily="2" charset="-122"/>
                <a:cs typeface="Times New Roman" panose="02020603050405020304" pitchFamily="18" charset="0"/>
              </a:rPr>
              <a:t> </a:t>
            </a:r>
            <a:r>
              <a:rPr lang="en-US" sz="1600" dirty="0" err="1">
                <a:latin typeface="Calibri" panose="020F0502020204030204" pitchFamily="34" charset="0"/>
                <a:ea typeface="宋体" panose="02010600030101010101" pitchFamily="2" charset="-122"/>
                <a:cs typeface="Times New Roman" panose="02020603050405020304" pitchFamily="18" charset="0"/>
              </a:rPr>
              <a:t>Wentink</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03522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#5</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160M/80+80MHz</a:t>
            </a:r>
          </a:p>
          <a:p>
            <a:pPr lvl="1">
              <a:buFont typeface="Arial" panose="020B0604020202020204" pitchFamily="34" charset="0"/>
              <a:buChar char="•"/>
            </a:pPr>
            <a:r>
              <a:rPr lang="en-CA" b="0" dirty="0"/>
              <a:t>Allow either zero, one, or two 20 MHz subchannels to be punctured in the secondary 80 MHz channel</a:t>
            </a:r>
          </a:p>
          <a:p>
            <a:pPr lvl="1">
              <a:buFont typeface="Arial" panose="020B0604020202020204" pitchFamily="34" charset="0"/>
              <a:buChar char="•"/>
            </a:pPr>
            <a:r>
              <a:rPr lang="en-CA" dirty="0"/>
              <a:t>when two 20 MHz subchannels are punctured in the secondary 80 MHz channel, they are adjacent to each other and are either the lower 40 MHz or upper 40 MHz</a:t>
            </a:r>
          </a:p>
          <a:p>
            <a:pPr lvl="1">
              <a:buFont typeface="Arial" panose="020B0604020202020204" pitchFamily="34" charset="0"/>
              <a:buChar char="•"/>
            </a:pPr>
            <a:r>
              <a:rPr lang="en-CA" dirty="0"/>
              <a:t>Allow only a maximum of two adjacent 20 MHz subchannels to be punctured across the entire PPDU bandwidth</a:t>
            </a:r>
          </a:p>
          <a:p>
            <a:r>
              <a:rPr lang="en-US" dirty="0"/>
              <a:t> </a:t>
            </a:r>
          </a:p>
          <a:p>
            <a:r>
              <a:rPr lang="en-US" dirty="0"/>
              <a:t>Y/N/A: 11/11/9</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47121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59B9-34E9-B74E-A383-85069AE8490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3A29FDDC-9B1C-9143-A2A4-5DDB96718512}"/>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EF063399-4C54-334B-B4FA-8AB925802825}"/>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46B2DC8-70E1-0F43-B585-C31CD903C49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graphicFrame>
        <p:nvGraphicFramePr>
          <p:cNvPr id="7" name="Table 6">
            <a:extLst>
              <a:ext uri="{FF2B5EF4-FFF2-40B4-BE49-F238E27FC236}">
                <a16:creationId xmlns:a16="http://schemas.microsoft.com/office/drawing/2014/main" id="{F5D1BE67-E47B-B344-B4FC-F94C9E87A293}"/>
              </a:ext>
            </a:extLst>
          </p:cNvPr>
          <p:cNvGraphicFramePr>
            <a:graphicFrameLocks noGrp="1"/>
          </p:cNvGraphicFramePr>
          <p:nvPr>
            <p:extLst>
              <p:ext uri="{D42A27DB-BD31-4B8C-83A1-F6EECF244321}">
                <p14:modId xmlns:p14="http://schemas.microsoft.com/office/powerpoint/2010/main" val="662216355"/>
              </p:ext>
            </p:extLst>
          </p:nvPr>
        </p:nvGraphicFramePr>
        <p:xfrm>
          <a:off x="1246718" y="1830390"/>
          <a:ext cx="9093200" cy="175260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11-20/0491</a:t>
                      </a:r>
                    </a:p>
                  </a:txBody>
                  <a:tcPr/>
                </a:tc>
                <a:tc>
                  <a:txBody>
                    <a:bodyPr/>
                    <a:lstStyle/>
                    <a:p>
                      <a:r>
                        <a:rPr lang="en-GB" sz="1800" kern="1200" dirty="0">
                          <a:solidFill>
                            <a:schemeClr val="dk1"/>
                          </a:solidFill>
                          <a:effectLst/>
                          <a:latin typeface="+mn-lt"/>
                          <a:ea typeface="+mn-ea"/>
                          <a:cs typeface="+mn-cs"/>
                        </a:rPr>
                        <a:t>24334, 24335, 24336, 24337, 24338, 24339, 24340, 24393, 24394, 24472, 24537</a:t>
                      </a:r>
                      <a:endParaRPr lang="en-US" dirty="0"/>
                    </a:p>
                  </a:txBody>
                  <a:tcPr/>
                </a:tc>
                <a:extLst>
                  <a:ext uri="{0D108BD9-81ED-4DB2-BD59-A6C34878D82A}">
                    <a16:rowId xmlns:a16="http://schemas.microsoft.com/office/drawing/2014/main" val="4083343864"/>
                  </a:ext>
                </a:extLst>
              </a:tr>
              <a:tr h="370840">
                <a:tc>
                  <a:txBody>
                    <a:bodyPr/>
                    <a:lstStyle/>
                    <a:p>
                      <a:r>
                        <a:rPr lang="en-US" dirty="0"/>
                        <a:t>11-20/0492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24459, 24460, 24462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2260603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436454-BAD2-6D41-9D51-838E078B19D4}"/>
              </a:ext>
            </a:extLst>
          </p:cNvPr>
          <p:cNvSpPr>
            <a:spLocks noGrp="1"/>
          </p:cNvSpPr>
          <p:nvPr>
            <p:ph type="title"/>
          </p:nvPr>
        </p:nvSpPr>
        <p:spPr/>
        <p:txBody>
          <a:bodyPr/>
          <a:lstStyle/>
          <a:p>
            <a:r>
              <a:rPr lang="en-US" dirty="0"/>
              <a:t>CR Motion #1032</a:t>
            </a:r>
          </a:p>
        </p:txBody>
      </p:sp>
      <p:sp>
        <p:nvSpPr>
          <p:cNvPr id="7" name="Content Placeholder 6">
            <a:extLst>
              <a:ext uri="{FF2B5EF4-FFF2-40B4-BE49-F238E27FC236}">
                <a16:creationId xmlns:a16="http://schemas.microsoft.com/office/drawing/2014/main" id="{F7E45704-88CE-0546-9A5C-4A2ACCA5CF2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24334, 24335, 24337, 24338, 24339, 24340, 24393, 24394, 24472, 24537 in doc 11-20/0491r5</a:t>
            </a:r>
          </a:p>
          <a:p>
            <a:pPr>
              <a:buFont typeface="Arial" panose="020B0604020202020204" pitchFamily="34" charset="0"/>
              <a:buChar char="•"/>
            </a:pPr>
            <a:endParaRPr lang="en-GB" kern="1200" dirty="0">
              <a:solidFill>
                <a:schemeClr val="dk1"/>
              </a:solidFill>
            </a:endParaRPr>
          </a:p>
          <a:p>
            <a:pPr>
              <a:buFont typeface="Arial" panose="020B0604020202020204" pitchFamily="34" charset="0"/>
              <a:buChar char="•"/>
            </a:pPr>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Po-Kai Huang</a:t>
            </a:r>
          </a:p>
          <a:p>
            <a:pPr>
              <a:buFont typeface="Arial" panose="020B0604020202020204" pitchFamily="34" charset="0"/>
              <a:buChar char="•"/>
            </a:pPr>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FEB92733-58F0-A346-82F8-00E83D56BAB9}"/>
              </a:ext>
            </a:extLst>
          </p:cNvPr>
          <p:cNvSpPr>
            <a:spLocks noGrp="1"/>
          </p:cNvSpPr>
          <p:nvPr>
            <p:ph type="sldNum" idx="12"/>
          </p:nvPr>
        </p:nvSpPr>
        <p:spPr/>
        <p:txBody>
          <a:bodyPr/>
          <a:lstStyle/>
          <a:p>
            <a:r>
              <a:rPr lang="en-GB"/>
              <a:t>Slide </a:t>
            </a:r>
            <a:fld id="{06B781AF-4CCF-49B0-A572-DE54FBE5D942}" type="slidenum">
              <a:rPr lang="en-GB" smtClean="0"/>
              <a:pPr/>
              <a:t>65</a:t>
            </a:fld>
            <a:endParaRPr lang="en-GB"/>
          </a:p>
        </p:txBody>
      </p:sp>
      <p:sp>
        <p:nvSpPr>
          <p:cNvPr id="4" name="Footer Placeholder 3">
            <a:extLst>
              <a:ext uri="{FF2B5EF4-FFF2-40B4-BE49-F238E27FC236}">
                <a16:creationId xmlns:a16="http://schemas.microsoft.com/office/drawing/2014/main" id="{B9599D9D-69C4-B14F-8348-766E5FB4D3E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D1F20BC-7E64-3746-A79C-984DDE96123A}"/>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17078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4E37-2FD5-2D4F-AAA9-39C82F79566E}"/>
              </a:ext>
            </a:extLst>
          </p:cNvPr>
          <p:cNvSpPr>
            <a:spLocks noGrp="1"/>
          </p:cNvSpPr>
          <p:nvPr>
            <p:ph type="title"/>
          </p:nvPr>
        </p:nvSpPr>
        <p:spPr/>
        <p:txBody>
          <a:bodyPr/>
          <a:lstStyle/>
          <a:p>
            <a:r>
              <a:rPr lang="en-US" dirty="0"/>
              <a:t>CR Motion # 1033</a:t>
            </a:r>
          </a:p>
        </p:txBody>
      </p:sp>
      <p:sp>
        <p:nvSpPr>
          <p:cNvPr id="3" name="Content Placeholder 2">
            <a:extLst>
              <a:ext uri="{FF2B5EF4-FFF2-40B4-BE49-F238E27FC236}">
                <a16:creationId xmlns:a16="http://schemas.microsoft.com/office/drawing/2014/main" id="{3E78555F-7F4B-2C45-BE9D-91978AB1715E}"/>
              </a:ext>
            </a:extLst>
          </p:cNvPr>
          <p:cNvSpPr>
            <a:spLocks noGrp="1"/>
          </p:cNvSpPr>
          <p:nvPr>
            <p:ph idx="1"/>
          </p:nvPr>
        </p:nvSpPr>
        <p:spPr/>
        <p:txBody>
          <a:bodyPr/>
          <a:lstStyle/>
          <a:p>
            <a:r>
              <a:rPr lang="en-US" dirty="0"/>
              <a:t>Move to accept resolutions to CIDs </a:t>
            </a:r>
            <a:r>
              <a:rPr lang="en-GB" kern="1200" dirty="0">
                <a:solidFill>
                  <a:schemeClr val="dk1"/>
                </a:solidFill>
              </a:rPr>
              <a:t> 24460, 24462</a:t>
            </a:r>
            <a:r>
              <a:rPr lang="en-CA" kern="1200" dirty="0">
                <a:solidFill>
                  <a:schemeClr val="dk1"/>
                </a:solidFill>
              </a:rPr>
              <a:t> </a:t>
            </a:r>
            <a:r>
              <a:rPr lang="en-US" dirty="0"/>
              <a:t>in doc 11-20/0492r1</a:t>
            </a:r>
          </a:p>
          <a:p>
            <a:endParaRPr lang="en-US" dirty="0"/>
          </a:p>
          <a:p>
            <a:r>
              <a:rPr lang="en-US" dirty="0"/>
              <a:t>Move: Laurent </a:t>
            </a:r>
            <a:r>
              <a:rPr lang="en-US" dirty="0" err="1"/>
              <a:t>Cariou</a:t>
            </a:r>
            <a:r>
              <a:rPr lang="en-US" dirty="0"/>
              <a:t>		Second: Jarkko </a:t>
            </a:r>
            <a:r>
              <a:rPr lang="en-US" dirty="0" err="1"/>
              <a:t>Kneckt</a:t>
            </a:r>
            <a:endParaRPr lang="en-US" dirty="0"/>
          </a:p>
          <a:p>
            <a:r>
              <a:rPr lang="en-US" dirty="0"/>
              <a:t>Approved with unanimous consent</a:t>
            </a:r>
          </a:p>
          <a:p>
            <a:r>
              <a:rPr lang="en-US" dirty="0"/>
              <a:t> </a:t>
            </a:r>
          </a:p>
        </p:txBody>
      </p:sp>
      <p:sp>
        <p:nvSpPr>
          <p:cNvPr id="4" name="Slide Number Placeholder 3">
            <a:extLst>
              <a:ext uri="{FF2B5EF4-FFF2-40B4-BE49-F238E27FC236}">
                <a16:creationId xmlns:a16="http://schemas.microsoft.com/office/drawing/2014/main" id="{E657501B-3D33-8F46-B3C1-F1AD8C48E9F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9867E9B2-598C-4D41-9139-8D70A5DC16B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388099-DDDF-8B45-ABC9-7C39019B165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88668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E33E8-B008-AA45-BD35-94741CF11621}"/>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CDF4FEBC-F55D-7D4B-B29B-68FBB5136F33}"/>
              </a:ext>
            </a:extLst>
          </p:cNvPr>
          <p:cNvSpPr>
            <a:spLocks noGrp="1"/>
          </p:cNvSpPr>
          <p:nvPr>
            <p:ph idx="1"/>
          </p:nvPr>
        </p:nvSpPr>
        <p:spPr>
          <a:xfrm>
            <a:off x="965200" y="1600200"/>
            <a:ext cx="10361084" cy="4113213"/>
          </a:xfrm>
        </p:spPr>
        <p:txBody>
          <a:bodyPr/>
          <a:lstStyle/>
          <a:p>
            <a:r>
              <a:rPr lang="en-US" dirty="0"/>
              <a:t>Do you support send CF-END frame in non-HT duplicate PPDU with inactive channels?</a:t>
            </a:r>
          </a:p>
          <a:p>
            <a:endParaRPr lang="en-US" dirty="0"/>
          </a:p>
          <a:p>
            <a:r>
              <a:rPr lang="en-US" dirty="0"/>
              <a:t>Y/N/A: 8/12/9</a:t>
            </a:r>
          </a:p>
        </p:txBody>
      </p:sp>
      <p:sp>
        <p:nvSpPr>
          <p:cNvPr id="4" name="Slide Number Placeholder 3">
            <a:extLst>
              <a:ext uri="{FF2B5EF4-FFF2-40B4-BE49-F238E27FC236}">
                <a16:creationId xmlns:a16="http://schemas.microsoft.com/office/drawing/2014/main" id="{06E2C24A-E429-4D48-AD18-5B889277D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B0D7269-4ECE-FD44-A48D-B96659F5EA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F9F7CE6-C36D-3D45-8246-4CC998FD37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0759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12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Discuss the issue related to the sentence at 173.11 in D6.0 – Robert Stacey</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ea typeface="宋体" panose="02010600030101010101" pitchFamily="2" charset="-122"/>
                <a:cs typeface="Times New Roman" panose="02020603050405020304" pitchFamily="18" charset="0"/>
              </a:rPr>
              <a:t>11-20/0494; </a:t>
            </a:r>
            <a:r>
              <a:rPr lang="en-US" sz="1800" b="0" dirty="0"/>
              <a:t>CR for out of band discovery – Laurent </a:t>
            </a:r>
            <a:r>
              <a:rPr lang="en-US" sz="1800" b="0" dirty="0" err="1"/>
              <a:t>Cariou</a:t>
            </a:r>
            <a:r>
              <a:rPr lang="en-US" sz="1800" b="0" dirty="0"/>
              <a:t> – to be uploaded</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47519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32988716"/>
              </p:ext>
            </p:extLst>
          </p:nvPr>
        </p:nvGraphicFramePr>
        <p:xfrm>
          <a:off x="1246718" y="1830390"/>
          <a:ext cx="9093200" cy="74168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bl>
          </a:graphicData>
        </a:graphic>
      </p:graphicFrame>
    </p:spTree>
    <p:extLst>
      <p:ext uri="{BB962C8B-B14F-4D97-AF65-F5344CB8AC3E}">
        <p14:creationId xmlns:p14="http://schemas.microsoft.com/office/powerpoint/2010/main" val="183762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7D52-FC92-9445-8FA7-ABA845CA213C}"/>
              </a:ext>
            </a:extLst>
          </p:cNvPr>
          <p:cNvSpPr>
            <a:spLocks noGrp="1"/>
          </p:cNvSpPr>
          <p:nvPr>
            <p:ph type="title"/>
          </p:nvPr>
        </p:nvSpPr>
        <p:spPr/>
        <p:txBody>
          <a:bodyPr/>
          <a:lstStyle/>
          <a:p>
            <a:r>
              <a:rPr lang="en-US" dirty="0"/>
              <a:t>MAC Motion #132</a:t>
            </a:r>
          </a:p>
        </p:txBody>
      </p:sp>
      <p:sp>
        <p:nvSpPr>
          <p:cNvPr id="6" name="Content Placeholder 5">
            <a:extLst>
              <a:ext uri="{FF2B5EF4-FFF2-40B4-BE49-F238E27FC236}">
                <a16:creationId xmlns:a16="http://schemas.microsoft.com/office/drawing/2014/main" id="{FBF35A3A-C2B2-DA43-9A79-4B8396D27AAF}"/>
              </a:ext>
            </a:extLst>
          </p:cNvPr>
          <p:cNvSpPr>
            <a:spLocks noGrp="1"/>
          </p:cNvSpPr>
          <p:nvPr>
            <p:ph idx="1"/>
          </p:nvPr>
        </p:nvSpPr>
        <p:spPr/>
        <p:txBody>
          <a:bodyPr/>
          <a:lstStyle/>
          <a:p>
            <a:r>
              <a:rPr lang="en-CA" b="0" dirty="0"/>
              <a:t>Having reviewed conflicting changes to D5.0 in motion 131 and the resolution to #21288, instruct the editor to change the sentence at 173.11 (in D6.0) from “The Co-Located AP subfield is set to 1 if every AP in this Neighbor AP Information field is in the same </a:t>
            </a:r>
            <a:r>
              <a:rPr lang="en-CA" b="0" dirty="0" err="1"/>
              <a:t>colocated</a:t>
            </a:r>
            <a:r>
              <a:rPr lang="en-CA" b="0" dirty="0"/>
              <a:t> AP set as the transmitting AP” to “The Co-Located AP subfield is set to 1 if the reported AP is in the same </a:t>
            </a:r>
            <a:r>
              <a:rPr lang="en-CA" b="0" dirty="0" err="1"/>
              <a:t>colocated</a:t>
            </a:r>
            <a:r>
              <a:rPr lang="en-CA" b="0" dirty="0"/>
              <a:t> AP set as the transmitting AP”</a:t>
            </a:r>
          </a:p>
          <a:p>
            <a:endParaRPr lang="en-CA" b="0" dirty="0"/>
          </a:p>
          <a:p>
            <a:r>
              <a:rPr lang="en-CA" b="0" dirty="0"/>
              <a:t>Move: Robert Stacey		Second: Abhishek Patil</a:t>
            </a:r>
          </a:p>
          <a:p>
            <a:r>
              <a:rPr lang="en-CA" b="0" dirty="0"/>
              <a:t>Approved with unanimous consent.</a:t>
            </a:r>
          </a:p>
          <a:p>
            <a:endParaRPr lang="en-US" dirty="0"/>
          </a:p>
        </p:txBody>
      </p:sp>
      <p:sp>
        <p:nvSpPr>
          <p:cNvPr id="5" name="Slide Number Placeholder 4">
            <a:extLst>
              <a:ext uri="{FF2B5EF4-FFF2-40B4-BE49-F238E27FC236}">
                <a16:creationId xmlns:a16="http://schemas.microsoft.com/office/drawing/2014/main" id="{F725C5CB-B880-1F41-8CFD-907DF89F95B6}"/>
              </a:ext>
            </a:extLst>
          </p:cNvPr>
          <p:cNvSpPr>
            <a:spLocks noGrp="1"/>
          </p:cNvSpPr>
          <p:nvPr>
            <p:ph type="sldNum" idx="12"/>
          </p:nvPr>
        </p:nvSpPr>
        <p:spPr/>
        <p:txBody>
          <a:bodyPr/>
          <a:lstStyle/>
          <a:p>
            <a:r>
              <a:rPr lang="en-GB"/>
              <a:t>Slide </a:t>
            </a:r>
            <a:fld id="{06B781AF-4CCF-49B0-A572-DE54FBE5D942}" type="slidenum">
              <a:rPr lang="en-GB" smtClean="0"/>
              <a:pPr/>
              <a:t>70</a:t>
            </a:fld>
            <a:endParaRPr lang="en-GB"/>
          </a:p>
        </p:txBody>
      </p:sp>
      <p:sp>
        <p:nvSpPr>
          <p:cNvPr id="4" name="Footer Placeholder 3">
            <a:extLst>
              <a:ext uri="{FF2B5EF4-FFF2-40B4-BE49-F238E27FC236}">
                <a16:creationId xmlns:a16="http://schemas.microsoft.com/office/drawing/2014/main" id="{4E1E40FB-AE1E-7A43-B5F3-9D3A428E76D6}"/>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C50CB21-3CDB-A44B-9A6E-4C61AB21F66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863417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14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(Approval of January meeting and teleconferences minutes)</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96665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70F88-EADD-EF4D-BD6B-5D6C139D7CBD}"/>
              </a:ext>
            </a:extLst>
          </p:cNvPr>
          <p:cNvSpPr>
            <a:spLocks noGrp="1"/>
          </p:cNvSpPr>
          <p:nvPr>
            <p:ph type="title"/>
          </p:nvPr>
        </p:nvSpPr>
        <p:spPr/>
        <p:txBody>
          <a:bodyPr/>
          <a:lstStyle/>
          <a:p>
            <a:r>
              <a:rPr lang="en-US" dirty="0"/>
              <a:t>Minute Approvals</a:t>
            </a:r>
          </a:p>
        </p:txBody>
      </p:sp>
      <p:sp>
        <p:nvSpPr>
          <p:cNvPr id="3" name="Content Placeholder 2">
            <a:extLst>
              <a:ext uri="{FF2B5EF4-FFF2-40B4-BE49-F238E27FC236}">
                <a16:creationId xmlns:a16="http://schemas.microsoft.com/office/drawing/2014/main" id="{8150CBBE-3F56-F44A-8F08-A3A5677B110A}"/>
              </a:ext>
            </a:extLst>
          </p:cNvPr>
          <p:cNvSpPr>
            <a:spLocks noGrp="1"/>
          </p:cNvSpPr>
          <p:nvPr>
            <p:ph idx="1"/>
          </p:nvPr>
        </p:nvSpPr>
        <p:spPr>
          <a:xfrm>
            <a:off x="965200" y="1524000"/>
            <a:ext cx="10361084" cy="4113213"/>
          </a:xfrm>
        </p:spPr>
        <p:txBody>
          <a:bodyPr/>
          <a:lstStyle/>
          <a:p>
            <a:r>
              <a:rPr lang="en-US" sz="2000" dirty="0"/>
              <a:t>Move to approve the minutes of meetings and teleconferences since January 2020 till now</a:t>
            </a:r>
          </a:p>
          <a:p>
            <a:r>
              <a:rPr lang="en-US" dirty="0"/>
              <a:t>	 </a:t>
            </a:r>
            <a:r>
              <a:rPr lang="en-CA" sz="1200" b="0" dirty="0" err="1"/>
              <a:t>TGax</a:t>
            </a:r>
            <a:r>
              <a:rPr lang="en-CA" sz="1200" b="0" dirty="0"/>
              <a:t> meeting minutes </a:t>
            </a:r>
            <a:r>
              <a:rPr lang="en-CA" sz="1200" b="0" dirty="0" err="1"/>
              <a:t>fron</a:t>
            </a:r>
            <a:r>
              <a:rPr lang="en-CA" sz="1200" b="0" dirty="0"/>
              <a:t> January 2020 Irvine session</a:t>
            </a:r>
          </a:p>
          <a:p>
            <a:r>
              <a:rPr lang="en-CA" sz="1200" b="0" dirty="0">
                <a:hlinkClick r:id="rId2"/>
              </a:rPr>
              <a:t>https://mentor.ieee.org/802.11/dcn/20/11-20-0148-00-00ax-tgax-january-2020-irvine-meeting-minutes.docx</a:t>
            </a:r>
            <a:r>
              <a:rPr lang="en-CA" sz="1200" b="0" dirty="0"/>
              <a:t> </a:t>
            </a:r>
            <a:br>
              <a:rPr lang="en-CA" sz="1200" b="0" dirty="0"/>
            </a:br>
            <a:endParaRPr lang="en-CA" sz="1200" b="0" dirty="0"/>
          </a:p>
          <a:p>
            <a:r>
              <a:rPr lang="en-CA" sz="1200" b="0" dirty="0"/>
              <a:t>	</a:t>
            </a:r>
            <a:r>
              <a:rPr lang="en-CA" sz="1200" b="0" dirty="0" err="1"/>
              <a:t>TGax</a:t>
            </a:r>
            <a:r>
              <a:rPr lang="en-CA" sz="1200" b="0" dirty="0"/>
              <a:t> CRC Teleconferences on January 30th, February 20th, 27th, and March 5th</a:t>
            </a:r>
          </a:p>
          <a:p>
            <a:r>
              <a:rPr lang="en-CA" sz="1200" b="0" dirty="0">
                <a:hlinkClick r:id="rId3" tooltip="https://mentor.ieee.org/802.11/dcn/20/11-20-0257-03-00ax-minutes-of-tgax-teleconference-from-january-to-february-2020.docx"/>
              </a:rPr>
              <a:t>https://mentor.ieee.org/802.11/dcn/20/11-20-0257-03-00ax-minutes-of-tgax-teleconference-from-january-to-february-2020.docx</a:t>
            </a:r>
            <a:endParaRPr lang="en-CA" sz="1200" b="0" dirty="0"/>
          </a:p>
          <a:p>
            <a:br>
              <a:rPr lang="en-CA" sz="1200" b="0" dirty="0"/>
            </a:br>
            <a:r>
              <a:rPr lang="en-CA" sz="1200" b="0" dirty="0" err="1"/>
              <a:t>TGax</a:t>
            </a:r>
            <a:r>
              <a:rPr lang="en-CA" sz="1200" b="0" dirty="0"/>
              <a:t> CRC Teleconferences on March 16th and 19th</a:t>
            </a:r>
          </a:p>
          <a:p>
            <a:r>
              <a:rPr lang="en-CA" sz="1200" b="0" dirty="0">
                <a:hlinkClick r:id="rId4" tooltip="https://mentor.ieee.org/802.11/dcn/20/11-20-0501-00-00ax-minutes-of-tgax-teleconference-on-march-16-and-19-2020.docx"/>
              </a:rPr>
              <a:t>https://mentor.ieee.org/802.11/dcn/20/11-20-0501-00-00ax-minutes-of-tgax-teleconference-on-march-16-and-19-2020.docx</a:t>
            </a:r>
            <a:br>
              <a:rPr lang="en-CA" sz="1200" b="0" dirty="0"/>
            </a:br>
            <a:endParaRPr lang="en-CA" sz="1200" b="0" dirty="0"/>
          </a:p>
          <a:p>
            <a:br>
              <a:rPr lang="en-CA" sz="1200" b="0" dirty="0"/>
            </a:br>
            <a:r>
              <a:rPr lang="en-CA" sz="1200" b="0" dirty="0" err="1"/>
              <a:t>TGax</a:t>
            </a:r>
            <a:r>
              <a:rPr lang="en-CA" sz="1200" b="0" dirty="0"/>
              <a:t> CRC Teleconferences on March 26th</a:t>
            </a:r>
          </a:p>
          <a:p>
            <a:r>
              <a:rPr lang="en-CA" sz="1200" b="0" dirty="0">
                <a:hlinkClick r:id="rId5" tooltip="https://mentor.ieee.org/802.11/dcn/20/11-20-0546-00-00ax-minutes-of-tgax-crc-weekly-teleconferences-march-2020.docx"/>
              </a:rPr>
              <a:t>https://mentor.ieee.org/802.11/dcn/20/11-20-0546-00-00ax-minutes-of-tgax-crc-weekly-teleconferences-march-2020.docx</a:t>
            </a:r>
            <a:br>
              <a:rPr lang="en-CA" sz="1200" b="0" dirty="0"/>
            </a:br>
            <a:endParaRPr lang="en-CA" sz="1200" b="0" dirty="0"/>
          </a:p>
          <a:p>
            <a:br>
              <a:rPr lang="en-CA" sz="1200" b="0" dirty="0"/>
            </a:br>
            <a:r>
              <a:rPr lang="en-CA" sz="1200" b="0" dirty="0" err="1"/>
              <a:t>TGax</a:t>
            </a:r>
            <a:r>
              <a:rPr lang="en-CA" sz="1200" b="0" dirty="0"/>
              <a:t> CRC Teleconferences on April 2nd, 9th, 16th, 23rd, and 30th</a:t>
            </a:r>
          </a:p>
          <a:p>
            <a:r>
              <a:rPr lang="en-CA" sz="1200" b="0" dirty="0">
                <a:hlinkClick r:id="rId6" tooltip="https://mentor.ieee.org/802.11/dcn/20/11-20-0588-03-00ax-minutes-of-tgax-crc-weekly-teleconferences-april-2020.docx"/>
              </a:rPr>
              <a:t>https://mentor.ieee.org/802.11/dcn/20/11-20-0588-03-00ax-minutes-of-tgax-crc-weekly-teleconferences-april-2020.docx</a:t>
            </a:r>
            <a:br>
              <a:rPr lang="en-CA" sz="1200" b="0" dirty="0"/>
            </a:br>
            <a:endParaRPr lang="en-CA" sz="1200" b="0" dirty="0"/>
          </a:p>
          <a:p>
            <a:r>
              <a:rPr lang="en-CA" sz="2000" dirty="0"/>
              <a:t>Move:		</a:t>
            </a:r>
            <a:r>
              <a:rPr lang="en-CA" sz="2000" dirty="0" err="1"/>
              <a:t>Yasu</a:t>
            </a:r>
            <a:r>
              <a:rPr lang="en-CA" sz="2000" dirty="0"/>
              <a:t> Inoue	Second: Edward Au </a:t>
            </a:r>
            <a:r>
              <a:rPr lang="en-CA" sz="2000" dirty="0">
                <a:sym typeface="Wingdings" pitchFamily="2" charset="2"/>
              </a:rPr>
              <a:t> approved with unanimous consent</a:t>
            </a:r>
            <a:br>
              <a:rPr lang="en-CA" dirty="0"/>
            </a:br>
            <a:endParaRPr lang="en-US" dirty="0"/>
          </a:p>
        </p:txBody>
      </p:sp>
      <p:sp>
        <p:nvSpPr>
          <p:cNvPr id="4" name="Slide Number Placeholder 3">
            <a:extLst>
              <a:ext uri="{FF2B5EF4-FFF2-40B4-BE49-F238E27FC236}">
                <a16:creationId xmlns:a16="http://schemas.microsoft.com/office/drawing/2014/main" id="{3333E29D-1856-264A-B907-10A4D6CB916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0C9D7AA-BDFB-5B43-B3C6-5C3524B99C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22DB7F4-29B9-0F49-A683-84F4F58A244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183120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55133122"/>
              </p:ext>
            </p:extLst>
          </p:nvPr>
        </p:nvGraphicFramePr>
        <p:xfrm>
          <a:off x="1246718" y="1830390"/>
          <a:ext cx="9093200" cy="33375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r h="370840">
                <a:tc>
                  <a:txBody>
                    <a:bodyPr/>
                    <a:lstStyle/>
                    <a:p>
                      <a:r>
                        <a:rPr lang="en-US" dirty="0"/>
                        <a:t>11-20/0549</a:t>
                      </a:r>
                    </a:p>
                  </a:txBody>
                  <a:tcPr/>
                </a:tc>
                <a:tc>
                  <a:txBody>
                    <a:bodyPr/>
                    <a:lstStyle/>
                    <a:p>
                      <a:r>
                        <a:rPr lang="en-US" sz="1800" kern="1200" dirty="0">
                          <a:solidFill>
                            <a:schemeClr val="dk1"/>
                          </a:solidFill>
                          <a:effectLst/>
                          <a:latin typeface="+mn-lt"/>
                          <a:ea typeface="+mn-ea"/>
                          <a:cs typeface="+mn-cs"/>
                        </a:rPr>
                        <a:t>24004, 24085, 24086, 24087, 24088, 24468, </a:t>
                      </a:r>
                      <a:r>
                        <a:rPr lang="en-US" sz="1800" kern="1200" dirty="0">
                          <a:solidFill>
                            <a:srgbClr val="FF0000"/>
                          </a:solidFill>
                          <a:effectLst/>
                          <a:latin typeface="+mn-lt"/>
                          <a:ea typeface="+mn-ea"/>
                          <a:cs typeface="+mn-cs"/>
                        </a:rPr>
                        <a:t>24509, 24510</a:t>
                      </a:r>
                      <a:r>
                        <a:rPr lang="en-CA" dirty="0">
                          <a:solidFill>
                            <a:srgbClr val="FF0000"/>
                          </a:solidFill>
                          <a:effectLst/>
                        </a:rPr>
                        <a:t> </a:t>
                      </a:r>
                      <a:endParaRPr lang="en-US" dirty="0">
                        <a:solidFill>
                          <a:srgbClr val="FF0000"/>
                        </a:solidFill>
                      </a:endParaRPr>
                    </a:p>
                  </a:txBody>
                  <a:tcPr/>
                </a:tc>
                <a:extLst>
                  <a:ext uri="{0D108BD9-81ED-4DB2-BD59-A6C34878D82A}">
                    <a16:rowId xmlns:a16="http://schemas.microsoft.com/office/drawing/2014/main" val="2279890647"/>
                  </a:ext>
                </a:extLst>
              </a:tr>
              <a:tr h="370840">
                <a:tc>
                  <a:txBody>
                    <a:bodyPr/>
                    <a:lstStyle/>
                    <a:p>
                      <a:r>
                        <a:rPr lang="en-US" dirty="0"/>
                        <a:t>11-20/0594</a:t>
                      </a:r>
                    </a:p>
                  </a:txBody>
                  <a:tcPr/>
                </a:tc>
                <a:tc>
                  <a:txBody>
                    <a:bodyPr/>
                    <a:lstStyle/>
                    <a:p>
                      <a:r>
                        <a:rPr lang="en-US" sz="1800" kern="1200" dirty="0">
                          <a:solidFill>
                            <a:schemeClr val="dk1"/>
                          </a:solidFill>
                          <a:effectLst/>
                          <a:latin typeface="+mn-lt"/>
                          <a:ea typeface="+mn-ea"/>
                          <a:cs typeface="+mn-cs"/>
                        </a:rPr>
                        <a:t>24432, 24345, </a:t>
                      </a:r>
                      <a:r>
                        <a:rPr lang="en-US" sz="1800" kern="1200" dirty="0">
                          <a:solidFill>
                            <a:srgbClr val="FF0000"/>
                          </a:solidFill>
                          <a:effectLst/>
                          <a:latin typeface="+mn-lt"/>
                          <a:ea typeface="+mn-ea"/>
                          <a:cs typeface="+mn-cs"/>
                        </a:rPr>
                        <a:t>24353</a:t>
                      </a:r>
                      <a:r>
                        <a:rPr lang="en-US" sz="1800" kern="1200" dirty="0">
                          <a:solidFill>
                            <a:schemeClr val="dk1"/>
                          </a:solidFill>
                          <a:effectLst/>
                          <a:latin typeface="+mn-lt"/>
                          <a:ea typeface="+mn-ea"/>
                          <a:cs typeface="+mn-cs"/>
                        </a:rPr>
                        <a:t>, 24136, 24378, 24379, 24380</a:t>
                      </a:r>
                      <a:r>
                        <a:rPr lang="en-CA" dirty="0">
                          <a:effectLst/>
                        </a:rPr>
                        <a:t> </a:t>
                      </a:r>
                      <a:endParaRPr lang="en-US" dirty="0"/>
                    </a:p>
                  </a:txBody>
                  <a:tcPr/>
                </a:tc>
                <a:extLst>
                  <a:ext uri="{0D108BD9-81ED-4DB2-BD59-A6C34878D82A}">
                    <a16:rowId xmlns:a16="http://schemas.microsoft.com/office/drawing/2014/main" val="80198438"/>
                  </a:ext>
                </a:extLst>
              </a:tr>
              <a:tr h="370840">
                <a:tc>
                  <a:txBody>
                    <a:bodyPr/>
                    <a:lstStyle/>
                    <a:p>
                      <a:r>
                        <a:rPr lang="en-US" dirty="0"/>
                        <a:t>11-20/0492</a:t>
                      </a:r>
                    </a:p>
                  </a:txBody>
                  <a:tcPr/>
                </a:tc>
                <a:tc>
                  <a:txBody>
                    <a:bodyPr/>
                    <a:lstStyle/>
                    <a:p>
                      <a:r>
                        <a:rPr lang="en-US" dirty="0"/>
                        <a:t>24459, 24460, 24462</a:t>
                      </a:r>
                    </a:p>
                  </a:txBody>
                  <a:tcPr/>
                </a:tc>
                <a:extLst>
                  <a:ext uri="{0D108BD9-81ED-4DB2-BD59-A6C34878D82A}">
                    <a16:rowId xmlns:a16="http://schemas.microsoft.com/office/drawing/2014/main" val="2740962531"/>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11-20/0703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24027, 24419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54035627"/>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24292</a:t>
                      </a:r>
                    </a:p>
                  </a:txBody>
                  <a:tcPr/>
                </a:tc>
                <a:extLst>
                  <a:ext uri="{0D108BD9-81ED-4DB2-BD59-A6C34878D82A}">
                    <a16:rowId xmlns:a16="http://schemas.microsoft.com/office/drawing/2014/main" val="2511837843"/>
                  </a:ext>
                </a:extLst>
              </a:tr>
              <a:tr h="370840">
                <a:tc>
                  <a:txBody>
                    <a:bodyPr/>
                    <a:lstStyle/>
                    <a:p>
                      <a:r>
                        <a:rPr lang="en-US" dirty="0"/>
                        <a:t>11-20/0529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24235 and 24236</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762236426"/>
                  </a:ext>
                </a:extLst>
              </a:tr>
            </a:tbl>
          </a:graphicData>
        </a:graphic>
      </p:graphicFrame>
    </p:spTree>
    <p:extLst>
      <p:ext uri="{BB962C8B-B14F-4D97-AF65-F5344CB8AC3E}">
        <p14:creationId xmlns:p14="http://schemas.microsoft.com/office/powerpoint/2010/main" val="3673758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#1034</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GB" kern="1200" dirty="0">
                <a:solidFill>
                  <a:schemeClr val="dk1"/>
                </a:solidFill>
              </a:rPr>
              <a:t>24210, 24539, 24536, 24533, 24333 in doc 11-20/0665r2</a:t>
            </a:r>
          </a:p>
          <a:p>
            <a:endParaRPr lang="en-GB" kern="1200" dirty="0">
              <a:solidFill>
                <a:schemeClr val="dk1"/>
              </a:solidFill>
            </a:endParaRPr>
          </a:p>
          <a:p>
            <a:r>
              <a:rPr lang="en-GB" kern="1200" dirty="0">
                <a:solidFill>
                  <a:schemeClr val="dk1"/>
                </a:solidFill>
              </a:rPr>
              <a:t>Move:		Edward Au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74</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763729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#1035</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24004, 24085, 24086, 24087, 24088, 24468, </a:t>
            </a:r>
            <a:r>
              <a:rPr lang="en-US" kern="1200" dirty="0">
                <a:solidFill>
                  <a:schemeClr val="tx1"/>
                </a:solidFill>
              </a:rPr>
              <a:t>24509, 24510</a:t>
            </a:r>
            <a:r>
              <a:rPr lang="en-CA" dirty="0">
                <a:solidFill>
                  <a:schemeClr val="tx1"/>
                </a:solidFill>
              </a:rPr>
              <a:t> in doc 11-20/0549r4</a:t>
            </a:r>
            <a:endParaRPr lang="en-US" dirty="0">
              <a:solidFill>
                <a:srgbClr val="FF0000"/>
              </a:solidFill>
            </a:endParaRPr>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75</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386878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#1036</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24432, 24345, </a:t>
            </a:r>
            <a:r>
              <a:rPr lang="en-US" kern="1200" dirty="0">
                <a:solidFill>
                  <a:schemeClr val="tx1"/>
                </a:solidFill>
              </a:rPr>
              <a:t>24353</a:t>
            </a:r>
            <a:r>
              <a:rPr lang="en-US" kern="1200" dirty="0">
                <a:solidFill>
                  <a:schemeClr val="dk1"/>
                </a:solidFill>
              </a:rPr>
              <a:t>, 24136, 24378, 24379, 24380</a:t>
            </a:r>
            <a:r>
              <a:rPr lang="en-CA" dirty="0"/>
              <a:t> in doc 11-20/0594r6</a:t>
            </a:r>
            <a:endParaRPr lang="en-US" dirty="0"/>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Edward Au</a:t>
            </a: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76</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984028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12AEB-2BEB-8940-A83F-D385C9DC165F}"/>
              </a:ext>
            </a:extLst>
          </p:cNvPr>
          <p:cNvSpPr>
            <a:spLocks noGrp="1"/>
          </p:cNvSpPr>
          <p:nvPr>
            <p:ph type="title"/>
          </p:nvPr>
        </p:nvSpPr>
        <p:spPr/>
        <p:txBody>
          <a:bodyPr/>
          <a:lstStyle/>
          <a:p>
            <a:r>
              <a:rPr lang="en-US" dirty="0"/>
              <a:t>CR Motion 1037</a:t>
            </a:r>
          </a:p>
        </p:txBody>
      </p:sp>
      <p:sp>
        <p:nvSpPr>
          <p:cNvPr id="3" name="Content Placeholder 2">
            <a:extLst>
              <a:ext uri="{FF2B5EF4-FFF2-40B4-BE49-F238E27FC236}">
                <a16:creationId xmlns:a16="http://schemas.microsoft.com/office/drawing/2014/main" id="{A99B7C61-8380-6745-BD70-0A4762204851}"/>
              </a:ext>
            </a:extLst>
          </p:cNvPr>
          <p:cNvSpPr>
            <a:spLocks noGrp="1"/>
          </p:cNvSpPr>
          <p:nvPr>
            <p:ph idx="1"/>
          </p:nvPr>
        </p:nvSpPr>
        <p:spPr/>
        <p:txBody>
          <a:bodyPr/>
          <a:lstStyle/>
          <a:p>
            <a:r>
              <a:rPr lang="en-US" dirty="0"/>
              <a:t>Move to accept resolution to CID 24336 in doc 11-20/0491r7</a:t>
            </a:r>
          </a:p>
          <a:p>
            <a:endParaRPr lang="en-US" dirty="0"/>
          </a:p>
          <a:p>
            <a:r>
              <a:rPr lang="en-US" dirty="0"/>
              <a:t>Move: Laurent </a:t>
            </a:r>
            <a:r>
              <a:rPr lang="en-US" dirty="0" err="1"/>
              <a:t>Cariou</a:t>
            </a:r>
            <a:r>
              <a:rPr lang="en-US" dirty="0"/>
              <a:t>		Second: Po-Kai Huang</a:t>
            </a:r>
          </a:p>
          <a:p>
            <a:r>
              <a:rPr lang="en-US" dirty="0"/>
              <a:t>Approved with unanimous consent</a:t>
            </a:r>
          </a:p>
        </p:txBody>
      </p:sp>
      <p:sp>
        <p:nvSpPr>
          <p:cNvPr id="4" name="Slide Number Placeholder 3">
            <a:extLst>
              <a:ext uri="{FF2B5EF4-FFF2-40B4-BE49-F238E27FC236}">
                <a16:creationId xmlns:a16="http://schemas.microsoft.com/office/drawing/2014/main" id="{18051628-390A-1441-ACDA-D18E6927C12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068A197-FC9A-0D44-A4B5-A79127EB94A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AA40C-40A7-7146-98E3-3679D1200C1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89924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C840-5023-8047-B97D-E70A469B7F96}"/>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8987D141-95C8-5347-AFE8-32DC19A3F606}"/>
              </a:ext>
            </a:extLst>
          </p:cNvPr>
          <p:cNvSpPr>
            <a:spLocks noGrp="1"/>
          </p:cNvSpPr>
          <p:nvPr>
            <p:ph idx="1"/>
          </p:nvPr>
        </p:nvSpPr>
        <p:spPr/>
        <p:txBody>
          <a:bodyPr/>
          <a:lstStyle/>
          <a:p>
            <a:r>
              <a:rPr lang="en-US" dirty="0"/>
              <a:t>Do you agree to change “should” to a “Shall” in CID 24459?</a:t>
            </a:r>
          </a:p>
          <a:p>
            <a:endParaRPr lang="en-US" dirty="0"/>
          </a:p>
          <a:p>
            <a:r>
              <a:rPr lang="en-US" dirty="0"/>
              <a:t>Y/N/A: 6/11/10</a:t>
            </a:r>
          </a:p>
        </p:txBody>
      </p:sp>
      <p:sp>
        <p:nvSpPr>
          <p:cNvPr id="4" name="Slide Number Placeholder 3">
            <a:extLst>
              <a:ext uri="{FF2B5EF4-FFF2-40B4-BE49-F238E27FC236}">
                <a16:creationId xmlns:a16="http://schemas.microsoft.com/office/drawing/2014/main" id="{4C1E7815-3A77-C140-984A-17A42BD6550D}"/>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1644C849-2088-0B46-B206-8302D4A523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C526602-556B-8A40-B202-D1DF2C0BCEF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24192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#1038</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dirty="0"/>
              <a:t>24460, 24462 in doc 11-20/0492r2</a:t>
            </a:r>
            <a:endParaRPr lang="en-GB" kern="1200" dirty="0">
              <a:solidFill>
                <a:schemeClr val="dk1"/>
              </a:solidFill>
            </a:endParaRPr>
          </a:p>
          <a:p>
            <a:endParaRPr lang="en-GB" kern="1200" dirty="0">
              <a:solidFill>
                <a:schemeClr val="dk1"/>
              </a:solidFill>
            </a:endParaRPr>
          </a:p>
          <a:p>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79</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227820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BEF1-5A53-8349-B8E0-0A9F00110B6A}"/>
              </a:ext>
            </a:extLst>
          </p:cNvPr>
          <p:cNvSpPr>
            <a:spLocks noGrp="1"/>
          </p:cNvSpPr>
          <p:nvPr>
            <p:ph type="title"/>
          </p:nvPr>
        </p:nvSpPr>
        <p:spPr/>
        <p:txBody>
          <a:bodyPr/>
          <a:lstStyle/>
          <a:p>
            <a:r>
              <a:rPr lang="en-US" dirty="0"/>
              <a:t>CR Motion #1039 </a:t>
            </a:r>
          </a:p>
        </p:txBody>
      </p:sp>
      <p:sp>
        <p:nvSpPr>
          <p:cNvPr id="3" name="Content Placeholder 2">
            <a:extLst>
              <a:ext uri="{FF2B5EF4-FFF2-40B4-BE49-F238E27FC236}">
                <a16:creationId xmlns:a16="http://schemas.microsoft.com/office/drawing/2014/main" id="{8E68CA31-651D-CB45-9804-CC2E655D9EBE}"/>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CA" kern="1200" dirty="0">
                <a:solidFill>
                  <a:schemeClr val="dk1"/>
                </a:solidFill>
              </a:rPr>
              <a:t> </a:t>
            </a:r>
            <a:r>
              <a:rPr lang="en-US" dirty="0"/>
              <a:t>in doc 11-20/0703r3</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4E20C465-99D8-974C-80F4-B3B7A5E24EF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04A2540-806E-8E4C-8C9F-920183BA60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12C3F1C-0E5D-F249-82E3-77D61BF4434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86832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5AA45-91AF-1747-AAD8-79C2D344328D}"/>
              </a:ext>
            </a:extLst>
          </p:cNvPr>
          <p:cNvSpPr>
            <a:spLocks noGrp="1"/>
          </p:cNvSpPr>
          <p:nvPr>
            <p:ph type="title"/>
          </p:nvPr>
        </p:nvSpPr>
        <p:spPr/>
        <p:txBody>
          <a:bodyPr/>
          <a:lstStyle/>
          <a:p>
            <a:r>
              <a:rPr lang="en-US" dirty="0"/>
              <a:t>CR Motion #1040</a:t>
            </a:r>
          </a:p>
        </p:txBody>
      </p:sp>
      <p:sp>
        <p:nvSpPr>
          <p:cNvPr id="3" name="Content Placeholder 2">
            <a:extLst>
              <a:ext uri="{FF2B5EF4-FFF2-40B4-BE49-F238E27FC236}">
                <a16:creationId xmlns:a16="http://schemas.microsoft.com/office/drawing/2014/main" id="{E209B10E-DD9C-9C42-8D8A-C33F0F8027AA}"/>
              </a:ext>
            </a:extLst>
          </p:cNvPr>
          <p:cNvSpPr>
            <a:spLocks noGrp="1"/>
          </p:cNvSpPr>
          <p:nvPr>
            <p:ph idx="1"/>
          </p:nvPr>
        </p:nvSpPr>
        <p:spPr/>
        <p:txBody>
          <a:bodyPr/>
          <a:lstStyle/>
          <a:p>
            <a:r>
              <a:rPr lang="en-US" dirty="0"/>
              <a:t>Move to accept resolution to CID 24292 in doc 11-20/0705r2</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6C9A55E8-7ACF-CD44-91F2-3545273F040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E420FB-255D-D847-A48F-0FE999F57D1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662E806-000B-9549-8D16-4A0DA2E50AA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1125373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4A8B8-7888-B24E-8B77-049E1979DE6F}"/>
              </a:ext>
            </a:extLst>
          </p:cNvPr>
          <p:cNvSpPr>
            <a:spLocks noGrp="1"/>
          </p:cNvSpPr>
          <p:nvPr>
            <p:ph type="title"/>
          </p:nvPr>
        </p:nvSpPr>
        <p:spPr/>
        <p:txBody>
          <a:bodyPr/>
          <a:lstStyle/>
          <a:p>
            <a:r>
              <a:rPr lang="en-US" dirty="0"/>
              <a:t>CR Motion #1041</a:t>
            </a:r>
          </a:p>
        </p:txBody>
      </p:sp>
      <p:sp>
        <p:nvSpPr>
          <p:cNvPr id="3" name="Content Placeholder 2">
            <a:extLst>
              <a:ext uri="{FF2B5EF4-FFF2-40B4-BE49-F238E27FC236}">
                <a16:creationId xmlns:a16="http://schemas.microsoft.com/office/drawing/2014/main" id="{4B2ABAFB-0058-5A44-B4AD-9823F9AE55EC}"/>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US" kern="1200" dirty="0">
                <a:solidFill>
                  <a:schemeClr val="dk1"/>
                </a:solidFill>
              </a:rPr>
              <a:t> in doc 11-20/0529r7</a:t>
            </a:r>
          </a:p>
          <a:p>
            <a:endParaRPr lang="en-US" kern="1200" dirty="0">
              <a:solidFill>
                <a:schemeClr val="dk1"/>
              </a:solidFill>
            </a:endParaRPr>
          </a:p>
          <a:p>
            <a:r>
              <a:rPr lang="en-US" kern="1200" dirty="0">
                <a:solidFill>
                  <a:schemeClr val="dk1"/>
                </a:solidFill>
              </a:rPr>
              <a:t>Move: Matt Fischer		Second: </a:t>
            </a:r>
            <a:r>
              <a:rPr lang="en-US" kern="1200" dirty="0" err="1">
                <a:solidFill>
                  <a:schemeClr val="dk1"/>
                </a:solidFill>
              </a:rPr>
              <a:t>Xiaogang</a:t>
            </a:r>
            <a:r>
              <a:rPr lang="en-US" kern="1200" dirty="0">
                <a:solidFill>
                  <a:schemeClr val="dk1"/>
                </a:solidFill>
              </a:rPr>
              <a:t> Chen</a:t>
            </a:r>
          </a:p>
          <a:p>
            <a:r>
              <a:rPr lang="en-US" kern="1200" dirty="0">
                <a:solidFill>
                  <a:schemeClr val="dk1"/>
                </a:solidFill>
              </a:rPr>
              <a:t>Y/N/A: 5/1/14 </a:t>
            </a:r>
          </a:p>
          <a:p>
            <a:r>
              <a:rPr lang="en-US" kern="1200" dirty="0">
                <a:solidFill>
                  <a:schemeClr val="dk1"/>
                </a:solidFill>
              </a:rPr>
              <a:t>Motion Passes</a:t>
            </a:r>
          </a:p>
          <a:p>
            <a:endParaRPr lang="en-CA" kern="1200" dirty="0">
              <a:solidFill>
                <a:schemeClr val="dk1"/>
              </a:solidFill>
            </a:endParaRPr>
          </a:p>
        </p:txBody>
      </p:sp>
      <p:sp>
        <p:nvSpPr>
          <p:cNvPr id="4" name="Slide Number Placeholder 3">
            <a:extLst>
              <a:ext uri="{FF2B5EF4-FFF2-40B4-BE49-F238E27FC236}">
                <a16:creationId xmlns:a16="http://schemas.microsoft.com/office/drawing/2014/main" id="{7EF4D8F3-4EC4-604C-B74F-9BB1357C115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8D194064-4572-4B4F-B2F9-E382E9A086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6FF1F3D-D059-8941-A004-EF138EE9CF0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761100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C8DCD-FF18-DC4C-AD8A-B5C482EC441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D376EFEA-8096-BA4F-87FB-A7F1D466BC94}"/>
              </a:ext>
            </a:extLst>
          </p:cNvPr>
          <p:cNvSpPr>
            <a:spLocks noGrp="1"/>
          </p:cNvSpPr>
          <p:nvPr>
            <p:ph idx="1"/>
          </p:nvPr>
        </p:nvSpPr>
        <p:spPr/>
        <p:txBody>
          <a:bodyPr/>
          <a:lstStyle/>
          <a:p>
            <a:r>
              <a:rPr lang="en-US" dirty="0"/>
              <a:t>Do you agree that it is not necessary to specify that a sum of starting spatial stream offset (0 – 7) and number of spatial streams in a trigger frame contents is not greater than 8 spatial streams?</a:t>
            </a:r>
          </a:p>
          <a:p>
            <a:endParaRPr lang="en-US" dirty="0"/>
          </a:p>
          <a:p>
            <a:r>
              <a:rPr lang="en-US" dirty="0"/>
              <a:t>Y/N/</a:t>
            </a:r>
            <a:r>
              <a:rPr lang="en-US"/>
              <a:t>A: 9/2/5</a:t>
            </a:r>
            <a:endParaRPr lang="en-US" dirty="0"/>
          </a:p>
        </p:txBody>
      </p:sp>
      <p:sp>
        <p:nvSpPr>
          <p:cNvPr id="4" name="Slide Number Placeholder 3">
            <a:extLst>
              <a:ext uri="{FF2B5EF4-FFF2-40B4-BE49-F238E27FC236}">
                <a16:creationId xmlns:a16="http://schemas.microsoft.com/office/drawing/2014/main" id="{E634A457-FAB0-F842-80B0-CDA98BB9F54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51A668E1-FA45-C34B-9AC5-E592B9D0F2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4F260DC-A7B5-F641-8BDC-6B7592E599C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873375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19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CA" sz="1800" b="0" dirty="0">
                <a:latin typeface="Calibri" panose="020F0502020204030204" pitchFamily="34" charset="0"/>
                <a:cs typeface="Calibri" panose="020F0502020204030204" pitchFamily="34" charset="0"/>
                <a:hlinkClick r:id="rId4"/>
              </a:rPr>
              <a:t>https://mentor.ieee.org/802.11/dcn/20/11-20-0769-00-00ax-resolution-to-annex-z-and-hesigb-comments.docx</a:t>
            </a:r>
            <a:r>
              <a:rPr lang="en-CA" sz="1800" b="0" dirty="0">
                <a:latin typeface="Calibri" panose="020F0502020204030204" pitchFamily="34" charset="0"/>
                <a:cs typeface="Calibri" panose="020F0502020204030204" pitchFamily="34" charset="0"/>
              </a:rPr>
              <a:t> - Brian Hart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079961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49298420"/>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11-20/0494</a:t>
                      </a:r>
                    </a:p>
                  </a:txBody>
                  <a:tcPr/>
                </a:tc>
                <a:tc>
                  <a:txBody>
                    <a:bodyPr/>
                    <a:lstStyle/>
                    <a:p>
                      <a:r>
                        <a:rPr lang="en-GB" sz="1800" kern="1200" dirty="0">
                          <a:solidFill>
                            <a:schemeClr val="dk1"/>
                          </a:solidFill>
                          <a:effectLst/>
                          <a:latin typeface="+mn-lt"/>
                          <a:ea typeface="+mn-ea"/>
                          <a:cs typeface="+mn-cs"/>
                        </a:rPr>
                        <a:t>24149, 24150, 24430, 24535, 24056, 24258</a:t>
                      </a:r>
                      <a:r>
                        <a:rPr lang="en-CA" dirty="0">
                          <a:effectLst/>
                        </a:rPr>
                        <a:t> </a:t>
                      </a:r>
                      <a:endParaRPr lang="en-US" dirty="0"/>
                    </a:p>
                  </a:txBody>
                  <a:tcPr/>
                </a:tc>
                <a:extLst>
                  <a:ext uri="{0D108BD9-81ED-4DB2-BD59-A6C34878D82A}">
                    <a16:rowId xmlns:a16="http://schemas.microsoft.com/office/drawing/2014/main" val="2166382550"/>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390671246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#1041</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24025, 24475 in doc 11-20/0493r5</a:t>
            </a:r>
          </a:p>
          <a:p>
            <a:endParaRPr lang="en-US" dirty="0"/>
          </a:p>
          <a:p>
            <a:r>
              <a:rPr lang="en-US" dirty="0"/>
              <a:t>Move: Laurent </a:t>
            </a:r>
            <a:r>
              <a:rPr lang="en-US" dirty="0" err="1"/>
              <a:t>Cariou</a:t>
            </a:r>
            <a:r>
              <a:rPr lang="en-US" dirty="0"/>
              <a:t>		Second: Sean Coffey</a:t>
            </a:r>
          </a:p>
          <a:p>
            <a:r>
              <a:rPr lang="en-US" dirty="0"/>
              <a:t>Approved with unanimous consent</a:t>
            </a:r>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86</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255804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#1042</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a:t>
            </a:r>
            <a:r>
              <a:rPr lang="en-GB" kern="1200" dirty="0">
                <a:solidFill>
                  <a:schemeClr val="dk1"/>
                </a:solidFill>
              </a:rPr>
              <a:t>24149, 24150, 24430, 24535, 24056, 24258</a:t>
            </a:r>
            <a:r>
              <a:rPr lang="en-CA" dirty="0"/>
              <a:t> </a:t>
            </a:r>
            <a:endParaRPr lang="en-US" dirty="0"/>
          </a:p>
          <a:p>
            <a:r>
              <a:rPr lang="en-US" dirty="0"/>
              <a:t>in doc 11-20/0494r2</a:t>
            </a:r>
          </a:p>
          <a:p>
            <a:endParaRPr lang="en-US" dirty="0"/>
          </a:p>
          <a:p>
            <a:r>
              <a:rPr lang="en-US" dirty="0"/>
              <a:t>Move: Laurent </a:t>
            </a:r>
            <a:r>
              <a:rPr lang="en-US" dirty="0" err="1"/>
              <a:t>Cariou</a:t>
            </a:r>
            <a:r>
              <a:rPr lang="en-US" dirty="0"/>
              <a:t>		Second: </a:t>
            </a:r>
            <a:r>
              <a:rPr lang="en-US" dirty="0" err="1"/>
              <a:t>Yasu</a:t>
            </a:r>
            <a:r>
              <a:rPr lang="en-US" dirty="0"/>
              <a:t> Inoue</a:t>
            </a:r>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87</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6680379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https://mentor.ieee.org/802.11/dcn/20/11-20-0716-01-00ax-sa1-sounding-comments.docx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Menzo</a:t>
            </a:r>
            <a:r>
              <a:rPr lang="en-US" sz="1800" b="0" dirty="0">
                <a:latin typeface="Calibri" panose="020F0502020204030204" pitchFamily="34" charset="0"/>
                <a:cs typeface="Calibri" panose="020F0502020204030204" pitchFamily="34" charset="0"/>
              </a:rPr>
              <a:t> </a:t>
            </a:r>
            <a:r>
              <a:rPr lang="en-US" sz="1800" b="0" dirty="0" err="1">
                <a:latin typeface="Calibri" panose="020F0502020204030204" pitchFamily="34" charset="0"/>
                <a:cs typeface="Calibri" panose="020F0502020204030204" pitchFamily="34" charset="0"/>
              </a:rPr>
              <a:t>Wentink</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Puncturing Discussion – All</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https://mentor.ieee.org/802.11/dcn/20/11-20-0497-04-00ax-misc-cr-on-d6-0.doc</a:t>
            </a:r>
            <a:r>
              <a:rPr lang="en-US" sz="1200" dirty="0">
                <a:latin typeface="Calibri" panose="020F0502020204030204" pitchFamily="34" charset="0"/>
                <a:cs typeface="Calibri" panose="020F0502020204030204" pitchFamily="34" charset="0"/>
              </a:rPr>
              <a:t> - Ross Jian Yu</a:t>
            </a:r>
            <a:endParaRPr lang="en-US" sz="12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https://mentor.ieee.org/802.11/dcn/20/11-20-0795-00-00ax-cr-for-cid-24270.docx</a:t>
            </a:r>
            <a:r>
              <a:rPr lang="en-US" sz="1800" b="0" dirty="0">
                <a:latin typeface="Calibri" panose="020F0502020204030204" pitchFamily="34" charset="0"/>
                <a:cs typeface="Calibri" panose="020F0502020204030204" pitchFamily="34" charset="0"/>
              </a:rPr>
              <a:t> - Po-Kai Huang</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6"/>
              </a:rPr>
              <a:t>https://mentor.ieee.org/802.11/dcn/20/11-20-0717-03-00ax-cr-misc-phy.docx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Xiaogang</a:t>
            </a:r>
            <a:r>
              <a:rPr lang="en-US"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Motion related to 11-20/0717 </a:t>
            </a: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184594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281219685"/>
              </p:ext>
            </p:extLst>
          </p:nvPr>
        </p:nvGraphicFramePr>
        <p:xfrm>
          <a:off x="1246718" y="1830390"/>
          <a:ext cx="9093200" cy="111252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US" dirty="0"/>
                        <a:t>Those CIDs that agreed to (I need the list from </a:t>
                      </a:r>
                      <a:r>
                        <a:rPr lang="en-US" dirty="0" err="1"/>
                        <a:t>Xiaogang</a:t>
                      </a:r>
                      <a:r>
                        <a:rPr lang="en-US"/>
                        <a:t>)</a:t>
                      </a:r>
                      <a:endParaRPr lang="en-US" dirty="0"/>
                    </a:p>
                  </a:txBody>
                  <a:tcPr/>
                </a:tc>
                <a:extLst>
                  <a:ext uri="{0D108BD9-81ED-4DB2-BD59-A6C34878D82A}">
                    <a16:rowId xmlns:a16="http://schemas.microsoft.com/office/drawing/2014/main" val="2304328414"/>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2462873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4"/>
              </a:rPr>
              <a:t>https://mentor.ieee.org/802.11/dcn/20/11-20-0717-03-00ax-cr-misc-phy.docx</a:t>
            </a:r>
            <a:r>
              <a:rPr lang="en-US" sz="1400" b="0" dirty="0">
                <a:latin typeface="Calibri" panose="020F0502020204030204" pitchFamily="34" charset="0"/>
                <a:cs typeface="Calibri" panose="020F0502020204030204" pitchFamily="34" charset="0"/>
              </a:rPr>
              <a:t> - </a:t>
            </a:r>
            <a:r>
              <a:rPr lang="en-US" sz="1400" b="0" dirty="0" err="1">
                <a:latin typeface="Calibri" panose="020F0502020204030204" pitchFamily="34" charset="0"/>
                <a:cs typeface="Calibri" panose="020F0502020204030204" pitchFamily="34" charset="0"/>
              </a:rPr>
              <a:t>Xiaogang</a:t>
            </a:r>
            <a:r>
              <a:rPr lang="en-US" sz="1400" b="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4710327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639651936"/>
              </p:ext>
            </p:extLst>
          </p:nvPr>
        </p:nvGraphicFramePr>
        <p:xfrm>
          <a:off x="1246718" y="1830390"/>
          <a:ext cx="9093202" cy="2392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GB" dirty="0"/>
                        <a:t>24045, 24208, 24288, 24290, 24304, 24312, 24313, 24321, 24346, 24347, 24363, 24385, 24564, 24282</a:t>
                      </a:r>
                      <a:r>
                        <a:rPr lang="en-CA" dirty="0"/>
                        <a:t> </a:t>
                      </a:r>
                      <a:endParaRPr lang="en-US" dirty="0"/>
                    </a:p>
                  </a:txBody>
                  <a:tcPr/>
                </a:tc>
                <a:extLst>
                  <a:ext uri="{0D108BD9-81ED-4DB2-BD59-A6C34878D82A}">
                    <a16:rowId xmlns:a16="http://schemas.microsoft.com/office/drawing/2014/main" val="2304328414"/>
                  </a:ext>
                </a:extLst>
              </a:tr>
              <a:tr h="370840">
                <a:tc>
                  <a:txBody>
                    <a:bodyPr/>
                    <a:lstStyle/>
                    <a:p>
                      <a:r>
                        <a:rPr lang="en-US" dirty="0"/>
                        <a:t>11-20/0716</a:t>
                      </a:r>
                    </a:p>
                  </a:txBody>
                  <a:tcPr/>
                </a:tc>
                <a:tc>
                  <a:txBody>
                    <a:bodyPr/>
                    <a:lstStyle/>
                    <a:p>
                      <a:pPr lvl="0"/>
                      <a:r>
                        <a:rPr lang="en-US" sz="1800" kern="1200" dirty="0">
                          <a:solidFill>
                            <a:schemeClr val="dk1"/>
                          </a:solidFill>
                          <a:effectLst/>
                          <a:latin typeface="+mn-lt"/>
                          <a:ea typeface="+mn-ea"/>
                          <a:cs typeface="+mn-cs"/>
                        </a:rPr>
                        <a:t>24009, 24042, 24221, 24262, 24473, 24474, 24495, 24496, 24503, 24504</a:t>
                      </a:r>
                      <a:r>
                        <a:rPr lang="en-CA" sz="1800"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24505, </a:t>
                      </a:r>
                      <a:r>
                        <a:rPr lang="en-US" sz="1800" kern="1200" dirty="0">
                          <a:solidFill>
                            <a:srgbClr val="FF0000"/>
                          </a:solidFill>
                          <a:effectLst/>
                          <a:latin typeface="+mn-lt"/>
                          <a:ea typeface="+mn-ea"/>
                          <a:cs typeface="+mn-cs"/>
                        </a:rPr>
                        <a:t>24511</a:t>
                      </a:r>
                      <a:endParaRPr lang="en-CA" sz="1800" kern="1200" dirty="0">
                        <a:solidFill>
                          <a:srgbClr val="FF0000"/>
                        </a:solidFill>
                        <a:effectLst/>
                        <a:latin typeface="+mn-lt"/>
                        <a:ea typeface="+mn-ea"/>
                        <a:cs typeface="+mn-cs"/>
                      </a:endParaRPr>
                    </a:p>
                  </a:txBody>
                  <a:tcPr/>
                </a:tc>
                <a:extLst>
                  <a:ext uri="{0D108BD9-81ED-4DB2-BD59-A6C34878D82A}">
                    <a16:rowId xmlns:a16="http://schemas.microsoft.com/office/drawing/2014/main" val="325528993"/>
                  </a:ext>
                </a:extLst>
              </a:tr>
              <a:tr h="370840">
                <a:tc>
                  <a:txBody>
                    <a:bodyPr/>
                    <a:lstStyle/>
                    <a:p>
                      <a:r>
                        <a:rPr lang="en-US" dirty="0"/>
                        <a:t>11-20/0769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24373, 24386, 24387, 24388, 24431, 24506, 24507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7777165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6714913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3E480-AF8B-EF49-A360-44BE4EDD37C7}"/>
              </a:ext>
            </a:extLst>
          </p:cNvPr>
          <p:cNvSpPr>
            <a:spLocks noGrp="1"/>
          </p:cNvSpPr>
          <p:nvPr>
            <p:ph type="title"/>
          </p:nvPr>
        </p:nvSpPr>
        <p:spPr/>
        <p:txBody>
          <a:bodyPr/>
          <a:lstStyle/>
          <a:p>
            <a:r>
              <a:rPr lang="en-US" dirty="0"/>
              <a:t>CR Motion #1043</a:t>
            </a:r>
          </a:p>
        </p:txBody>
      </p:sp>
      <p:sp>
        <p:nvSpPr>
          <p:cNvPr id="6" name="Content Placeholder 5">
            <a:extLst>
              <a:ext uri="{FF2B5EF4-FFF2-40B4-BE49-F238E27FC236}">
                <a16:creationId xmlns:a16="http://schemas.microsoft.com/office/drawing/2014/main" id="{A6ECF112-B16C-6340-8D40-5ECAA516D0E8}"/>
              </a:ext>
            </a:extLst>
          </p:cNvPr>
          <p:cNvSpPr>
            <a:spLocks noGrp="1"/>
          </p:cNvSpPr>
          <p:nvPr>
            <p:ph idx="1"/>
          </p:nvPr>
        </p:nvSpPr>
        <p:spPr/>
        <p:txBody>
          <a:bodyPr/>
          <a:lstStyle/>
          <a:p>
            <a:r>
              <a:rPr lang="en-US" dirty="0"/>
              <a:t>Move to accept resolutions to CIDs </a:t>
            </a:r>
            <a:r>
              <a:rPr lang="en-GB" dirty="0"/>
              <a:t> 24045, 24208, 24288, 24290, 24304, 24312, 24313, 24321, 24346, 24347, 24363, 24385, 24564, 24282</a:t>
            </a:r>
            <a:r>
              <a:rPr lang="en-CA" dirty="0"/>
              <a:t> in doc 11-20/0717r4</a:t>
            </a:r>
          </a:p>
          <a:p>
            <a:endParaRPr lang="en-CA" dirty="0"/>
          </a:p>
          <a:p>
            <a:r>
              <a:rPr lang="en-CA" dirty="0"/>
              <a:t>Move: 		Second:  </a:t>
            </a:r>
            <a:endParaRPr lang="en-US" dirty="0"/>
          </a:p>
        </p:txBody>
      </p:sp>
      <p:sp>
        <p:nvSpPr>
          <p:cNvPr id="5" name="Slide Number Placeholder 4">
            <a:extLst>
              <a:ext uri="{FF2B5EF4-FFF2-40B4-BE49-F238E27FC236}">
                <a16:creationId xmlns:a16="http://schemas.microsoft.com/office/drawing/2014/main" id="{2EC4BB76-7D8E-F94D-AD83-28135B185BEA}"/>
              </a:ext>
            </a:extLst>
          </p:cNvPr>
          <p:cNvSpPr>
            <a:spLocks noGrp="1"/>
          </p:cNvSpPr>
          <p:nvPr>
            <p:ph type="sldNum" idx="12"/>
          </p:nvPr>
        </p:nvSpPr>
        <p:spPr/>
        <p:txBody>
          <a:bodyPr/>
          <a:lstStyle/>
          <a:p>
            <a:r>
              <a:rPr lang="en-GB"/>
              <a:t>Slide </a:t>
            </a:r>
            <a:fld id="{06B781AF-4CCF-49B0-A572-DE54FBE5D942}" type="slidenum">
              <a:rPr lang="en-GB" smtClean="0"/>
              <a:pPr/>
              <a:t>92</a:t>
            </a:fld>
            <a:endParaRPr lang="en-GB"/>
          </a:p>
        </p:txBody>
      </p:sp>
      <p:sp>
        <p:nvSpPr>
          <p:cNvPr id="4" name="Footer Placeholder 3">
            <a:extLst>
              <a:ext uri="{FF2B5EF4-FFF2-40B4-BE49-F238E27FC236}">
                <a16:creationId xmlns:a16="http://schemas.microsoft.com/office/drawing/2014/main" id="{6CB00073-AF49-634C-B74B-C44791A136BB}"/>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1D1C7B8-1C07-EB46-BA04-BE9524CAC5B4}"/>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5477400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4511</TotalTime>
  <Words>7810</Words>
  <Application>Microsoft Macintosh PowerPoint</Application>
  <PresentationFormat>Widescreen</PresentationFormat>
  <Paragraphs>1054</Paragraphs>
  <Slides>92</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92</vt:i4>
      </vt:variant>
    </vt:vector>
  </HeadingPairs>
  <TitlesOfParts>
    <vt:vector size="99"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lpstr>CR Motion #1026</vt:lpstr>
      <vt:lpstr>CR Motion #1027</vt:lpstr>
      <vt:lpstr>CR Motion 1028</vt:lpstr>
      <vt:lpstr>CR Motion #1029</vt:lpstr>
      <vt:lpstr>CR Motion 1030</vt:lpstr>
      <vt:lpstr>CR Motion 1031</vt:lpstr>
      <vt:lpstr>May 5 Teleconference Agenda</vt:lpstr>
      <vt:lpstr>May 7 Teleconference Agenda</vt:lpstr>
      <vt:lpstr>SP #5</vt:lpstr>
      <vt:lpstr>Candidate CIDs</vt:lpstr>
      <vt:lpstr>CR Motion #1032</vt:lpstr>
      <vt:lpstr>CR Motion # 1033</vt:lpstr>
      <vt:lpstr>SP</vt:lpstr>
      <vt:lpstr>May 12 Teleconference Agenda</vt:lpstr>
      <vt:lpstr>Candidate CIDs</vt:lpstr>
      <vt:lpstr>MAC Motion #132</vt:lpstr>
      <vt:lpstr>May 14 Teleconference Agenda</vt:lpstr>
      <vt:lpstr>Minute Approvals</vt:lpstr>
      <vt:lpstr>Candidate CIDs</vt:lpstr>
      <vt:lpstr>CR Motion #1034</vt:lpstr>
      <vt:lpstr>CR Motion #1035</vt:lpstr>
      <vt:lpstr>CR Motion #1036</vt:lpstr>
      <vt:lpstr>CR Motion 1037</vt:lpstr>
      <vt:lpstr>SP #1</vt:lpstr>
      <vt:lpstr>CR Motion #1038</vt:lpstr>
      <vt:lpstr>CR Motion #1039 </vt:lpstr>
      <vt:lpstr>CR Motion #1040</vt:lpstr>
      <vt:lpstr>CR Motion #1041</vt:lpstr>
      <vt:lpstr>SP #2</vt:lpstr>
      <vt:lpstr>May 19 Teleconference Agenda</vt:lpstr>
      <vt:lpstr>Candidate CIDs</vt:lpstr>
      <vt:lpstr>CR Motion #1041</vt:lpstr>
      <vt:lpstr>CR Motion #1042</vt:lpstr>
      <vt:lpstr>May 21 Teleconference Agenda</vt:lpstr>
      <vt:lpstr>Candidate CIDs</vt:lpstr>
      <vt:lpstr>May 21 Teleconference Agenda</vt:lpstr>
      <vt:lpstr>Candidate CIDs</vt:lpstr>
      <vt:lpstr>CR Motion #1043</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252</cp:revision>
  <cp:lastPrinted>1601-01-01T00:00:00Z</cp:lastPrinted>
  <dcterms:created xsi:type="dcterms:W3CDTF">2019-08-14T12:42:27Z</dcterms:created>
  <dcterms:modified xsi:type="dcterms:W3CDTF">2020-05-21T22:29:22Z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