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5"/>
  </p:notesMasterIdLst>
  <p:handoutMasterIdLst>
    <p:handoutMasterId r:id="rId86"/>
  </p:handoutMasterIdLst>
  <p:sldIdLst>
    <p:sldId id="265" r:id="rId2"/>
    <p:sldId id="266" r:id="rId3"/>
    <p:sldId id="267" r:id="rId4"/>
    <p:sldId id="270" r:id="rId5"/>
    <p:sldId id="271" r:id="rId6"/>
    <p:sldId id="272" r:id="rId7"/>
    <p:sldId id="273" r:id="rId8"/>
    <p:sldId id="274" r:id="rId9"/>
    <p:sldId id="296" r:id="rId10"/>
    <p:sldId id="297" r:id="rId11"/>
    <p:sldId id="298" r:id="rId12"/>
    <p:sldId id="299" r:id="rId13"/>
    <p:sldId id="300" r:id="rId14"/>
    <p:sldId id="302" r:id="rId15"/>
    <p:sldId id="303" r:id="rId16"/>
    <p:sldId id="305" r:id="rId17"/>
    <p:sldId id="306" r:id="rId18"/>
    <p:sldId id="307" r:id="rId19"/>
    <p:sldId id="308" r:id="rId20"/>
    <p:sldId id="301" r:id="rId21"/>
    <p:sldId id="309" r:id="rId22"/>
    <p:sldId id="310" r:id="rId23"/>
    <p:sldId id="311" r:id="rId24"/>
    <p:sldId id="313" r:id="rId25"/>
    <p:sldId id="314" r:id="rId26"/>
    <p:sldId id="315" r:id="rId27"/>
    <p:sldId id="316" r:id="rId28"/>
    <p:sldId id="317" r:id="rId29"/>
    <p:sldId id="318" r:id="rId30"/>
    <p:sldId id="320" r:id="rId31"/>
    <p:sldId id="319" r:id="rId32"/>
    <p:sldId id="322" r:id="rId33"/>
    <p:sldId id="323" r:id="rId34"/>
    <p:sldId id="326" r:id="rId35"/>
    <p:sldId id="324" r:id="rId36"/>
    <p:sldId id="328" r:id="rId37"/>
    <p:sldId id="329" r:id="rId38"/>
    <p:sldId id="327" r:id="rId39"/>
    <p:sldId id="330" r:id="rId40"/>
    <p:sldId id="331" r:id="rId41"/>
    <p:sldId id="332" r:id="rId42"/>
    <p:sldId id="335" r:id="rId43"/>
    <p:sldId id="336" r:id="rId44"/>
    <p:sldId id="325" r:id="rId45"/>
    <p:sldId id="337" r:id="rId46"/>
    <p:sldId id="338" r:id="rId47"/>
    <p:sldId id="339" r:id="rId48"/>
    <p:sldId id="340" r:id="rId49"/>
    <p:sldId id="341" r:id="rId50"/>
    <p:sldId id="342" r:id="rId51"/>
    <p:sldId id="343" r:id="rId52"/>
    <p:sldId id="344" r:id="rId53"/>
    <p:sldId id="345" r:id="rId54"/>
    <p:sldId id="346" r:id="rId55"/>
    <p:sldId id="347" r:id="rId56"/>
    <p:sldId id="348" r:id="rId57"/>
    <p:sldId id="349" r:id="rId58"/>
    <p:sldId id="350" r:id="rId59"/>
    <p:sldId id="351" r:id="rId60"/>
    <p:sldId id="352" r:id="rId61"/>
    <p:sldId id="353" r:id="rId62"/>
    <p:sldId id="354" r:id="rId63"/>
    <p:sldId id="358" r:id="rId64"/>
    <p:sldId id="355" r:id="rId65"/>
    <p:sldId id="359" r:id="rId66"/>
    <p:sldId id="360" r:id="rId67"/>
    <p:sldId id="361" r:id="rId68"/>
    <p:sldId id="363" r:id="rId69"/>
    <p:sldId id="362" r:id="rId70"/>
    <p:sldId id="364" r:id="rId71"/>
    <p:sldId id="367" r:id="rId72"/>
    <p:sldId id="370" r:id="rId73"/>
    <p:sldId id="368" r:id="rId74"/>
    <p:sldId id="369" r:id="rId75"/>
    <p:sldId id="371" r:id="rId76"/>
    <p:sldId id="372" r:id="rId77"/>
    <p:sldId id="374" r:id="rId78"/>
    <p:sldId id="375" r:id="rId79"/>
    <p:sldId id="373" r:id="rId80"/>
    <p:sldId id="376" r:id="rId81"/>
    <p:sldId id="377" r:id="rId82"/>
    <p:sldId id="378" r:id="rId83"/>
    <p:sldId id="379" r:id="rId8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1882" autoAdjust="0"/>
    <p:restoredTop sz="94660"/>
  </p:normalViewPr>
  <p:slideViewPr>
    <p:cSldViewPr>
      <p:cViewPr varScale="1">
        <p:scale>
          <a:sx n="112" d="100"/>
          <a:sy n="112" d="100"/>
        </p:scale>
        <p:origin x="216" y="264"/>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theme" Target="theme/theme1.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90" Type="http://schemas.openxmlformats.org/officeDocument/2006/relationships/tableStyles" Target="tableStyles.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notesMaster" Target="notesMasters/notes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presProps" Target="presProps.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5/14/20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083345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289100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9741826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819409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a:t>
            </a:fld>
            <a:endParaRPr lang="en-US"/>
          </a:p>
        </p:txBody>
      </p:sp>
    </p:spTree>
    <p:extLst>
      <p:ext uri="{BB962C8B-B14F-4D97-AF65-F5344CB8AC3E}">
        <p14:creationId xmlns:p14="http://schemas.microsoft.com/office/powerpoint/2010/main" val="24885501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68</a:t>
            </a:fld>
            <a:endParaRPr lang="en-US"/>
          </a:p>
        </p:txBody>
      </p:sp>
    </p:spTree>
    <p:extLst>
      <p:ext uri="{BB962C8B-B14F-4D97-AF65-F5344CB8AC3E}">
        <p14:creationId xmlns:p14="http://schemas.microsoft.com/office/powerpoint/2010/main" val="27660739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71</a:t>
            </a:fld>
            <a:endParaRPr lang="en-US"/>
          </a:p>
        </p:txBody>
      </p:sp>
    </p:spTree>
    <p:extLst>
      <p:ext uri="{BB962C8B-B14F-4D97-AF65-F5344CB8AC3E}">
        <p14:creationId xmlns:p14="http://schemas.microsoft.com/office/powerpoint/2010/main" val="11452596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March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March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March 2020</a:t>
            </a:r>
            <a:endParaRPr lang="en-GB"/>
          </a:p>
        </p:txBody>
      </p:sp>
      <p:sp>
        <p:nvSpPr>
          <p:cNvPr id="6" name="Footer Placeholder 5"/>
          <p:cNvSpPr>
            <a:spLocks noGrp="1"/>
          </p:cNvSpPr>
          <p:nvPr>
            <p:ph type="ftr" idx="11"/>
          </p:nvPr>
        </p:nvSpPr>
        <p:spPr/>
        <p:txBody>
          <a:bodyPr/>
          <a:lstStyle>
            <a:lvl1pPr>
              <a:defRPr/>
            </a:lvl1pPr>
          </a:lstStyle>
          <a:p>
            <a:r>
              <a:rPr lang="en-GB"/>
              <a:t>Osama Aboul-Magd, Huawei Technologies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March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March 2020</a:t>
            </a:r>
            <a:endParaRPr lang="en-GB"/>
          </a:p>
        </p:txBody>
      </p:sp>
      <p:sp>
        <p:nvSpPr>
          <p:cNvPr id="4" name="Footer Placeholder 3"/>
          <p:cNvSpPr>
            <a:spLocks noGrp="1"/>
          </p:cNvSpPr>
          <p:nvPr>
            <p:ph type="ftr" idx="11"/>
          </p:nvPr>
        </p:nvSpPr>
        <p:spPr/>
        <p:txBody>
          <a:bodyPr/>
          <a:lstStyle>
            <a:lvl1pPr>
              <a:defRPr/>
            </a:lvl1pPr>
          </a:lstStyle>
          <a:p>
            <a:r>
              <a:rPr lang="en-GB"/>
              <a:t>Osama Aboul-Magd, Huawei Technologies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March 2020</a:t>
            </a:r>
            <a:endParaRPr lang="en-GB"/>
          </a:p>
        </p:txBody>
      </p:sp>
      <p:sp>
        <p:nvSpPr>
          <p:cNvPr id="3" name="Footer Placeholder 2"/>
          <p:cNvSpPr>
            <a:spLocks noGrp="1"/>
          </p:cNvSpPr>
          <p:nvPr>
            <p:ph type="ftr" idx="11"/>
          </p:nvPr>
        </p:nvSpPr>
        <p:spPr/>
        <p:txBody>
          <a:bodyPr/>
          <a:lstStyle>
            <a:lvl1pPr>
              <a:defRPr/>
            </a:lvl1pPr>
          </a:lstStyle>
          <a:p>
            <a:r>
              <a:rPr lang="en-GB"/>
              <a:t>Osama Aboul-Magd, Huawei Technologies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802.11-20/0538r17</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hyperlink" Target="https://mentor.ieee.org/802.11/dcn/20/11-20-0316-00-00ax-resolution-for-cids-related-to-bss-color.docx" TargetMode="External"/><Relationship Id="rId3" Type="http://schemas.openxmlformats.org/officeDocument/2006/relationships/hyperlink" Target="https://mentor.ieee.org/802.11/dcn/20/11-20-0369-02-00ax-cr-cid-24054.docx" TargetMode="External"/><Relationship Id="rId7" Type="http://schemas.openxmlformats.org/officeDocument/2006/relationships/hyperlink" Target="https://mentor.ieee.org/802.11/dcn/20/11-20-0315-02-00ax-resolution-for-cids-related-to-multiple-bssid.docx" TargetMode="External"/><Relationship Id="rId2" Type="http://schemas.openxmlformats.org/officeDocument/2006/relationships/hyperlink" Target="https://mentor.ieee.org/802.11/dcn/20/11-20-0297-00-00ax-cr-for-7-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349-00-00ax-mac-cr-misc-cids-in-clause-10.docx" TargetMode="External"/><Relationship Id="rId5" Type="http://schemas.openxmlformats.org/officeDocument/2006/relationships/hyperlink" Target="https://mentor.ieee.org/802.11/dcn/20/11-20-0348-01-00ax-mac-cr-misc-cids-in-clause-3.docx" TargetMode="External"/><Relationship Id="rId10" Type="http://schemas.openxmlformats.org/officeDocument/2006/relationships/hyperlink" Target="https://mentor.ieee.org/802.11/dcn/20/11-20-0445-01-00ax-mac-cr-misc-cids-in-clause-9.docx" TargetMode="External"/><Relationship Id="rId4" Type="http://schemas.openxmlformats.org/officeDocument/2006/relationships/hyperlink" Target="https://mentor.ieee.org/802.11/dcn/20/11-20-0352-01-00ax-cr-d6-0-he-phy-service-interface.docx" TargetMode="External"/><Relationship Id="rId9" Type="http://schemas.openxmlformats.org/officeDocument/2006/relationships/hyperlink" Target="https://mentor.ieee.org/802.11/dcn/20/11-20-0318-01-00ax-resolution-for-cids-related-to-uora.docx"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20/11-20-0514-00-00ax-11ax-draft-6-0-phy-comment-resolutions.docx" TargetMode="External"/><Relationship Id="rId7" Type="http://schemas.openxmlformats.org/officeDocument/2006/relationships/hyperlink" Target="https://mentor.ieee.org/802.11/dcn/20/11-20-0540-00-00ax-d6-0-phy-cr.docx" TargetMode="External"/><Relationship Id="rId2" Type="http://schemas.openxmlformats.org/officeDocument/2006/relationships/hyperlink" Target="https://mentor.ieee.org/802.11/dcn/20/11-20-0317-00-00ax-resolution-for-misc-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529-00-00ax-cr-24235-24236-psr-20-mhz-normalization.docx" TargetMode="External"/><Relationship Id="rId5" Type="http://schemas.openxmlformats.org/officeDocument/2006/relationships/hyperlink" Target="https://mentor.ieee.org/802.11/dcn/18/11-18-0218-08-00ax-fragment-flushing-blockackreq.docx" TargetMode="External"/><Relationship Id="rId4" Type="http://schemas.openxmlformats.org/officeDocument/2006/relationships/hyperlink" Target="https://mentor.ieee.org/802.11/dcn/20/11-20-0376-01-00ax-cr-txvector-inactive-subchannels-and-more.docx-"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8" Type="http://schemas.openxmlformats.org/officeDocument/2006/relationships/hyperlink" Target="https://mentor.ieee.org/802.11/dcn/20/11-20-0316-00-00ax-resolution-for-cids-related-to-bss-color.docx" TargetMode="External"/><Relationship Id="rId3" Type="http://schemas.openxmlformats.org/officeDocument/2006/relationships/hyperlink" Target="https://mentor.ieee.org/802.11/dcn/20/11-20-0369-02-00ax-cr-cid-24054.docx" TargetMode="External"/><Relationship Id="rId7" Type="http://schemas.openxmlformats.org/officeDocument/2006/relationships/hyperlink" Target="https://mentor.ieee.org/802.11/dcn/20/11-20-0315-02-00ax-resolution-for-cids-related-to-multiple-bssid.docx" TargetMode="External"/><Relationship Id="rId2" Type="http://schemas.openxmlformats.org/officeDocument/2006/relationships/hyperlink" Target="https://mentor.ieee.org/802.11/dcn/20/11-20-0297-00-00ax-cr-for-7-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349-00-00ax-mac-cr-misc-cids-in-clause-10.docx" TargetMode="External"/><Relationship Id="rId11" Type="http://schemas.openxmlformats.org/officeDocument/2006/relationships/hyperlink" Target="https://mentor.ieee.org/802.11/dcn/20/11-20-0317-02-00ax-resolution-for-misc-cids.docx" TargetMode="External"/><Relationship Id="rId5" Type="http://schemas.openxmlformats.org/officeDocument/2006/relationships/hyperlink" Target="https://mentor.ieee.org/802.11/dcn/20/11-20-0348-01-00ax-mac-cr-misc-cids-in-clause-3.docx" TargetMode="External"/><Relationship Id="rId10" Type="http://schemas.openxmlformats.org/officeDocument/2006/relationships/hyperlink" Target="https://mentor.ieee.org/802.11/dcn/20/11-20-0445-01-00ax-mac-cr-misc-cids-in-clause-9.docx" TargetMode="External"/><Relationship Id="rId4" Type="http://schemas.openxmlformats.org/officeDocument/2006/relationships/hyperlink" Target="https://mentor.ieee.org/802.11/dcn/20/11-20-0352-01-00ax-cr-d6-0-he-phy-service-interface.docx" TargetMode="External"/><Relationship Id="rId9" Type="http://schemas.openxmlformats.org/officeDocument/2006/relationships/hyperlink" Target="https://mentor.ieee.org/802.11/dcn/20/11-20-0318-01-00ax-resolution-for-cids-related-to-uora.docx"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0/11-20-0376-01-00ax-cr-txvector-inactive-subchannels-and-more.docx-" TargetMode="External"/><Relationship Id="rId7" Type="http://schemas.openxmlformats.org/officeDocument/2006/relationships/hyperlink" Target="https://mentor.ieee.org/802.11/dcn/20/11-20-0549-00-00ax-d6-0-comment-resolution-9-7-3.docx" TargetMode="External"/><Relationship Id="rId2" Type="http://schemas.openxmlformats.org/officeDocument/2006/relationships/hyperlink" Target="https://mentor.ieee.org/802.11/dcn/20/11-20-0514-00-00ax-11ax-draft-6-0-phy-comment-resolution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540-00-00ax-d6-0-phy-cr.docx" TargetMode="External"/><Relationship Id="rId5" Type="http://schemas.openxmlformats.org/officeDocument/2006/relationships/hyperlink" Target="https://mentor.ieee.org/802.11/dcn/20/11-20-0529-00-00ax-cr-24235-24236-psr-20-mhz-normalization.docx" TargetMode="External"/><Relationship Id="rId4" Type="http://schemas.openxmlformats.org/officeDocument/2006/relationships/hyperlink" Target="https://mentor.ieee.org/802.11/dcn/18/11-18-0218-08-00ax-fragment-flushing-blockackreq.docx"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8" Type="http://schemas.openxmlformats.org/officeDocument/2006/relationships/hyperlink" Target="https://eur01.safelinks.protection.outlook.com/?url=https://mentor.ieee.org/802.11/dcn/20/11-20-0458-00-000m-resolution-to-cid-4043.docx&amp;data=02|01|liwen.chu@nxp.com|c9bd6dbe814f4cf4deda08d7dadc69b8|686ea1d3bc2b4c6fa92cd99c5c301635|0|1|637218512520498052&amp;sdata=YixnCZ49E8v18LNu2dk/B41qSj%2BO1AR5zUf70nuzp/8%3D&amp;reserved=0" TargetMode="External"/><Relationship Id="rId13" Type="http://schemas.openxmlformats.org/officeDocument/2006/relationships/hyperlink" Target="https://eur01.safelinks.protection.outlook.com/?url=https://mentor.ieee.org/802.11/dcn/20/11-20-0529-00-00ax-cr-24235-24236-psr-20-mhz-normalization.docx&amp;data=02|01|liwen.chu@nxp.com|c9bd6dbe814f4cf4deda08d7dadc69b8|686ea1d3bc2b4c6fa92cd99c5c301635|0|0|637218512520528041&amp;sdata=%2BPbIUj6sxeWVGHj2cqZYdAXUWvdT1q6NAoLLCYuW5Oo%3D&amp;reserved=0" TargetMode="External"/><Relationship Id="rId3" Type="http://schemas.openxmlformats.org/officeDocument/2006/relationships/hyperlink" Target="https://eur01.safelinks.protection.outlook.com/?url=https://mentor.ieee.org/802.11/dcn/20/11-20-0349-00-00ax-mac-cr-misc-cids-in-clause-10.docx&amp;data=02|01|liwen.chu@nxp.com|c9bd6dbe814f4cf4deda08d7dadc69b8|686ea1d3bc2b4c6fa92cd99c5c301635|0|1|637218512520468063&amp;sdata=yml6hk%2BKzwtpGR1NfYsQtV4v4bISZDamasO7MaRa8yw%3D&amp;reserved=0" TargetMode="External"/><Relationship Id="rId7" Type="http://schemas.openxmlformats.org/officeDocument/2006/relationships/hyperlink" Target="https://eur01.safelinks.protection.outlook.com/?url=https://mentor.ieee.org/802.11/dcn/20/11-20-0317-02-00ax-resolution-for-misc-cids.docx&amp;data=02|01|liwen.chu@nxp.com|c9bd6dbe814f4cf4deda08d7dadc69b8|686ea1d3bc2b4c6fa92cd99c5c301635|0|1|637218512520498052&amp;sdata=m7zwA6fZKBLFGSLoye%2BQ61OGbSPytrMqh4LzzrGGfbk%3D&amp;reserved=0" TargetMode="External"/><Relationship Id="rId12" Type="http://schemas.openxmlformats.org/officeDocument/2006/relationships/hyperlink" Target="https://mentor.ieee.org/802.11/dcn/18/11-18-0218-08-00ax-fragment-flushing-blockackreq.docx" TargetMode="External"/><Relationship Id="rId2" Type="http://schemas.openxmlformats.org/officeDocument/2006/relationships/hyperlink" Target="https://mentor.ieee.org/802.11/dcn/20/11-20-0297-00-00ax-cr-for-7-cids.docx" TargetMode="External"/><Relationship Id="rId1" Type="http://schemas.openxmlformats.org/officeDocument/2006/relationships/slideLayout" Target="../slideLayouts/slideLayout2.xml"/><Relationship Id="rId6" Type="http://schemas.openxmlformats.org/officeDocument/2006/relationships/hyperlink" Target="https://eur01.safelinks.protection.outlook.com/?url=https://mentor.ieee.org/802.11/dcn/20/11-20-0445-01-00ax-mac-cr-misc-cids-in-clause-9.docx&amp;data=02|01|liwen.chu@nxp.com|c9bd6dbe814f4cf4deda08d7dadc69b8|686ea1d3bc2b4c6fa92cd99c5c301635|0|1|637218512520488057&amp;sdata=2p0ACmZjcHnxFIyMqskM8GpihoprMdPa%2BwLhaD2w8qc%3D&amp;reserved=0" TargetMode="External"/><Relationship Id="rId11" Type="http://schemas.openxmlformats.org/officeDocument/2006/relationships/hyperlink" Target="https://eur01.safelinks.protection.outlook.com/?url=https://mentor.ieee.org/802.11/dcn/20/11-20-0376-01-00ax-cr-txvector-inactive-subchannels-and-more.docx-&amp;data=02|01|liwen.chu@nxp.com|c9bd6dbe814f4cf4deda08d7dadc69b8|686ea1d3bc2b4c6fa92cd99c5c301635|0|0|637218512520518044&amp;sdata=2t74jrSP9wcx2N0VnHisKT28AzVfXx5Il8jIJq/va0Q%3D&amp;reserved=0" TargetMode="External"/><Relationship Id="rId5" Type="http://schemas.openxmlformats.org/officeDocument/2006/relationships/hyperlink" Target="https://eur01.safelinks.protection.outlook.com/?url=https://mentor.ieee.org/802.11/dcn/20/11-20-0316-00-00ax-resolution-for-cids-related-to-bss-color.docx&amp;data=02|01|liwen.chu@nxp.com|c9bd6dbe814f4cf4deda08d7dadc69b8|686ea1d3bc2b4c6fa92cd99c5c301635|0|1|637218512520478057&amp;sdata=HxaNbaEUsXUHfk/ytWdn5aQRVGdI0PWToH59H%2Bb0kI4%3D&amp;reserved=0" TargetMode="External"/><Relationship Id="rId10" Type="http://schemas.openxmlformats.org/officeDocument/2006/relationships/hyperlink" Target="https://eur01.safelinks.protection.outlook.com/?url=https://mentor.ieee.org/802.11/dcn/20/11-20-0514-00-00ax-11ax-draft-6-0-phy-comment-resolutions.docx&amp;data=02|01|liwen.chu@nxp.com|c9bd6dbe814f4cf4deda08d7dadc69b8|686ea1d3bc2b4c6fa92cd99c5c301635|0|1|637218512520518044&amp;sdata=CJnMHIC1XqucCZqn4haHlcfpQk%2B3cQqiXXbjMp7uAH0%3D&amp;reserved=0" TargetMode="External"/><Relationship Id="rId4" Type="http://schemas.openxmlformats.org/officeDocument/2006/relationships/hyperlink" Target="https://eur01.safelinks.protection.outlook.com/?url=https://mentor.ieee.org/802.11/dcn/20/11-20-0315-02-00ax-resolution-for-cids-related-to-multiple-bssid.docx&amp;data=02|01|liwen.chu@nxp.com|c9bd6dbe814f4cf4deda08d7dadc69b8|686ea1d3bc2b4c6fa92cd99c5c301635|0|1|637218512520478057&amp;sdata=el7Pz2mCblyQ0RGknMRXxBcLy95VlaIc/s3%2Bqah/Ofc%3D&amp;reserved=0" TargetMode="External"/><Relationship Id="rId9" Type="http://schemas.openxmlformats.org/officeDocument/2006/relationships/hyperlink" Target="https://eur01.safelinks.protection.outlook.com/?url=https://mentor.ieee.org/802.11/dcn/20/11-20-0497-00-00ax-misc-cr-on-d6-0.doc&amp;data=02|01|liwen.chu@nxp.com|c9bd6dbe814f4cf4deda08d7dadc69b8|686ea1d3bc2b4c6fa92cd99c5c301635|0|1|637218512520508049&amp;sdata=vsvY2t103GSFckLaXJvl5CrTadhZiBlzh224DhfgPMI%3D&amp;reserved=0" TargetMode="External"/></Relationships>
</file>

<file path=ppt/slides/_rels/slide28.xml.rels><?xml version="1.0" encoding="UTF-8" standalone="yes"?>
<Relationships xmlns="http://schemas.openxmlformats.org/package/2006/relationships"><Relationship Id="rId8" Type="http://schemas.openxmlformats.org/officeDocument/2006/relationships/hyperlink" Target="https://mentor.ieee.org/802.11/dcn/20/11-20-0493-00-00ax-cr-for-sr.docx" TargetMode="External"/><Relationship Id="rId3" Type="http://schemas.openxmlformats.org/officeDocument/2006/relationships/hyperlink" Target="https://eur01.safelinks.protection.outlook.com/?url=https://mentor.ieee.org/802.11/dcn/20/11-20-0540-00-00ax-d6-0-phy-cr.docx&amp;data=02|01|liwen.chu@nxp.com|c9bd6dbe814f4cf4deda08d7dadc69b8|686ea1d3bc2b4c6fa92cd99c5c301635|0|0|637218512520548032&amp;sdata=32s8nyqP4s64otVk9kcVgWypdqWjVAvCEVs6eP1Ckmo%3D&amp;reserved=0" TargetMode="External"/><Relationship Id="rId7" Type="http://schemas.openxmlformats.org/officeDocument/2006/relationships/hyperlink" Target="https://mentor.ieee.org/802.11/dcn/20/11-20-0492-00-00ax-cr-for-ops.docx" TargetMode="External"/><Relationship Id="rId2" Type="http://schemas.openxmlformats.org/officeDocument/2006/relationships/hyperlink" Target="https://eur01.safelinks.protection.outlook.com/?url=https://mentor.ieee.org/802.11/dcn/20/11-20-0450-00-00ax-mac-cr-miscellaneous-cids-in-subclause-26dot17.docx&amp;data=02|01|liwen.chu@nxp.com|c9bd6dbe814f4cf4deda08d7dadc69b8|686ea1d3bc2b4c6fa92cd99c5c301635|0|0|637218512520538037&amp;sdata=Qup0kTDebBC%2BHLDERBf2yRknWLf3jyBp5nf7T9iVB60%3D&amp;reserved=0" TargetMode="External"/><Relationship Id="rId1" Type="http://schemas.openxmlformats.org/officeDocument/2006/relationships/slideLayout" Target="../slideLayouts/slideLayout2.xml"/><Relationship Id="rId6" Type="http://schemas.openxmlformats.org/officeDocument/2006/relationships/hyperlink" Target="https://mentor.ieee.org/802.11/dcn/20/11-20-0491-00-00ax-cr-for-mu-edca-parameters.docx" TargetMode="External"/><Relationship Id="rId5" Type="http://schemas.openxmlformats.org/officeDocument/2006/relationships/hyperlink" Target="https://mentor.ieee.org/802.11/dcn/20/11-20-0594-00-00ax-11ax-d6-0-comment-resolution-of-misc-cids.docx" TargetMode="External"/><Relationship Id="rId4" Type="http://schemas.openxmlformats.org/officeDocument/2006/relationships/hyperlink" Target="https://eur01.safelinks.protection.outlook.com/?url=https://mentor.ieee.org/802.11/dcn/20/11-20-0549-00-00ax-d6-0-comment-resolution-9-7-3.docx&amp;data=02|01|liwen.chu@nxp.com|c9bd6dbe814f4cf4deda08d7dadc69b8|686ea1d3bc2b4c6fa92cd99c5c301635|0|0|637218512520558024&amp;sdata=olw8kbtF%2BCkQs6xXYtTVD30qw5aCRc6Jj/hqf/P6iUk%3D&amp;reserved=0" TargetMode="Externa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8" Type="http://schemas.openxmlformats.org/officeDocument/2006/relationships/hyperlink" Target="https://mentor.ieee.org/802.11/dcn/20/11-20-0376-01-00ax-cr-txvector-inactive-subchannels-and-more.docx-" TargetMode="External"/><Relationship Id="rId3" Type="http://schemas.openxmlformats.org/officeDocument/2006/relationships/hyperlink" Target="https://eur01.safelinks.protection.outlook.com/?url=https://mentor.ieee.org/802.11/dcn/20/11-20-0316-00-00ax-resolution-for-cids-related-to-bss-color.docx&amp;data=02|01|liwen.chu@nxp.com|c9bd6dbe814f4cf4deda08d7dadc69b8|686ea1d3bc2b4c6fa92cd99c5c301635|0|1|637218512520478057&amp;sdata=HxaNbaEUsXUHfk/ytWdn5aQRVGdI0PWToH59H%2Bb0kI4%3D&amp;reserved=0" TargetMode="External"/><Relationship Id="rId7" Type="http://schemas.openxmlformats.org/officeDocument/2006/relationships/hyperlink" Target="https://eur01.safelinks.protection.outlook.com/?url=https://mentor.ieee.org/802.11/dcn/20/11-20-0497-00-00ax-misc-cr-on-d6-0.doc&amp;data=02|01|liwen.chu@nxp.com|c9bd6dbe814f4cf4deda08d7dadc69b8|686ea1d3bc2b4c6fa92cd99c5c301635|0|1|637218512520508049&amp;sdata=vsvY2t103GSFckLaXJvl5CrTadhZiBlzh224DhfgPMI%3D&amp;reserved=0" TargetMode="External"/><Relationship Id="rId12" Type="http://schemas.openxmlformats.org/officeDocument/2006/relationships/hyperlink" Target="https://eur01.safelinks.protection.outlook.com/?url=https://mentor.ieee.org/802.11/dcn/20/11-20-0540-00-00ax-d6-0-phy-cr.docx&amp;data=02|01|liwen.chu@nxp.com|c9bd6dbe814f4cf4deda08d7dadc69b8|686ea1d3bc2b4c6fa92cd99c5c301635|0|0|637218512520548032&amp;sdata=32s8nyqP4s64otVk9kcVgWypdqWjVAvCEVs6eP1Ckmo%3D&amp;reserved=0" TargetMode="External"/><Relationship Id="rId2" Type="http://schemas.openxmlformats.org/officeDocument/2006/relationships/hyperlink" Target="https://eur01.safelinks.protection.outlook.com/?url=https://mentor.ieee.org/802.11/dcn/20/11-20-0315-02-00ax-resolution-for-cids-related-to-multiple-bssid.docx&amp;data=02|01|liwen.chu@nxp.com|c9bd6dbe814f4cf4deda08d7dadc69b8|686ea1d3bc2b4c6fa92cd99c5c301635|0|1|637218512520478057&amp;sdata=el7Pz2mCblyQ0RGknMRXxBcLy95VlaIc/s3%2Bqah/Ofc%3D&amp;reserved=0" TargetMode="External"/><Relationship Id="rId1" Type="http://schemas.openxmlformats.org/officeDocument/2006/relationships/slideLayout" Target="../slideLayouts/slideLayout2.xml"/><Relationship Id="rId6" Type="http://schemas.openxmlformats.org/officeDocument/2006/relationships/hyperlink" Target="https://mentor.ieee.org/802.11/dcn/20/11-20-0447-01-00ax-resolution-to-cid-24081.docx" TargetMode="External"/><Relationship Id="rId11" Type="http://schemas.openxmlformats.org/officeDocument/2006/relationships/hyperlink" Target="https://mentor.ieee.org/802.11/dcn/20/11-20-0450-00-00ax-mac-cr-miscellaneous-cids-in-subclause-26dot17.docx" TargetMode="External"/><Relationship Id="rId5" Type="http://schemas.openxmlformats.org/officeDocument/2006/relationships/hyperlink" Target="https://eur01.safelinks.protection.outlook.com/?url=https://mentor.ieee.org/802.11/dcn/20/11-20-0317-02-00ax-resolution-for-misc-cids.docx&amp;data=02|01|liwen.chu@nxp.com|c9bd6dbe814f4cf4deda08d7dadc69b8|686ea1d3bc2b4c6fa92cd99c5c301635|0|1|637218512520498052&amp;sdata=m7zwA6fZKBLFGSLoye%2BQ61OGbSPytrMqh4LzzrGGfbk%3D&amp;reserved=0" TargetMode="External"/><Relationship Id="rId10" Type="http://schemas.openxmlformats.org/officeDocument/2006/relationships/hyperlink" Target="https://eur01.safelinks.protection.outlook.com/?url=https://mentor.ieee.org/802.11/dcn/20/11-20-0529-00-00ax-cr-24235-24236-psr-20-mhz-normalization.docx&amp;data=02|01|liwen.chu@nxp.com|c9bd6dbe814f4cf4deda08d7dadc69b8|686ea1d3bc2b4c6fa92cd99c5c301635|0|0|637218512520528041&amp;sdata=%2BPbIUj6sxeWVGHj2cqZYdAXUWvdT1q6NAoLLCYuW5Oo%3D&amp;reserved=0" TargetMode="External"/><Relationship Id="rId4" Type="http://schemas.openxmlformats.org/officeDocument/2006/relationships/hyperlink" Target="https://mentor.ieee.org/802.11/dcn/20/11-20-0445-01-00ax-mac-cr-misc-cids-in-clause-9.docx" TargetMode="External"/><Relationship Id="rId9" Type="http://schemas.openxmlformats.org/officeDocument/2006/relationships/hyperlink" Target="https://mentor.ieee.org/802.11/dcn/18/11-18-0218-08-00ax-fragment-flushing-blockackreq.docx" TargetMode="Externa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1/dcn/20/11-20-0594-00-00ax-11ax-d6-0-comment-resolution-of-misc-cids.docx" TargetMode="External"/><Relationship Id="rId7" Type="http://schemas.openxmlformats.org/officeDocument/2006/relationships/hyperlink" Target="https://mentor.ieee.org/802.11/dcn/20/11-20-0597-00-00ax-cr-preamble-puncturing-mask.docx" TargetMode="External"/><Relationship Id="rId2" Type="http://schemas.openxmlformats.org/officeDocument/2006/relationships/hyperlink" Target="https://eur01.safelinks.protection.outlook.com/?url=https://mentor.ieee.org/802.11/dcn/20/11-20-0549-00-00ax-d6-0-comment-resolution-9-7-3.docx&amp;data=02|01|liwen.chu@nxp.com|c9bd6dbe814f4cf4deda08d7dadc69b8|686ea1d3bc2b4c6fa92cd99c5c301635|0|0|637218512520558024&amp;sdata=olw8kbtF%2BCkQs6xXYtTVD30qw5aCRc6Jj/hqf/P6iUk%3D&amp;reserved=0" TargetMode="External"/><Relationship Id="rId1" Type="http://schemas.openxmlformats.org/officeDocument/2006/relationships/slideLayout" Target="../slideLayouts/slideLayout2.xml"/><Relationship Id="rId6" Type="http://schemas.openxmlformats.org/officeDocument/2006/relationships/hyperlink" Target="https://mentor.ieee.org/802.11/dcn/20/11-20-0493-00-00ax-cr-for-sr.docx" TargetMode="External"/><Relationship Id="rId5" Type="http://schemas.openxmlformats.org/officeDocument/2006/relationships/hyperlink" Target="https://mentor.ieee.org/802.11/dcn/20/11-20-0492-00-00ax-cr-for-ops.docx" TargetMode="External"/><Relationship Id="rId4" Type="http://schemas.openxmlformats.org/officeDocument/2006/relationships/hyperlink" Target="https://mentor.ieee.org/802.11/dcn/20/11-20-0491-00-00ax-cr-for-mu-edca-parameters.docx" TargetMode="Externa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8" Type="http://schemas.openxmlformats.org/officeDocument/2006/relationships/hyperlink" Target="https://mentor.ieee.org/802.11/dcn/20/11-20-0493-00-00ax-cr-for-sr.docx" TargetMode="External"/><Relationship Id="rId3" Type="http://schemas.openxmlformats.org/officeDocument/2006/relationships/hyperlink" Target="https://mentor.ieee.org/802.11/dcn/20/11-20-0549-00-00ax-d6-0-comment-resolution-9-7-3.docx" TargetMode="External"/><Relationship Id="rId7" Type="http://schemas.openxmlformats.org/officeDocument/2006/relationships/hyperlink" Target="https://mentor.ieee.org/802.11/dcn/20/11-20-0492-00-00ax-cr-for-ops.docx" TargetMode="External"/><Relationship Id="rId2" Type="http://schemas.openxmlformats.org/officeDocument/2006/relationships/hyperlink" Target="https://mentor.ieee.org/802.11/dcn/20/11-20-0618-00-00ax-cr-for-cid-24101-preamble-puncture.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491-00-00ax-cr-for-mu-edca-parameters.docx" TargetMode="External"/><Relationship Id="rId5" Type="http://schemas.openxmlformats.org/officeDocument/2006/relationships/hyperlink" Target="https://mentor.ieee.org/802.11/dcn/20/11-20-0594-00-00ax-11ax-d6-0-comment-resolution-of-misc-cids.docx" TargetMode="External"/><Relationship Id="rId4" Type="http://schemas.openxmlformats.org/officeDocument/2006/relationships/hyperlink" Target="https://mentor.ieee.org/802.11/dcn/20/11-20-0646-00-00ax-update-to-6ghz-operating-classes.docx" TargetMode="External"/><Relationship Id="rId9" Type="http://schemas.openxmlformats.org/officeDocument/2006/relationships/hyperlink" Target="https://mentor.ieee.org/802.11/dcn/20/11-20-0597-00-00ax-cr-preamble-puncturing-mask.docx" TargetMode="Externa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8" Type="http://schemas.openxmlformats.org/officeDocument/2006/relationships/hyperlink" Target="https://mentor.ieee.org/802.11/dcn/20/11-20-0665-00-00ax-comment-resolution-on-mibs-and-pics.docx" TargetMode="External"/><Relationship Id="rId3" Type="http://schemas.openxmlformats.org/officeDocument/2006/relationships/hyperlink" Target="https://mentor.ieee.org/802.11/dcn/20/11-20-0594-00-00ax-11ax-d6-0-comment-resolution-of-misc-cids.docx" TargetMode="External"/><Relationship Id="rId7" Type="http://schemas.openxmlformats.org/officeDocument/2006/relationships/hyperlink" Target="https://mentor.ieee.org/802.11/dcn/20/11-20-0597-00-00ax-cr-preamble-puncturing-mask.docx" TargetMode="External"/><Relationship Id="rId2" Type="http://schemas.openxmlformats.org/officeDocument/2006/relationships/hyperlink" Target="https://mentor.ieee.org/802.11/dcn/20/11-20-0549-00-00ax-d6-0-comment-resolution-9-7-3.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493-00-00ax-cr-for-sr.docx" TargetMode="External"/><Relationship Id="rId5" Type="http://schemas.openxmlformats.org/officeDocument/2006/relationships/hyperlink" Target="https://mentor.ieee.org/802.11/dcn/20/11-20-0492-00-00ax-cr-for-ops.docx" TargetMode="External"/><Relationship Id="rId4" Type="http://schemas.openxmlformats.org/officeDocument/2006/relationships/hyperlink" Target="https://mentor.ieee.org/802.11/dcn/20/11-20-0491-00-00ax-cr-for-mu-edca-parameters.docx" TargetMode="Externa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3" Type="http://schemas.openxmlformats.org/officeDocument/2006/relationships/hyperlink" Target="https://mentor.ieee.org/802.11/dcn/20/11-20-0594-00-00ax-11ax-d6-0-comment-resolution-of-misc-cids.docx" TargetMode="External"/><Relationship Id="rId2" Type="http://schemas.openxmlformats.org/officeDocument/2006/relationships/hyperlink" Target="https://mentor.ieee.org/802.11/dcn/20/11-20-0549-00-00ax-d6-0-comment-resolution-9-7-3.docx" TargetMode="External"/><Relationship Id="rId1" Type="http://schemas.openxmlformats.org/officeDocument/2006/relationships/slideLayout" Target="../slideLayouts/slideLayout2.xml"/><Relationship Id="rId5" Type="http://schemas.openxmlformats.org/officeDocument/2006/relationships/hyperlink" Target="https://mentor.ieee.org/802.11/dcn/20/11-20-0703-00-00ax-cr-for-nav-part-ii.docx" TargetMode="External"/><Relationship Id="rId4" Type="http://schemas.openxmlformats.org/officeDocument/2006/relationships/hyperlink" Target="https://mentor.ieee.org/802.11/dcn/20/11-20-0665-00-00ax-comment-resolution-on-mibs-and-pics.docx" TargetMode="External"/></Relationships>
</file>

<file path=ppt/slides/_rels/slide62.xml.rels><?xml version="1.0" encoding="UTF-8" standalone="yes"?>
<Relationships xmlns="http://schemas.openxmlformats.org/package/2006/relationships"><Relationship Id="rId3" Type="http://schemas.openxmlformats.org/officeDocument/2006/relationships/hyperlink" Target="https://mentor.ieee.org/802.11/dcn/20/11-20-0549-00-00ax-d6-0-comment-resolution-9-7-3.docx" TargetMode="External"/><Relationship Id="rId7" Type="http://schemas.openxmlformats.org/officeDocument/2006/relationships/hyperlink" Target="https://mentor.ieee.org/802.11/dcn/20/11-20-0716-00-00ax-sa1-sounding-comments.docx" TargetMode="External"/><Relationship Id="rId2" Type="http://schemas.openxmlformats.org/officeDocument/2006/relationships/hyperlink" Target="https://mentor.ieee.org/802.11/dcn/20/11-20-0665-00-00ax-comment-resolution-on-mibs-and-pic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705-01-00ax-cr-for-cid-24292.docx" TargetMode="External"/><Relationship Id="rId5" Type="http://schemas.openxmlformats.org/officeDocument/2006/relationships/hyperlink" Target="https://mentor.ieee.org/802.11/dcn/20/11-20-0703-00-00ax-cr-for-nav-part-ii.docx" TargetMode="External"/><Relationship Id="rId4" Type="http://schemas.openxmlformats.org/officeDocument/2006/relationships/hyperlink" Target="https://mentor.ieee.org/802.11/dcn/20/11-20-0594-00-00ax-11ax-d6-0-comment-resolution-of-misc-cids.docx" TargetMode="Externa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3" Type="http://schemas.openxmlformats.org/officeDocument/2006/relationships/hyperlink" Target="https://mentor.ieee.org/802.11/dcn/20/11-20-0549-00-00ax-d6-0-comment-resolution-9-7-3.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s://mentor.ieee.org/802.11/dcn/20/11-20-0717-00-00ax-cr-misc-phy.docx" TargetMode="External"/><Relationship Id="rId4" Type="http://schemas.openxmlformats.org/officeDocument/2006/relationships/hyperlink" Target="https://mentor.ieee.org/802.11/dcn/20/11-20-0594-00-00ax-11ax-d6-0-comment-resolution-of-misc-cids.docx" TargetMode="Externa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3" Type="http://schemas.openxmlformats.org/officeDocument/2006/relationships/hyperlink" Target="https://mentor.ieee.org/802.11/dcn/20/11-20-0717-00-00ax-cr-misc-phy.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3" Type="http://schemas.openxmlformats.org/officeDocument/2006/relationships/hyperlink" Target="https://mentor.ieee.org/802.11/dcn/20/11-20-0257-03-00ax-minutes-of-tgax-teleconference-from-january-to-february-2020.docx" TargetMode="External"/><Relationship Id="rId2" Type="http://schemas.openxmlformats.org/officeDocument/2006/relationships/hyperlink" Target="https://mentor.ieee.org/802.11/dcn/20/11-20-0148-00-00ax-tgax-january-2020-irvine-meeting-minute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588-03-00ax-minutes-of-tgax-crc-weekly-teleconferences-april-2020.docx" TargetMode="External"/><Relationship Id="rId5" Type="http://schemas.openxmlformats.org/officeDocument/2006/relationships/hyperlink" Target="https://mentor.ieee.org/802.11/dcn/20/11-20-0546-00-00ax-minutes-of-tgax-crc-weekly-teleconferences-march-2020.docx" TargetMode="External"/><Relationship Id="rId4" Type="http://schemas.openxmlformats.org/officeDocument/2006/relationships/hyperlink" Target="https://mentor.ieee.org/802.11/dcn/20/11-20-0501-00-00ax-minutes-of-tgax-teleconference-on-march-16-and-19-2020.docx" TargetMode="Externa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05674" y="330200"/>
            <a:ext cx="2303451" cy="273050"/>
          </a:xfrm>
        </p:spPr>
        <p:txBody>
          <a:bodyPr/>
          <a:lstStyle/>
          <a:p>
            <a:r>
              <a:rPr lang="en-US"/>
              <a:t>March 2020</a:t>
            </a:r>
            <a:endParaRPr lang="en-GB" dirty="0"/>
          </a:p>
        </p:txBody>
      </p:sp>
      <p:sp>
        <p:nvSpPr>
          <p:cNvPr id="7" name="Footer Placeholder 4"/>
          <p:cNvSpPr>
            <a:spLocks noGrp="1"/>
          </p:cNvSpPr>
          <p:nvPr>
            <p:ph type="ftr" idx="14"/>
          </p:nvPr>
        </p:nvSpPr>
        <p:spPr>
          <a:xfrm>
            <a:off x="7024694" y="6475414"/>
            <a:ext cx="3041644" cy="180975"/>
          </a:xfrm>
        </p:spPr>
        <p:txBody>
          <a:bodyPr/>
          <a:lstStyle/>
          <a:p>
            <a:r>
              <a:rPr lang="en-GB"/>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1828800" y="685800"/>
            <a:ext cx="88392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TGax</a:t>
            </a:r>
            <a:r>
              <a:rPr lang="en-US" altLang="en-US" dirty="0"/>
              <a:t> CRC Teleconference March-July 2020 Teleconference Agendas</a:t>
            </a:r>
            <a:endParaRPr lang="en-GB" dirty="0"/>
          </a:p>
        </p:txBody>
      </p:sp>
      <p:sp>
        <p:nvSpPr>
          <p:cNvPr id="3074" name="Rectangle 2"/>
          <p:cNvSpPr>
            <a:spLocks noGrp="1" noChangeArrowheads="1"/>
          </p:cNvSpPr>
          <p:nvPr>
            <p:ph type="body" idx="1"/>
          </p:nvPr>
        </p:nvSpPr>
        <p:spPr>
          <a:xfrm>
            <a:off x="2209800" y="18288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2020-03-25</a:t>
            </a:r>
          </a:p>
        </p:txBody>
      </p:sp>
      <p:graphicFrame>
        <p:nvGraphicFramePr>
          <p:cNvPr id="3075" name="Object 3"/>
          <p:cNvGraphicFramePr>
            <a:graphicFrameLocks noChangeAspect="1"/>
          </p:cNvGraphicFramePr>
          <p:nvPr>
            <p:extLst>
              <p:ext uri="{D42A27DB-BD31-4B8C-83A1-F6EECF244321}">
                <p14:modId xmlns:p14="http://schemas.microsoft.com/office/powerpoint/2010/main" val="2401396803"/>
              </p:ext>
            </p:extLst>
          </p:nvPr>
        </p:nvGraphicFramePr>
        <p:xfrm>
          <a:off x="2044700" y="2714625"/>
          <a:ext cx="8289807" cy="2543175"/>
        </p:xfrm>
        <a:graphic>
          <a:graphicData uri="http://schemas.openxmlformats.org/presentationml/2006/ole">
            <mc:AlternateContent xmlns:mc="http://schemas.openxmlformats.org/markup-compatibility/2006">
              <mc:Choice xmlns:v="urn:schemas-microsoft-com:vml" Requires="v">
                <p:oleObj spid="_x0000_s4299" name="Document" r:id="rId4" imgW="8258040" imgH="2539270" progId="Word.Document.8">
                  <p:embed/>
                </p:oleObj>
              </mc:Choice>
              <mc:Fallback>
                <p:oleObj name="Document" r:id="rId4" imgW="8258040" imgH="2539270" progId="Word.Document.8">
                  <p:embed/>
                  <p:pic>
                    <p:nvPicPr>
                      <p:cNvPr id="0" name=""/>
                      <p:cNvPicPr>
                        <a:picLocks noChangeAspect="1" noChangeArrowheads="1"/>
                      </p:cNvPicPr>
                      <p:nvPr/>
                    </p:nvPicPr>
                    <p:blipFill>
                      <a:blip r:embed="rId5"/>
                      <a:srcRect/>
                      <a:stretch>
                        <a:fillRect/>
                      </a:stretch>
                    </p:blipFill>
                    <p:spPr bwMode="auto">
                      <a:xfrm>
                        <a:off x="2044700" y="2714625"/>
                        <a:ext cx="8289807" cy="2543175"/>
                      </a:xfrm>
                      <a:prstGeom prst="rect">
                        <a:avLst/>
                      </a:prstGeom>
                      <a:noFill/>
                    </p:spPr>
                  </p:pic>
                </p:oleObj>
              </mc:Fallback>
            </mc:AlternateContent>
          </a:graphicData>
        </a:graphic>
      </p:graphicFrame>
      <p:sp>
        <p:nvSpPr>
          <p:cNvPr id="3076" name="Rectangle 4"/>
          <p:cNvSpPr>
            <a:spLocks noChangeArrowheads="1"/>
          </p:cNvSpPr>
          <p:nvPr/>
        </p:nvSpPr>
        <p:spPr bwMode="auto">
          <a:xfrm>
            <a:off x="205740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extLst>
      <p:ext uri="{BB962C8B-B14F-4D97-AF65-F5344CB8AC3E}">
        <p14:creationId xmlns:p14="http://schemas.microsoft.com/office/powerpoint/2010/main" val="317852684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1556776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8042870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March 26 Teleconference Agenda (I)</a:t>
            </a:r>
          </a:p>
        </p:txBody>
      </p:sp>
      <p:sp>
        <p:nvSpPr>
          <p:cNvPr id="3" name="Content Placeholder 2"/>
          <p:cNvSpPr>
            <a:spLocks noGrp="1"/>
          </p:cNvSpPr>
          <p:nvPr>
            <p:ph idx="1"/>
          </p:nvPr>
        </p:nvSpPr>
        <p:spPr>
          <a:xfrm>
            <a:off x="904876" y="1524000"/>
            <a:ext cx="10361084" cy="4113213"/>
          </a:xfrm>
        </p:spPr>
        <p:txBody>
          <a:bodyPr/>
          <a:lstStyle/>
          <a:p>
            <a:pPr lvl="0">
              <a:buFont typeface="Arial" panose="020B0604020202020204" pitchFamily="34" charset="0"/>
              <a:buChar char="•"/>
            </a:pPr>
            <a:r>
              <a:rPr lang="en-US" sz="1800" dirty="0"/>
              <a:t>Call the meeting to order</a:t>
            </a:r>
          </a:p>
          <a:p>
            <a:pPr lvl="0">
              <a:buFont typeface="Arial" panose="020B0604020202020204" pitchFamily="34" charset="0"/>
              <a:buChar char="•"/>
            </a:pPr>
            <a:r>
              <a:rPr lang="en-US" sz="1800" dirty="0"/>
              <a:t>IEEE-SA IPR policy and procedure</a:t>
            </a:r>
          </a:p>
          <a:p>
            <a:pPr lvl="0">
              <a:buFont typeface="Arial" panose="020B0604020202020204" pitchFamily="34" charset="0"/>
              <a:buChar char="•"/>
            </a:pPr>
            <a:r>
              <a:rPr lang="en-US" sz="1800" dirty="0"/>
              <a:t>Attendance </a:t>
            </a:r>
          </a:p>
          <a:p>
            <a:pPr lvl="0">
              <a:buFont typeface="Arial" panose="020B0604020202020204" pitchFamily="34" charset="0"/>
              <a:buChar char="•"/>
            </a:pPr>
            <a:r>
              <a:rPr lang="en-US" sz="1800" dirty="0"/>
              <a:t>Motions related to submissions discussed during previous teleconferences, if ready:</a:t>
            </a:r>
          </a:p>
          <a:p>
            <a:pPr lvl="1">
              <a:buFont typeface="Arial" panose="020B0604020202020204" pitchFamily="34" charset="0"/>
              <a:buChar char="•"/>
            </a:pPr>
            <a:r>
              <a:rPr lang="en-US" sz="1600" u="sng" dirty="0">
                <a:hlinkClick r:id="rId2"/>
              </a:rPr>
              <a:t>https://mentor.ieee.org/802.11/dcn/20/11-20-0297-00-00ax-cr-for-7-cids.docx</a:t>
            </a:r>
            <a:r>
              <a:rPr lang="en-US" sz="1600" dirty="0"/>
              <a:t> - </a:t>
            </a:r>
            <a:r>
              <a:rPr lang="en-US" sz="1600" dirty="0" err="1"/>
              <a:t>Jarkko</a:t>
            </a:r>
            <a:r>
              <a:rPr lang="en-US" sz="1600" dirty="0"/>
              <a:t> </a:t>
            </a:r>
            <a:r>
              <a:rPr lang="en-US" sz="1600" dirty="0" err="1"/>
              <a:t>Kneckt</a:t>
            </a:r>
            <a:endParaRPr lang="en-US" sz="1600" dirty="0"/>
          </a:p>
          <a:p>
            <a:pPr lvl="1">
              <a:buFont typeface="Arial" panose="020B0604020202020204" pitchFamily="34" charset="0"/>
              <a:buChar char="•"/>
            </a:pPr>
            <a:r>
              <a:rPr lang="en-US" sz="1600" u="sng" dirty="0">
                <a:hlinkClick r:id="rId3"/>
              </a:rPr>
              <a:t>https://mentor.ieee.org/802.11/dcn/20/11-20-0369-02-00ax-cr-cid-24054.docx</a:t>
            </a:r>
            <a:r>
              <a:rPr lang="en-US" sz="1600" dirty="0"/>
              <a:t> - Po-Kai Huang</a:t>
            </a:r>
          </a:p>
          <a:p>
            <a:pPr lvl="1">
              <a:buFont typeface="Arial" panose="020B0604020202020204" pitchFamily="34" charset="0"/>
              <a:buChar char="•"/>
            </a:pPr>
            <a:r>
              <a:rPr lang="en-US" sz="1600" u="sng" dirty="0">
                <a:hlinkClick r:id="rId4"/>
              </a:rPr>
              <a:t>https://mentor.ieee.org/802.11/dcn/20/11-20-0352-01-00ax-cr-d6-0-he-phy-service-interface.docx</a:t>
            </a:r>
            <a:r>
              <a:rPr lang="en-US" sz="1600" dirty="0"/>
              <a:t> - Bo Sun</a:t>
            </a:r>
          </a:p>
          <a:p>
            <a:pPr lvl="1">
              <a:buFont typeface="Arial" panose="020B0604020202020204" pitchFamily="34" charset="0"/>
              <a:buChar char="•"/>
            </a:pPr>
            <a:r>
              <a:rPr lang="en-US" sz="1600" u="sng" dirty="0">
                <a:hlinkClick r:id="rId5"/>
              </a:rPr>
              <a:t>https://mentor.ieee.org/802.11/dcn/20/11-20-0348-01-00ax-mac-cr-misc-cids-in-clause-3.docx</a:t>
            </a:r>
            <a:r>
              <a:rPr lang="en-US" sz="1600" dirty="0"/>
              <a:t> - Alfred </a:t>
            </a:r>
            <a:r>
              <a:rPr lang="en-US" sz="1600" dirty="0" err="1"/>
              <a:t>Asterjadhi</a:t>
            </a:r>
            <a:endParaRPr lang="en-US" sz="1600" dirty="0"/>
          </a:p>
          <a:p>
            <a:pPr lvl="1">
              <a:buFont typeface="Arial" panose="020B0604020202020204" pitchFamily="34" charset="0"/>
              <a:buChar char="•"/>
            </a:pPr>
            <a:r>
              <a:rPr lang="en-US" sz="1600" u="sng" dirty="0">
                <a:hlinkClick r:id="rId6"/>
              </a:rPr>
              <a:t>https://mentor.ieee.org/802.11/dcn/20/11-20-0349-00-00ax-mac-cr-misc-cids-in-clause-10.docx</a:t>
            </a:r>
            <a:r>
              <a:rPr lang="en-US" sz="1600" dirty="0"/>
              <a:t> - Alfred </a:t>
            </a:r>
            <a:r>
              <a:rPr lang="en-US" sz="1600" dirty="0" err="1"/>
              <a:t>Asterjadhi</a:t>
            </a:r>
            <a:endParaRPr lang="en-US" sz="1600" dirty="0"/>
          </a:p>
          <a:p>
            <a:pPr lvl="1">
              <a:buFont typeface="Arial" panose="020B0604020202020204" pitchFamily="34" charset="0"/>
              <a:buChar char="•"/>
            </a:pPr>
            <a:r>
              <a:rPr lang="en-US" sz="1600" u="sng" dirty="0">
                <a:hlinkClick r:id="rId7"/>
              </a:rPr>
              <a:t>https://mentor.ieee.org/802.11/dcn/20/11-20-0315-02-00ax-resolution-for-cids-related-to-multiple-bssid.docx</a:t>
            </a:r>
            <a:r>
              <a:rPr lang="en-US" sz="1600" dirty="0"/>
              <a:t>   - Abhishek Patil</a:t>
            </a:r>
          </a:p>
          <a:p>
            <a:pPr lvl="1">
              <a:buFont typeface="Arial" panose="020B0604020202020204" pitchFamily="34" charset="0"/>
              <a:buChar char="•"/>
            </a:pPr>
            <a:r>
              <a:rPr lang="en-US" sz="1600" u="sng" dirty="0">
                <a:hlinkClick r:id="rId8"/>
              </a:rPr>
              <a:t>https://mentor.ieee.org/802.11/dcn/20/11-20-0316-02-00ax-resolution-for-cids-related-to-bss-color.docx</a:t>
            </a:r>
            <a:r>
              <a:rPr lang="en-US" sz="1600" dirty="0"/>
              <a:t>  – Abhishek Patil </a:t>
            </a:r>
          </a:p>
          <a:p>
            <a:pPr lvl="1">
              <a:buFont typeface="Arial" panose="020B0604020202020204" pitchFamily="34" charset="0"/>
              <a:buChar char="•"/>
            </a:pPr>
            <a:r>
              <a:rPr lang="en-US" sz="1600" u="sng" dirty="0">
                <a:hlinkClick r:id="rId9"/>
              </a:rPr>
              <a:t>https://mentor.ieee.org/802.11/dcn/20/11-20-0318-01-00ax-resolution-for-cids-related-to-uora.docx</a:t>
            </a:r>
            <a:r>
              <a:rPr lang="en-US" sz="1600" dirty="0"/>
              <a:t> – Abhishek Patil </a:t>
            </a:r>
          </a:p>
          <a:p>
            <a:pPr lvl="1">
              <a:buFont typeface="Arial" panose="020B0604020202020204" pitchFamily="34" charset="0"/>
              <a:buChar char="•"/>
            </a:pPr>
            <a:r>
              <a:rPr lang="en-US" sz="1600" u="sng" dirty="0">
                <a:hlinkClick r:id="rId10"/>
              </a:rPr>
              <a:t>https://mentor.ieee.org/802.11/dcn/20/11-20-0445-01-00ax-mac-cr-misc-cids-in-clause-9.docx</a:t>
            </a:r>
            <a:r>
              <a:rPr lang="en-US" sz="1600" dirty="0"/>
              <a:t> – Alfred </a:t>
            </a:r>
            <a:r>
              <a:rPr lang="en-US" sz="1600" dirty="0" err="1"/>
              <a:t>Asterjadhi</a:t>
            </a:r>
            <a:endParaRPr lang="en-US" sz="1600" dirty="0"/>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8359949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March 26 Teleconference Agenda (II)</a:t>
            </a:r>
          </a:p>
        </p:txBody>
      </p:sp>
      <p:sp>
        <p:nvSpPr>
          <p:cNvPr id="3" name="Content Placeholder 2"/>
          <p:cNvSpPr>
            <a:spLocks noGrp="1"/>
          </p:cNvSpPr>
          <p:nvPr>
            <p:ph idx="1"/>
          </p:nvPr>
        </p:nvSpPr>
        <p:spPr>
          <a:xfrm>
            <a:off x="914401" y="1600200"/>
            <a:ext cx="10361084" cy="4113213"/>
          </a:xfrm>
        </p:spPr>
        <p:txBody>
          <a:bodyPr/>
          <a:lstStyle/>
          <a:p>
            <a:pPr lvl="0">
              <a:buFont typeface="Arial" panose="020B0604020202020204" pitchFamily="34" charset="0"/>
              <a:buChar char="•"/>
            </a:pPr>
            <a:r>
              <a:rPr lang="en-US" sz="1800" u="sng" dirty="0">
                <a:hlinkClick r:id="rId2"/>
              </a:rPr>
              <a:t>https://mentor.ieee.org/802.11/dcn/20/11-20-0317-02-00ax-resolution-for-misc-cids.docx</a:t>
            </a:r>
            <a:r>
              <a:rPr lang="en-US" sz="1800" dirty="0"/>
              <a:t> – Abhishek Patil </a:t>
            </a:r>
          </a:p>
          <a:p>
            <a:pPr lvl="0">
              <a:buFont typeface="Arial" panose="020B0604020202020204" pitchFamily="34" charset="0"/>
              <a:buChar char="•"/>
            </a:pPr>
            <a:r>
              <a:rPr lang="en-US" sz="1800" dirty="0">
                <a:hlinkClick r:id="rId3"/>
              </a:rPr>
              <a:t>https://mentor.ieee.org/802.11/dcn/20/11-20-0514-00-00ax-11ax-draft-6-0-phy-comment-resolutions.docx</a:t>
            </a:r>
            <a:r>
              <a:rPr lang="en-US" sz="1800" dirty="0"/>
              <a:t>  – Yan Zhang</a:t>
            </a:r>
          </a:p>
          <a:p>
            <a:pPr lvl="0">
              <a:buFont typeface="Arial" panose="020B0604020202020204" pitchFamily="34" charset="0"/>
              <a:buChar char="•"/>
            </a:pPr>
            <a:r>
              <a:rPr lang="en-US" sz="1800" u="sng" dirty="0">
                <a:hlinkClick r:id="rId4"/>
              </a:rPr>
              <a:t>https://mentor.ieee.org/802.11/dcn/20/11-20-0376-01-00ax-cr-txvector-inactive-subchannels-and-more.docx-</a:t>
            </a:r>
            <a:r>
              <a:rPr lang="en-US" sz="1800" dirty="0"/>
              <a:t> Matt Fischer</a:t>
            </a:r>
          </a:p>
          <a:p>
            <a:pPr lvl="0">
              <a:buFont typeface="Arial" panose="020B0604020202020204" pitchFamily="34" charset="0"/>
              <a:buChar char="•"/>
            </a:pPr>
            <a:r>
              <a:rPr lang="en-US" sz="1800" u="sng" dirty="0">
                <a:hlinkClick r:id="rId5"/>
              </a:rPr>
              <a:t>https://mentor.ieee.org/802.11/dcn/18/11-18-0218-08-00ax-fragment-flushing-blockackreq.docx</a:t>
            </a:r>
            <a:r>
              <a:rPr lang="en-US" sz="1800" dirty="0"/>
              <a:t> - Matt Fischer</a:t>
            </a:r>
          </a:p>
          <a:p>
            <a:pPr lvl="0">
              <a:buFont typeface="Arial" panose="020B0604020202020204" pitchFamily="34" charset="0"/>
              <a:buChar char="•"/>
            </a:pPr>
            <a:r>
              <a:rPr lang="en-US" sz="1800" u="sng" dirty="0">
                <a:hlinkClick r:id="rId6"/>
              </a:rPr>
              <a:t>https://mentor.ieee.org/802.11/dcn/20/11-20-0529-00-00ax-cr-24235-24236-psr-20-mhz-normalization.docx</a:t>
            </a:r>
            <a:r>
              <a:rPr lang="en-US" sz="1800" dirty="0"/>
              <a:t> - Matt Fischer</a:t>
            </a:r>
          </a:p>
          <a:p>
            <a:pPr lvl="0">
              <a:buFont typeface="Arial" panose="020B0604020202020204" pitchFamily="34" charset="0"/>
              <a:buChar char="•"/>
            </a:pPr>
            <a:r>
              <a:rPr lang="en-US" sz="1800" dirty="0"/>
              <a:t>11-20/0450 </a:t>
            </a:r>
            <a:r>
              <a:rPr lang="en-CA" sz="1800" b="0" dirty="0"/>
              <a:t>MAC-CR-Miscellaneous CIDs in Subclause 26dot17 – Alfred </a:t>
            </a:r>
            <a:r>
              <a:rPr lang="en-CA" sz="1800" b="0" dirty="0" err="1"/>
              <a:t>Asterjadhi</a:t>
            </a:r>
            <a:r>
              <a:rPr lang="en-CA" sz="1800" b="0" dirty="0"/>
              <a:t> </a:t>
            </a:r>
            <a:endParaRPr lang="en-US" sz="1800" dirty="0"/>
          </a:p>
          <a:p>
            <a:pPr lvl="0">
              <a:buFont typeface="Arial" panose="020B0604020202020204" pitchFamily="34" charset="0"/>
              <a:buChar char="•"/>
            </a:pPr>
            <a:r>
              <a:rPr lang="en-US" sz="1800" dirty="0">
                <a:hlinkClick r:id="rId7"/>
              </a:rPr>
              <a:t>https://mentor.ieee.org/802.11/dcn/20/11-20-0540-00-00ax-d6-0-phy-cr.docx</a:t>
            </a:r>
            <a:r>
              <a:rPr lang="en-US" sz="1800" dirty="0"/>
              <a:t> - </a:t>
            </a:r>
            <a:r>
              <a:rPr lang="en-US" sz="1800" dirty="0" err="1"/>
              <a:t>Youhan</a:t>
            </a:r>
            <a:r>
              <a:rPr lang="en-US" sz="1800" dirty="0"/>
              <a:t> Kim</a:t>
            </a:r>
          </a:p>
          <a:p>
            <a:pPr lvl="0">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9855563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CB7917-3C6B-514F-BBB6-5C47360FB45E}"/>
              </a:ext>
            </a:extLst>
          </p:cNvPr>
          <p:cNvSpPr>
            <a:spLocks noGrp="1"/>
          </p:cNvSpPr>
          <p:nvPr>
            <p:ph type="title"/>
          </p:nvPr>
        </p:nvSpPr>
        <p:spPr/>
        <p:txBody>
          <a:bodyPr/>
          <a:lstStyle/>
          <a:p>
            <a:r>
              <a:rPr lang="en-US" dirty="0"/>
              <a:t>SP</a:t>
            </a:r>
          </a:p>
        </p:txBody>
      </p:sp>
      <p:sp>
        <p:nvSpPr>
          <p:cNvPr id="3" name="Content Placeholder 2">
            <a:extLst>
              <a:ext uri="{FF2B5EF4-FFF2-40B4-BE49-F238E27FC236}">
                <a16:creationId xmlns:a16="http://schemas.microsoft.com/office/drawing/2014/main" id="{F0E7A204-2767-424F-92BE-AE43DA8BB106}"/>
              </a:ext>
            </a:extLst>
          </p:cNvPr>
          <p:cNvSpPr>
            <a:spLocks noGrp="1"/>
          </p:cNvSpPr>
          <p:nvPr>
            <p:ph idx="1"/>
          </p:nvPr>
        </p:nvSpPr>
        <p:spPr/>
        <p:txBody>
          <a:bodyPr/>
          <a:lstStyle/>
          <a:p>
            <a:r>
              <a:rPr lang="en-US" dirty="0"/>
              <a:t>Do you agree with the resolution to CID 24523 in doc 11-20/0297r3?</a:t>
            </a:r>
          </a:p>
          <a:p>
            <a:endParaRPr lang="en-US" dirty="0"/>
          </a:p>
          <a:p>
            <a:r>
              <a:rPr lang="en-US" dirty="0"/>
              <a:t>Y/N/A: 9/2/7</a:t>
            </a:r>
          </a:p>
        </p:txBody>
      </p:sp>
      <p:sp>
        <p:nvSpPr>
          <p:cNvPr id="4" name="Slide Number Placeholder 3">
            <a:extLst>
              <a:ext uri="{FF2B5EF4-FFF2-40B4-BE49-F238E27FC236}">
                <a16:creationId xmlns:a16="http://schemas.microsoft.com/office/drawing/2014/main" id="{C7963237-7913-BD4F-92B1-F41DACF8CBDC}"/>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D7664E50-B927-064D-B049-7B31CA15B03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67BBA5F7-0894-144D-B3BD-0410758B7D36}"/>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3411156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B0CFA5-6172-7243-82FD-F657FE3A8590}"/>
              </a:ext>
            </a:extLst>
          </p:cNvPr>
          <p:cNvSpPr>
            <a:spLocks noGrp="1"/>
          </p:cNvSpPr>
          <p:nvPr>
            <p:ph type="title"/>
          </p:nvPr>
        </p:nvSpPr>
        <p:spPr/>
        <p:txBody>
          <a:bodyPr/>
          <a:lstStyle/>
          <a:p>
            <a:r>
              <a:rPr lang="en-US" dirty="0"/>
              <a:t>SP (Suggestions for changes supporting CID 24457)</a:t>
            </a:r>
          </a:p>
        </p:txBody>
      </p:sp>
      <p:sp>
        <p:nvSpPr>
          <p:cNvPr id="3" name="Content Placeholder 2">
            <a:extLst>
              <a:ext uri="{FF2B5EF4-FFF2-40B4-BE49-F238E27FC236}">
                <a16:creationId xmlns:a16="http://schemas.microsoft.com/office/drawing/2014/main" id="{82F89362-DFBE-1047-B62C-758C853D1D90}"/>
              </a:ext>
            </a:extLst>
          </p:cNvPr>
          <p:cNvSpPr>
            <a:spLocks noGrp="1"/>
          </p:cNvSpPr>
          <p:nvPr>
            <p:ph idx="1"/>
          </p:nvPr>
        </p:nvSpPr>
        <p:spPr>
          <a:xfrm>
            <a:off x="965200" y="1743394"/>
            <a:ext cx="10361084" cy="4113213"/>
          </a:xfrm>
        </p:spPr>
        <p:txBody>
          <a:bodyPr/>
          <a:lstStyle/>
          <a:p>
            <a:r>
              <a:rPr lang="en-CA" sz="1800" dirty="0"/>
              <a:t>Do you accept to resolve CID 24457 as Revised and change the following text:</a:t>
            </a:r>
          </a:p>
          <a:p>
            <a:r>
              <a:rPr lang="en-CA" sz="1800" dirty="0"/>
              <a:t> </a:t>
            </a:r>
          </a:p>
          <a:p>
            <a:r>
              <a:rPr lang="en-CA" sz="1800" dirty="0"/>
              <a:t>At 49.16 change "the 5 to 7.125 GHz bands" [sic] to "the 5 and 6 GHz bands”</a:t>
            </a:r>
          </a:p>
          <a:p>
            <a:endParaRPr lang="en-CA" sz="1800" dirty="0"/>
          </a:p>
          <a:p>
            <a:r>
              <a:rPr lang="en-CA" dirty="0"/>
              <a:t>SP: Y/N/A: 11/2/8</a:t>
            </a:r>
          </a:p>
          <a:p>
            <a:endParaRPr lang="en-CA" sz="2000" dirty="0"/>
          </a:p>
          <a:p>
            <a:endParaRPr lang="en-CA" sz="1800" dirty="0"/>
          </a:p>
          <a:p>
            <a:endParaRPr lang="en-US" sz="1800" dirty="0"/>
          </a:p>
        </p:txBody>
      </p:sp>
      <p:sp>
        <p:nvSpPr>
          <p:cNvPr id="4" name="Slide Number Placeholder 3">
            <a:extLst>
              <a:ext uri="{FF2B5EF4-FFF2-40B4-BE49-F238E27FC236}">
                <a16:creationId xmlns:a16="http://schemas.microsoft.com/office/drawing/2014/main" id="{E28CB0D0-92ED-9F40-96A6-FD8906D95591}"/>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E2AACBF5-AB7A-B447-AEAE-5629F5661DA3}"/>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ADC86E76-06CD-0F46-9932-B0D0E66B044B}"/>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3025995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B0CFA5-6172-7243-82FD-F657FE3A8590}"/>
              </a:ext>
            </a:extLst>
          </p:cNvPr>
          <p:cNvSpPr>
            <a:spLocks noGrp="1"/>
          </p:cNvSpPr>
          <p:nvPr>
            <p:ph type="title"/>
          </p:nvPr>
        </p:nvSpPr>
        <p:spPr/>
        <p:txBody>
          <a:bodyPr/>
          <a:lstStyle/>
          <a:p>
            <a:r>
              <a:rPr lang="en-US" dirty="0"/>
              <a:t>SP (Suggestions for changes supporting CID 24457)</a:t>
            </a:r>
          </a:p>
        </p:txBody>
      </p:sp>
      <p:sp>
        <p:nvSpPr>
          <p:cNvPr id="3" name="Content Placeholder 2">
            <a:extLst>
              <a:ext uri="{FF2B5EF4-FFF2-40B4-BE49-F238E27FC236}">
                <a16:creationId xmlns:a16="http://schemas.microsoft.com/office/drawing/2014/main" id="{82F89362-DFBE-1047-B62C-758C853D1D90}"/>
              </a:ext>
            </a:extLst>
          </p:cNvPr>
          <p:cNvSpPr>
            <a:spLocks noGrp="1"/>
          </p:cNvSpPr>
          <p:nvPr>
            <p:ph idx="1"/>
          </p:nvPr>
        </p:nvSpPr>
        <p:spPr>
          <a:xfrm>
            <a:off x="965200" y="1743394"/>
            <a:ext cx="10361084" cy="4113213"/>
          </a:xfrm>
        </p:spPr>
        <p:txBody>
          <a:bodyPr/>
          <a:lstStyle/>
          <a:p>
            <a:r>
              <a:rPr lang="en-CA" sz="1800" dirty="0"/>
              <a:t>Do you accept to resolve CID 24457 as Revised and change the following text:</a:t>
            </a:r>
          </a:p>
          <a:p>
            <a:r>
              <a:rPr lang="en-CA" sz="1800" dirty="0"/>
              <a:t> At 2.2 and 3.12 change "operation in frequency bands between 1 GHz and 7.125 GHz"</a:t>
            </a:r>
          </a:p>
          <a:p>
            <a:r>
              <a:rPr lang="en-CA" sz="1800" dirty="0"/>
              <a:t>to "operation in certain frequency bands between 1 GHz and 7.125 GHz".</a:t>
            </a:r>
          </a:p>
          <a:p>
            <a:endParaRPr lang="en-CA" sz="1800" dirty="0"/>
          </a:p>
          <a:p>
            <a:r>
              <a:rPr lang="en-CA" sz="1800" dirty="0"/>
              <a:t>At 49.11 change "operates in frequency bands between 1 GHz and 7.125 GHz"</a:t>
            </a:r>
          </a:p>
          <a:p>
            <a:r>
              <a:rPr lang="en-CA" sz="1800" dirty="0"/>
              <a:t>to "operates in the 2.4, 5 and 6 GHz bands".</a:t>
            </a:r>
          </a:p>
          <a:p>
            <a:endParaRPr lang="en-CA" sz="1800" dirty="0"/>
          </a:p>
          <a:p>
            <a:r>
              <a:rPr lang="en-CA" sz="1800" dirty="0"/>
              <a:t>At 49.16 change "the 5 to 7.125 GHz bands" [sic] to "the 5 and 6 GHz bands”</a:t>
            </a:r>
          </a:p>
          <a:p>
            <a:endParaRPr lang="en-CA" sz="1800" dirty="0"/>
          </a:p>
          <a:p>
            <a:r>
              <a:rPr lang="en-CA" dirty="0"/>
              <a:t>SP: Y/N/A</a:t>
            </a:r>
            <a:r>
              <a:rPr lang="en-CA"/>
              <a:t>: 2/7/6</a:t>
            </a:r>
            <a:endParaRPr lang="en-CA" dirty="0"/>
          </a:p>
          <a:p>
            <a:endParaRPr lang="en-CA" sz="2000" dirty="0"/>
          </a:p>
          <a:p>
            <a:endParaRPr lang="en-CA" sz="1800" dirty="0"/>
          </a:p>
          <a:p>
            <a:endParaRPr lang="en-US" sz="1800" dirty="0"/>
          </a:p>
        </p:txBody>
      </p:sp>
      <p:sp>
        <p:nvSpPr>
          <p:cNvPr id="4" name="Slide Number Placeholder 3">
            <a:extLst>
              <a:ext uri="{FF2B5EF4-FFF2-40B4-BE49-F238E27FC236}">
                <a16:creationId xmlns:a16="http://schemas.microsoft.com/office/drawing/2014/main" id="{E28CB0D0-92ED-9F40-96A6-FD8906D95591}"/>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E2AACBF5-AB7A-B447-AEAE-5629F5661DA3}"/>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ADC86E76-06CD-0F46-9932-B0D0E66B044B}"/>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7533194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2</a:t>
            </a:r>
            <a:r>
              <a:rPr lang="en-US" baseline="30000" dirty="0"/>
              <a:t>nd</a:t>
            </a:r>
            <a:r>
              <a:rPr lang="en-US" dirty="0"/>
              <a:t>  Teleconference Agenda (I)</a:t>
            </a:r>
          </a:p>
        </p:txBody>
      </p:sp>
      <p:sp>
        <p:nvSpPr>
          <p:cNvPr id="3" name="Content Placeholder 2"/>
          <p:cNvSpPr>
            <a:spLocks noGrp="1"/>
          </p:cNvSpPr>
          <p:nvPr>
            <p:ph idx="1"/>
          </p:nvPr>
        </p:nvSpPr>
        <p:spPr>
          <a:xfrm>
            <a:off x="904876" y="1524000"/>
            <a:ext cx="10361084" cy="4113213"/>
          </a:xfrm>
        </p:spPr>
        <p:txBody>
          <a:bodyPr/>
          <a:lstStyle/>
          <a:p>
            <a:pPr lvl="0">
              <a:buFont typeface="Arial" panose="020B0604020202020204" pitchFamily="34" charset="0"/>
              <a:buChar char="•"/>
            </a:pPr>
            <a:r>
              <a:rPr lang="en-US" sz="1600" dirty="0"/>
              <a:t>Call the meeting to order</a:t>
            </a:r>
          </a:p>
          <a:p>
            <a:pPr lvl="0">
              <a:buFont typeface="Arial" panose="020B0604020202020204" pitchFamily="34" charset="0"/>
              <a:buChar char="•"/>
            </a:pPr>
            <a:r>
              <a:rPr lang="en-US" sz="1600" dirty="0"/>
              <a:t>IEEE-SA IPR policy and procedure</a:t>
            </a:r>
          </a:p>
          <a:p>
            <a:pPr lvl="0">
              <a:buFont typeface="Arial" panose="020B0604020202020204" pitchFamily="34" charset="0"/>
              <a:buChar char="•"/>
            </a:pPr>
            <a:r>
              <a:rPr lang="en-US" sz="1600" dirty="0"/>
              <a:t>Attendance (</a:t>
            </a:r>
            <a:r>
              <a:rPr lang="en-US" sz="1600" dirty="0" err="1"/>
              <a:t>imat.ieee.org</a:t>
            </a:r>
            <a:r>
              <a:rPr lang="en-US" sz="1600" dirty="0"/>
              <a:t> )</a:t>
            </a:r>
          </a:p>
          <a:p>
            <a:pPr lvl="0">
              <a:buFont typeface="Arial" panose="020B0604020202020204" pitchFamily="34" charset="0"/>
              <a:buChar char="•"/>
            </a:pPr>
            <a:r>
              <a:rPr lang="en-US" sz="1600" dirty="0"/>
              <a:t>Announcements </a:t>
            </a:r>
          </a:p>
          <a:p>
            <a:pPr lvl="0">
              <a:buFont typeface="Arial" panose="020B0604020202020204" pitchFamily="34" charset="0"/>
              <a:buChar char="•"/>
            </a:pPr>
            <a:r>
              <a:rPr lang="en-US" sz="1600" dirty="0"/>
              <a:t>Motions related to submissions discussed during previous teleconferences, if ready:</a:t>
            </a:r>
          </a:p>
          <a:p>
            <a:pPr lvl="1">
              <a:buFont typeface="Arial" panose="020B0604020202020204" pitchFamily="34" charset="0"/>
              <a:buChar char="•"/>
            </a:pPr>
            <a:r>
              <a:rPr lang="en-US" sz="1400" u="sng" dirty="0">
                <a:hlinkClick r:id="rId2"/>
              </a:rPr>
              <a:t>https://mentor.ieee.org/802.11/dcn/20/11-20-0297-00-00ax-cr-for-7-cids.docx</a:t>
            </a:r>
            <a:r>
              <a:rPr lang="en-US" sz="1400" dirty="0"/>
              <a:t> - </a:t>
            </a:r>
            <a:r>
              <a:rPr lang="en-US" sz="1400" dirty="0" err="1"/>
              <a:t>Jarkko</a:t>
            </a:r>
            <a:r>
              <a:rPr lang="en-US" sz="1400" dirty="0"/>
              <a:t> </a:t>
            </a:r>
            <a:r>
              <a:rPr lang="en-US" sz="1400" dirty="0" err="1"/>
              <a:t>Kneckt</a:t>
            </a:r>
            <a:endParaRPr lang="en-US" sz="1400" dirty="0"/>
          </a:p>
          <a:p>
            <a:pPr lvl="1">
              <a:buFont typeface="Arial" panose="020B0604020202020204" pitchFamily="34" charset="0"/>
              <a:buChar char="•"/>
            </a:pPr>
            <a:r>
              <a:rPr lang="en-US" sz="1400" u="sng" dirty="0">
                <a:hlinkClick r:id="rId3"/>
              </a:rPr>
              <a:t>https://mentor.ieee.org/802.11/dcn/20/11-20-0369-02-00ax-cr-cid-24054.docx</a:t>
            </a:r>
            <a:r>
              <a:rPr lang="en-US" sz="1400" dirty="0"/>
              <a:t> - Po-Kai Huang</a:t>
            </a:r>
          </a:p>
          <a:p>
            <a:pPr lvl="1">
              <a:buFont typeface="Arial" panose="020B0604020202020204" pitchFamily="34" charset="0"/>
              <a:buChar char="•"/>
            </a:pPr>
            <a:r>
              <a:rPr lang="en-US" sz="1400" u="sng" dirty="0">
                <a:hlinkClick r:id="rId4"/>
              </a:rPr>
              <a:t>https://mentor.ieee.org/802.11/dcn/20/11-20-0352-01-00ax-cr-d6-0-he-phy-service-interface.docx</a:t>
            </a:r>
            <a:r>
              <a:rPr lang="en-US" sz="1400" dirty="0"/>
              <a:t> - Bo Sun</a:t>
            </a:r>
          </a:p>
          <a:p>
            <a:pPr lvl="1">
              <a:buFont typeface="Arial" panose="020B0604020202020204" pitchFamily="34" charset="0"/>
              <a:buChar char="•"/>
            </a:pPr>
            <a:r>
              <a:rPr lang="en-US" sz="1400" u="sng" dirty="0">
                <a:hlinkClick r:id="rId5"/>
              </a:rPr>
              <a:t>https://mentor.ieee.org/802.11/dcn/20/11-20-0348-01-00ax-mac-cr-misc-cids-in-clause-3.docx</a:t>
            </a:r>
            <a:r>
              <a:rPr lang="en-US" sz="1400" dirty="0"/>
              <a:t> - Alfred </a:t>
            </a:r>
            <a:r>
              <a:rPr lang="en-US" sz="1400" dirty="0" err="1"/>
              <a:t>Asterjadhi</a:t>
            </a:r>
            <a:endParaRPr lang="en-US" sz="1400" dirty="0"/>
          </a:p>
          <a:p>
            <a:pPr lvl="1">
              <a:buFont typeface="Arial" panose="020B0604020202020204" pitchFamily="34" charset="0"/>
              <a:buChar char="•"/>
            </a:pPr>
            <a:r>
              <a:rPr lang="en-US" sz="1400" u="sng" dirty="0">
                <a:hlinkClick r:id="rId6"/>
              </a:rPr>
              <a:t>https://mentor.ieee.org/802.11/dcn/20/11-20-0349-00-00ax-mac-cr-misc-cids-in-clause-10.docx</a:t>
            </a:r>
            <a:r>
              <a:rPr lang="en-US" sz="1400" dirty="0"/>
              <a:t> - Alfred </a:t>
            </a:r>
            <a:r>
              <a:rPr lang="en-US" sz="1400" dirty="0" err="1"/>
              <a:t>Asterjadhi</a:t>
            </a:r>
            <a:endParaRPr lang="en-US" sz="1400" dirty="0"/>
          </a:p>
          <a:p>
            <a:pPr lvl="1">
              <a:buFont typeface="Arial" panose="020B0604020202020204" pitchFamily="34" charset="0"/>
              <a:buChar char="•"/>
            </a:pPr>
            <a:r>
              <a:rPr lang="en-US" sz="1400" u="sng" dirty="0">
                <a:hlinkClick r:id="rId7"/>
              </a:rPr>
              <a:t>https://mentor.ieee.org/802.11/dcn/20/11-20-0315-02-00ax-resolution-for-cids-related-to-multiple-bssid.docx</a:t>
            </a:r>
            <a:r>
              <a:rPr lang="en-US" sz="1400" dirty="0"/>
              <a:t>   - Abhishek Patil</a:t>
            </a:r>
          </a:p>
          <a:p>
            <a:pPr lvl="1">
              <a:buFont typeface="Arial" panose="020B0604020202020204" pitchFamily="34" charset="0"/>
              <a:buChar char="•"/>
            </a:pPr>
            <a:r>
              <a:rPr lang="en-US" sz="1400" u="sng" dirty="0">
                <a:hlinkClick r:id="rId8"/>
              </a:rPr>
              <a:t>https://mentor.ieee.org/802.11/dcn/20/11-20-0316-02-00ax-resolution-for-cids-related-to-bss-color.docx</a:t>
            </a:r>
            <a:r>
              <a:rPr lang="en-US" sz="1400" dirty="0"/>
              <a:t>  – Abhishek Patil </a:t>
            </a:r>
          </a:p>
          <a:p>
            <a:pPr lvl="1">
              <a:buFont typeface="Arial" panose="020B0604020202020204" pitchFamily="34" charset="0"/>
              <a:buChar char="•"/>
            </a:pPr>
            <a:r>
              <a:rPr lang="en-US" sz="1400" u="sng" dirty="0">
                <a:hlinkClick r:id="rId9"/>
              </a:rPr>
              <a:t>https://mentor.ieee.org/802.11/dcn/20/11-20-0318-01-00ax-resolution-for-cids-related-to-uora.docx</a:t>
            </a:r>
            <a:r>
              <a:rPr lang="en-US" sz="1400" dirty="0"/>
              <a:t> – Abhishek Patil </a:t>
            </a:r>
          </a:p>
          <a:p>
            <a:pPr lvl="1">
              <a:buFont typeface="Arial" panose="020B0604020202020204" pitchFamily="34" charset="0"/>
              <a:buChar char="•"/>
            </a:pPr>
            <a:r>
              <a:rPr lang="en-US" sz="1400" u="sng" dirty="0">
                <a:hlinkClick r:id="rId10"/>
              </a:rPr>
              <a:t>https://mentor.ieee.org/802.11/dcn/20/11-20-0445-01-00ax-mac-cr-misc-cids-in-clause-9.docx</a:t>
            </a:r>
            <a:r>
              <a:rPr lang="en-US" sz="1400" dirty="0"/>
              <a:t> – Alfred </a:t>
            </a:r>
            <a:r>
              <a:rPr lang="en-US" sz="1400" dirty="0" err="1"/>
              <a:t>Asterjadhi</a:t>
            </a:r>
            <a:endParaRPr lang="en-US" sz="1400" dirty="0"/>
          </a:p>
          <a:p>
            <a:pPr lvl="1">
              <a:buFont typeface="Arial" panose="020B0604020202020204" pitchFamily="34" charset="0"/>
              <a:buChar char="•"/>
            </a:pPr>
            <a:r>
              <a:rPr lang="en-US" sz="1400" u="sng" dirty="0">
                <a:hlinkClick r:id="rId11"/>
              </a:rPr>
              <a:t>https://mentor.ieee.org/802.11/dcn/20/11-20-0317-02-00ax-resolution-for-misc-cids.docx</a:t>
            </a:r>
            <a:r>
              <a:rPr lang="en-US" sz="1400" dirty="0"/>
              <a:t> – Abhishek Patil </a:t>
            </a:r>
          </a:p>
          <a:p>
            <a:pPr lvl="1">
              <a:buFont typeface="Arial" panose="020B0604020202020204" pitchFamily="34" charset="0"/>
              <a:buChar char="•"/>
            </a:pPr>
            <a:endParaRPr lang="en-US" sz="1400" dirty="0"/>
          </a:p>
          <a:p>
            <a:pPr>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220718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2</a:t>
            </a:r>
            <a:r>
              <a:rPr lang="en-US" baseline="30000" dirty="0"/>
              <a:t>nd</a:t>
            </a:r>
            <a:r>
              <a:rPr lang="en-US" dirty="0"/>
              <a:t>  Teleconference Agenda (II)</a:t>
            </a:r>
          </a:p>
        </p:txBody>
      </p:sp>
      <p:sp>
        <p:nvSpPr>
          <p:cNvPr id="3" name="Content Placeholder 2"/>
          <p:cNvSpPr>
            <a:spLocks noGrp="1"/>
          </p:cNvSpPr>
          <p:nvPr>
            <p:ph idx="1"/>
          </p:nvPr>
        </p:nvSpPr>
        <p:spPr>
          <a:xfrm>
            <a:off x="914401" y="1600200"/>
            <a:ext cx="10361084" cy="4113213"/>
          </a:xfrm>
        </p:spPr>
        <p:txBody>
          <a:bodyPr/>
          <a:lstStyle/>
          <a:p>
            <a:pPr lvl="0">
              <a:buFont typeface="Arial" panose="020B0604020202020204" pitchFamily="34" charset="0"/>
              <a:buChar char="•"/>
            </a:pPr>
            <a:r>
              <a:rPr lang="en-US" sz="1600" dirty="0">
                <a:hlinkClick r:id="rId2"/>
              </a:rPr>
              <a:t>https://mentor.ieee.org/802.11/dcn/20/11-20-0447-00-00ax-resolution-to-cid-24081.docx –  </a:t>
            </a:r>
            <a:r>
              <a:rPr lang="en-US" sz="1600" dirty="0" err="1">
                <a:hlinkClick r:id="rId2"/>
              </a:rPr>
              <a:t>Tomo</a:t>
            </a:r>
            <a:r>
              <a:rPr lang="en-US" sz="1600" dirty="0">
                <a:hlinkClick r:id="rId2"/>
              </a:rPr>
              <a:t> Adachi</a:t>
            </a:r>
          </a:p>
          <a:p>
            <a:pPr lvl="0">
              <a:buFont typeface="Arial" panose="020B0604020202020204" pitchFamily="34" charset="0"/>
              <a:buChar char="•"/>
            </a:pPr>
            <a:r>
              <a:rPr lang="en-US" sz="1600" dirty="0">
                <a:hlinkClick r:id="rId2"/>
              </a:rPr>
              <a:t>https://mentor.ieee.org/802.11/dcn/20/11-20-0497-01-00ax-misc-cr-on-d6-0.doc – Ross Yu Jian</a:t>
            </a:r>
          </a:p>
          <a:p>
            <a:pPr lvl="0">
              <a:buFont typeface="Arial" panose="020B0604020202020204" pitchFamily="34" charset="0"/>
              <a:buChar char="•"/>
            </a:pPr>
            <a:r>
              <a:rPr lang="en-US" sz="1600" dirty="0">
                <a:hlinkClick r:id="rId2"/>
              </a:rPr>
              <a:t>https://mentor.ieee.org/802.11/dcn/20/11-20-0514-00-00ax-11ax-draft-6-0-phy-comment-resolutions.docx</a:t>
            </a:r>
            <a:r>
              <a:rPr lang="en-US" sz="1600" dirty="0"/>
              <a:t>  – Yan Zhang</a:t>
            </a:r>
          </a:p>
          <a:p>
            <a:pPr lvl="0">
              <a:buFont typeface="Arial" panose="020B0604020202020204" pitchFamily="34" charset="0"/>
              <a:buChar char="•"/>
            </a:pPr>
            <a:r>
              <a:rPr lang="en-US" sz="1600" u="sng" dirty="0">
                <a:hlinkClick r:id="rId3"/>
              </a:rPr>
              <a:t>https://mentor.ieee.org/802.11/dcn/20/11-20-0376-01-00ax-cr-txvector-inactive-subchannels-and-more.docx-</a:t>
            </a:r>
            <a:r>
              <a:rPr lang="en-US" sz="1600" dirty="0"/>
              <a:t> Matt Fischer</a:t>
            </a:r>
          </a:p>
          <a:p>
            <a:pPr lvl="0">
              <a:buFont typeface="Arial" panose="020B0604020202020204" pitchFamily="34" charset="0"/>
              <a:buChar char="•"/>
            </a:pPr>
            <a:r>
              <a:rPr lang="en-US" sz="1600" u="sng" dirty="0">
                <a:hlinkClick r:id="rId4"/>
              </a:rPr>
              <a:t>https://mentor.ieee.org/802.11/dcn/18/11-18-0218-08-00ax-fragment-flushing-blockackreq.docx</a:t>
            </a:r>
            <a:r>
              <a:rPr lang="en-US" sz="1600" dirty="0"/>
              <a:t> - Matt Fischer</a:t>
            </a:r>
          </a:p>
          <a:p>
            <a:pPr lvl="0">
              <a:buFont typeface="Arial" panose="020B0604020202020204" pitchFamily="34" charset="0"/>
              <a:buChar char="•"/>
            </a:pPr>
            <a:r>
              <a:rPr lang="en-US" sz="1600" u="sng" dirty="0">
                <a:hlinkClick r:id="rId5"/>
              </a:rPr>
              <a:t>https://mentor.ieee.org/802.11/dcn/20/11-20-0529-00-00ax-cr-24235-24236-psr-20-mhz-normalization.docx</a:t>
            </a:r>
            <a:r>
              <a:rPr lang="en-US" sz="1600" dirty="0"/>
              <a:t> - Matt Fischer</a:t>
            </a:r>
          </a:p>
          <a:p>
            <a:pPr lvl="0">
              <a:buFont typeface="Arial" panose="020B0604020202020204" pitchFamily="34" charset="0"/>
              <a:buChar char="•"/>
            </a:pPr>
            <a:r>
              <a:rPr lang="en-US" sz="1600" dirty="0"/>
              <a:t>11-20/0450 </a:t>
            </a:r>
            <a:r>
              <a:rPr lang="en-CA" sz="1600" b="0" dirty="0"/>
              <a:t>MAC-CR-Miscellaneous CIDs in Subclause 26dot17 – Alfred </a:t>
            </a:r>
            <a:r>
              <a:rPr lang="en-CA" sz="1600" b="0" dirty="0" err="1"/>
              <a:t>Asterjadhi</a:t>
            </a:r>
            <a:r>
              <a:rPr lang="en-CA" sz="1600" b="0" dirty="0"/>
              <a:t> </a:t>
            </a:r>
            <a:endParaRPr lang="en-US" sz="1600" dirty="0"/>
          </a:p>
          <a:p>
            <a:pPr lvl="0">
              <a:buFont typeface="Arial" panose="020B0604020202020204" pitchFamily="34" charset="0"/>
              <a:buChar char="•"/>
            </a:pPr>
            <a:r>
              <a:rPr lang="en-US" sz="1600" dirty="0">
                <a:hlinkClick r:id="rId6"/>
              </a:rPr>
              <a:t>https://mentor.ieee.org/802.11/dcn/20/11-20-0540-00-00ax-d6-0-phy-cr.docx</a:t>
            </a:r>
            <a:r>
              <a:rPr lang="en-US" sz="1600" dirty="0"/>
              <a:t> - Youhan Kim</a:t>
            </a:r>
          </a:p>
          <a:p>
            <a:pPr lvl="0">
              <a:buFont typeface="Arial" panose="020B0604020202020204" pitchFamily="34" charset="0"/>
              <a:buChar char="•"/>
            </a:pPr>
            <a:r>
              <a:rPr lang="en-US" sz="1600" u="sng" dirty="0">
                <a:hlinkClick r:id="rId7"/>
              </a:rPr>
              <a:t>https://mentor.ieee.org/802.11/dcn/20/11-20-0549-00-00ax-d6-0-comment-resolution-9-7-3.docx</a:t>
            </a:r>
            <a:r>
              <a:rPr lang="en-US" sz="1600" u="sng" dirty="0"/>
              <a:t> - Liwen Chu</a:t>
            </a:r>
            <a:endParaRPr lang="en-US" sz="1600" dirty="0"/>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9773315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F77571-2537-E94D-A0D4-D969F5C8972D}"/>
              </a:ext>
            </a:extLst>
          </p:cNvPr>
          <p:cNvSpPr>
            <a:spLocks noGrp="1"/>
          </p:cNvSpPr>
          <p:nvPr>
            <p:ph type="title"/>
          </p:nvPr>
        </p:nvSpPr>
        <p:spPr/>
        <p:txBody>
          <a:bodyPr/>
          <a:lstStyle/>
          <a:p>
            <a:r>
              <a:rPr lang="en-US" dirty="0"/>
              <a:t>CR Motion 1005</a:t>
            </a:r>
          </a:p>
        </p:txBody>
      </p:sp>
      <p:sp>
        <p:nvSpPr>
          <p:cNvPr id="3" name="Content Placeholder 2">
            <a:extLst>
              <a:ext uri="{FF2B5EF4-FFF2-40B4-BE49-F238E27FC236}">
                <a16:creationId xmlns:a16="http://schemas.microsoft.com/office/drawing/2014/main" id="{6F80CC0E-74AF-DB4E-BC9A-7295B74456F8}"/>
              </a:ext>
            </a:extLst>
          </p:cNvPr>
          <p:cNvSpPr>
            <a:spLocks noGrp="1"/>
          </p:cNvSpPr>
          <p:nvPr>
            <p:ph idx="1"/>
          </p:nvPr>
        </p:nvSpPr>
        <p:spPr/>
        <p:txBody>
          <a:bodyPr/>
          <a:lstStyle/>
          <a:p>
            <a:pPr>
              <a:buFont typeface="Arial" panose="020B0604020202020204" pitchFamily="34" charset="0"/>
              <a:buChar char="•"/>
            </a:pPr>
            <a:r>
              <a:rPr lang="en-US" dirty="0"/>
              <a:t> </a:t>
            </a:r>
            <a:r>
              <a:rPr lang="en-CA" dirty="0"/>
              <a:t>Move to accept to resolve CID 24457 as “Revised” and change the following text:</a:t>
            </a:r>
          </a:p>
          <a:p>
            <a:pPr>
              <a:buFont typeface="Arial" panose="020B0604020202020204" pitchFamily="34" charset="0"/>
              <a:buChar char="•"/>
            </a:pPr>
            <a:endParaRPr lang="en-CA" dirty="0"/>
          </a:p>
          <a:p>
            <a:pPr>
              <a:buFont typeface="Arial" panose="020B0604020202020204" pitchFamily="34" charset="0"/>
              <a:buChar char="•"/>
            </a:pPr>
            <a:r>
              <a:rPr lang="en-CA" dirty="0"/>
              <a:t>At 49.16 change "the 5 to 7.125 GHz bands" [sic] to "the 5 and 6 GHz bands”</a:t>
            </a:r>
          </a:p>
          <a:p>
            <a:pPr>
              <a:buFont typeface="Arial" panose="020B0604020202020204" pitchFamily="34" charset="0"/>
              <a:buChar char="•"/>
            </a:pPr>
            <a:endParaRPr lang="en-CA" dirty="0"/>
          </a:p>
          <a:p>
            <a:pPr>
              <a:buFont typeface="Arial" panose="020B0604020202020204" pitchFamily="34" charset="0"/>
              <a:buChar char="•"/>
            </a:pPr>
            <a:r>
              <a:rPr lang="en-CA" dirty="0"/>
              <a:t>Move: 	Jarkko </a:t>
            </a:r>
            <a:r>
              <a:rPr lang="en-CA" dirty="0" err="1"/>
              <a:t>Kneckt</a:t>
            </a:r>
            <a:r>
              <a:rPr lang="en-CA" dirty="0"/>
              <a:t>		Second: Srinivas </a:t>
            </a:r>
            <a:r>
              <a:rPr lang="en-CA" dirty="0" err="1"/>
              <a:t>Kandala</a:t>
            </a:r>
            <a:endParaRPr lang="en-CA" dirty="0"/>
          </a:p>
          <a:p>
            <a:pPr>
              <a:buFont typeface="Arial" panose="020B0604020202020204" pitchFamily="34" charset="0"/>
              <a:buChar char="•"/>
            </a:pPr>
            <a:r>
              <a:rPr lang="en-CA" dirty="0"/>
              <a:t>Approved with unanimous consent</a:t>
            </a:r>
          </a:p>
          <a:p>
            <a:endParaRPr lang="en-CA" dirty="0"/>
          </a:p>
          <a:p>
            <a:endParaRPr lang="en-US" dirty="0"/>
          </a:p>
        </p:txBody>
      </p:sp>
      <p:sp>
        <p:nvSpPr>
          <p:cNvPr id="4" name="Slide Number Placeholder 3">
            <a:extLst>
              <a:ext uri="{FF2B5EF4-FFF2-40B4-BE49-F238E27FC236}">
                <a16:creationId xmlns:a16="http://schemas.microsoft.com/office/drawing/2014/main" id="{6EA1CE56-E162-4841-97F8-35A08BC681D0}"/>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40EB2FB5-E26A-EF42-88DB-A3109B26D605}"/>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6C3A08D-64D4-EA46-BAE2-C1FAA8EC65BD}"/>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3412240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br>
              <a:rPr lang="en-US" altLang="en-US" dirty="0">
                <a:solidFill>
                  <a:srgbClr val="0000FF"/>
                </a:solidFill>
                <a:latin typeface="Arial Black" panose="020B0A04020102020204" pitchFamily="34" charset="0"/>
              </a:rPr>
            </a:b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IEEE 802.11 TGax:</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2209801" y="2590800"/>
            <a:ext cx="7770813" cy="2971800"/>
          </a:xfrm>
          <a:ln/>
        </p:spPr>
        <p:txBody>
          <a:bodyPr/>
          <a:lstStyle/>
          <a:p>
            <a:pPr algn="ctr">
              <a:lnSpc>
                <a:spcPct val="90000"/>
              </a:lnSpc>
              <a:buFontTx/>
              <a:buNone/>
            </a:pPr>
            <a:r>
              <a:rPr lang="en-GB" dirty="0"/>
              <a:t> </a:t>
            </a:r>
            <a:r>
              <a:rPr lang="en-US" sz="4000" dirty="0">
                <a:latin typeface="Arial" panose="020B0604020202020204" pitchFamily="34" charset="0"/>
              </a:rPr>
              <a:t>March-July , 2020</a:t>
            </a:r>
          </a:p>
          <a:p>
            <a:pPr algn="ctr">
              <a:lnSpc>
                <a:spcPct val="90000"/>
              </a:lnSpc>
              <a:buFontTx/>
              <a:buNone/>
            </a:pPr>
            <a:r>
              <a:rPr lang="en-US" sz="4000" dirty="0">
                <a:latin typeface="Arial" panose="020B0604020202020204" pitchFamily="34" charset="0"/>
              </a:rPr>
              <a:t>Teleconference Agendas</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Osama Aboul-Magd (Huawei Technologies)</a:t>
            </a:r>
          </a:p>
          <a:p>
            <a:pPr algn="ctr">
              <a:lnSpc>
                <a:spcPct val="90000"/>
              </a:lnSpc>
              <a:buFontTx/>
              <a:buNone/>
            </a:pPr>
            <a:r>
              <a:rPr lang="en-US" altLang="en-US" dirty="0">
                <a:latin typeface="Arial" panose="020B0604020202020204" pitchFamily="34" charset="0"/>
              </a:rPr>
              <a:t>Vice Chair: Alfred Asterjadhi (Qualcomm)</a:t>
            </a:r>
          </a:p>
          <a:p>
            <a:pPr algn="ctr">
              <a:lnSpc>
                <a:spcPct val="90000"/>
              </a:lnSpc>
              <a:buFontTx/>
              <a:buNone/>
            </a:pPr>
            <a:r>
              <a:rPr lang="en-US" altLang="en-US" dirty="0">
                <a:latin typeface="Arial" panose="020B0604020202020204" pitchFamily="34" charset="0"/>
              </a:rPr>
              <a:t>Vice Chair: Ron </a:t>
            </a:r>
            <a:r>
              <a:rPr lang="en-US" altLang="en-US" dirty="0" err="1">
                <a:latin typeface="Arial" panose="020B0604020202020204" pitchFamily="34" charset="0"/>
              </a:rPr>
              <a:t>Porat</a:t>
            </a:r>
            <a:r>
              <a:rPr lang="en-US" altLang="en-US" dirty="0">
                <a:latin typeface="Arial" panose="020B0604020202020204" pitchFamily="34" charset="0"/>
              </a:rPr>
              <a:t> (Broadcom)</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Yasuhiko Inoue (NTT)</a:t>
            </a:r>
          </a:p>
          <a:p>
            <a:pPr algn="ctr">
              <a:lnSpc>
                <a:spcPct val="90000"/>
              </a:lnSpc>
              <a:buFontTx/>
              <a:buNone/>
            </a:pPr>
            <a:r>
              <a:rPr lang="en-US" altLang="en-US" dirty="0">
                <a:latin typeface="Arial" panose="020B0604020202020204" pitchFamily="34" charset="0"/>
              </a:rPr>
              <a:t>Technical Editor: Robert Stacey (Intel)</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4" name="Date Placeholder 3"/>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9118774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1006</a:t>
            </a:r>
          </a:p>
        </p:txBody>
      </p:sp>
      <p:sp>
        <p:nvSpPr>
          <p:cNvPr id="3" name="Content Placeholder 2"/>
          <p:cNvSpPr>
            <a:spLocks noGrp="1"/>
          </p:cNvSpPr>
          <p:nvPr>
            <p:ph idx="1"/>
          </p:nvPr>
        </p:nvSpPr>
        <p:spPr/>
        <p:txBody>
          <a:bodyPr/>
          <a:lstStyle/>
          <a:p>
            <a:r>
              <a:rPr lang="en-US" dirty="0"/>
              <a:t>Move to approve resolutions to CIDs 24523  in doc 11-20/0297r3</a:t>
            </a:r>
          </a:p>
          <a:p>
            <a:endParaRPr lang="en-US" dirty="0"/>
          </a:p>
          <a:p>
            <a:r>
              <a:rPr lang="en-US" dirty="0"/>
              <a:t>Move: Jarkko </a:t>
            </a:r>
            <a:r>
              <a:rPr lang="en-US" dirty="0" err="1"/>
              <a:t>Kneckt</a:t>
            </a:r>
            <a:r>
              <a:rPr lang="en-US" dirty="0"/>
              <a:t>		Second: Alfred </a:t>
            </a:r>
            <a:r>
              <a:rPr lang="en-US" dirty="0" err="1"/>
              <a:t>Asterjadhi</a:t>
            </a:r>
            <a:endParaRPr lang="en-US" dirty="0"/>
          </a:p>
          <a:p>
            <a:r>
              <a:rPr lang="en-US" dirty="0"/>
              <a:t>Approved with unanimous consent</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56875551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9659C5-297B-5B4D-BF58-9BFA9CDDF7DA}"/>
              </a:ext>
            </a:extLst>
          </p:cNvPr>
          <p:cNvSpPr>
            <a:spLocks noGrp="1"/>
          </p:cNvSpPr>
          <p:nvPr>
            <p:ph type="title"/>
          </p:nvPr>
        </p:nvSpPr>
        <p:spPr/>
        <p:txBody>
          <a:bodyPr/>
          <a:lstStyle/>
          <a:p>
            <a:r>
              <a:rPr lang="en-US" dirty="0"/>
              <a:t>CR Motion #1007</a:t>
            </a:r>
          </a:p>
        </p:txBody>
      </p:sp>
      <p:sp>
        <p:nvSpPr>
          <p:cNvPr id="3" name="Content Placeholder 2">
            <a:extLst>
              <a:ext uri="{FF2B5EF4-FFF2-40B4-BE49-F238E27FC236}">
                <a16:creationId xmlns:a16="http://schemas.microsoft.com/office/drawing/2014/main" id="{B00C7C9F-C4BB-3548-91F0-A20455DEBE1D}"/>
              </a:ext>
            </a:extLst>
          </p:cNvPr>
          <p:cNvSpPr>
            <a:spLocks noGrp="1"/>
          </p:cNvSpPr>
          <p:nvPr>
            <p:ph idx="1"/>
          </p:nvPr>
        </p:nvSpPr>
        <p:spPr/>
        <p:txBody>
          <a:bodyPr/>
          <a:lstStyle/>
          <a:p>
            <a:pPr>
              <a:buFont typeface="Arial" panose="020B0604020202020204" pitchFamily="34" charset="0"/>
              <a:buChar char="•"/>
            </a:pPr>
            <a:r>
              <a:rPr lang="en-US" dirty="0"/>
              <a:t>Move to accept resolution to CID 24054 in doc 11-20/0369r6</a:t>
            </a:r>
          </a:p>
          <a:p>
            <a:pPr>
              <a:buFont typeface="Arial" panose="020B0604020202020204" pitchFamily="34" charset="0"/>
              <a:buChar char="•"/>
            </a:pPr>
            <a:endParaRPr lang="en-US" dirty="0"/>
          </a:p>
          <a:p>
            <a:pPr marL="0" indent="0"/>
            <a:r>
              <a:rPr lang="en-US" dirty="0"/>
              <a:t>Move:		Po-Kai Huang		Second: Alfred </a:t>
            </a:r>
            <a:r>
              <a:rPr lang="en-US" dirty="0" err="1"/>
              <a:t>Asterjadhi</a:t>
            </a:r>
            <a:endParaRPr lang="en-US" dirty="0"/>
          </a:p>
          <a:p>
            <a:pPr marL="0" indent="0"/>
            <a:endParaRPr lang="en-US" dirty="0"/>
          </a:p>
          <a:p>
            <a:pPr marL="0" indent="0"/>
            <a:r>
              <a:rPr lang="en-US" dirty="0"/>
              <a:t>Approved with unanimous consent</a:t>
            </a:r>
          </a:p>
          <a:p>
            <a:pPr marL="0" indent="0"/>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4662494A-0AD7-584B-B6C2-E07DE907DEA0}"/>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D4139D6-7137-3243-A5F1-B45DB327F0E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3F54144-D1D5-074A-BA9B-C000264EC559}"/>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85480914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97179A-56C1-D741-AB6A-C1A61CF8E4A1}"/>
              </a:ext>
            </a:extLst>
          </p:cNvPr>
          <p:cNvSpPr>
            <a:spLocks noGrp="1"/>
          </p:cNvSpPr>
          <p:nvPr>
            <p:ph type="title"/>
          </p:nvPr>
        </p:nvSpPr>
        <p:spPr/>
        <p:txBody>
          <a:bodyPr/>
          <a:lstStyle/>
          <a:p>
            <a:r>
              <a:rPr lang="en-US" dirty="0"/>
              <a:t>CR Motion #1008</a:t>
            </a:r>
          </a:p>
        </p:txBody>
      </p:sp>
      <p:sp>
        <p:nvSpPr>
          <p:cNvPr id="3" name="Content Placeholder 2">
            <a:extLst>
              <a:ext uri="{FF2B5EF4-FFF2-40B4-BE49-F238E27FC236}">
                <a16:creationId xmlns:a16="http://schemas.microsoft.com/office/drawing/2014/main" id="{A54F9DF1-DD21-3043-84DE-77304953FB73}"/>
              </a:ext>
            </a:extLst>
          </p:cNvPr>
          <p:cNvSpPr>
            <a:spLocks noGrp="1"/>
          </p:cNvSpPr>
          <p:nvPr>
            <p:ph idx="1"/>
          </p:nvPr>
        </p:nvSpPr>
        <p:spPr/>
        <p:txBody>
          <a:bodyPr/>
          <a:lstStyle/>
          <a:p>
            <a:r>
              <a:rPr lang="en-US" dirty="0"/>
              <a:t>Move to accept resolutions to CIDs </a:t>
            </a:r>
            <a:r>
              <a:rPr lang="en-GB" dirty="0"/>
              <a:t>2</a:t>
            </a:r>
            <a:r>
              <a:rPr lang="en-US" dirty="0"/>
              <a:t>4048</a:t>
            </a:r>
            <a:r>
              <a:rPr lang="en-GB" dirty="0"/>
              <a:t>, 2</a:t>
            </a:r>
            <a:r>
              <a:rPr lang="en-US" dirty="0"/>
              <a:t>4138</a:t>
            </a:r>
            <a:r>
              <a:rPr lang="en-GB" dirty="0"/>
              <a:t>, 2</a:t>
            </a:r>
            <a:r>
              <a:rPr lang="en-US" dirty="0"/>
              <a:t>4178</a:t>
            </a:r>
            <a:r>
              <a:rPr lang="en-GB" dirty="0"/>
              <a:t>, 2</a:t>
            </a:r>
            <a:r>
              <a:rPr lang="en-US" dirty="0"/>
              <a:t>4180</a:t>
            </a:r>
            <a:r>
              <a:rPr lang="en-GB" dirty="0"/>
              <a:t>, 2</a:t>
            </a:r>
            <a:r>
              <a:rPr lang="en-US" dirty="0"/>
              <a:t>4187</a:t>
            </a:r>
            <a:r>
              <a:rPr lang="en-GB" dirty="0"/>
              <a:t>, 2</a:t>
            </a:r>
            <a:r>
              <a:rPr lang="en-US" dirty="0"/>
              <a:t>4294</a:t>
            </a:r>
            <a:r>
              <a:rPr lang="en-GB" dirty="0"/>
              <a:t>, 2</a:t>
            </a:r>
            <a:r>
              <a:rPr lang="en-US" dirty="0"/>
              <a:t>4397</a:t>
            </a:r>
            <a:r>
              <a:rPr lang="en-GB" dirty="0"/>
              <a:t>, 2</a:t>
            </a:r>
            <a:r>
              <a:rPr lang="en-US" dirty="0"/>
              <a:t>4455</a:t>
            </a:r>
            <a:r>
              <a:rPr lang="en-GB" dirty="0"/>
              <a:t>, 2</a:t>
            </a:r>
            <a:r>
              <a:rPr lang="en-US" dirty="0"/>
              <a:t>4456</a:t>
            </a:r>
            <a:r>
              <a:rPr lang="en-GB" dirty="0"/>
              <a:t>, 2</a:t>
            </a:r>
            <a:r>
              <a:rPr lang="en-US" dirty="0"/>
              <a:t>4498</a:t>
            </a:r>
            <a:r>
              <a:rPr lang="en-GB" dirty="0"/>
              <a:t>, 2</a:t>
            </a:r>
            <a:r>
              <a:rPr lang="en-US" dirty="0"/>
              <a:t>4499, 24549</a:t>
            </a:r>
            <a:r>
              <a:rPr lang="en-CA" dirty="0"/>
              <a:t> in doc 11-20/0352r2</a:t>
            </a:r>
          </a:p>
          <a:p>
            <a:endParaRPr lang="en-CA" dirty="0"/>
          </a:p>
          <a:p>
            <a:r>
              <a:rPr lang="en-CA" dirty="0"/>
              <a:t>Move: Bo Sun		Second: Ross Jian Yu</a:t>
            </a:r>
          </a:p>
          <a:p>
            <a:r>
              <a:rPr lang="en-CA" dirty="0"/>
              <a:t>Approved with unanimous consent.</a:t>
            </a:r>
            <a:endParaRPr lang="en-US" dirty="0"/>
          </a:p>
        </p:txBody>
      </p:sp>
      <p:sp>
        <p:nvSpPr>
          <p:cNvPr id="4" name="Slide Number Placeholder 3">
            <a:extLst>
              <a:ext uri="{FF2B5EF4-FFF2-40B4-BE49-F238E27FC236}">
                <a16:creationId xmlns:a16="http://schemas.microsoft.com/office/drawing/2014/main" id="{CB2F9102-500D-0B46-8B28-07A174F2280B}"/>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7E5EF61D-2533-AD4F-B495-AE96E7CB2AA4}"/>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F4DA1E40-7EDE-E147-90F3-9342BDC29129}"/>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94289581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FA1491-F01B-BE4F-8484-D6FA0A536268}"/>
              </a:ext>
            </a:extLst>
          </p:cNvPr>
          <p:cNvSpPr>
            <a:spLocks noGrp="1"/>
          </p:cNvSpPr>
          <p:nvPr>
            <p:ph type="title"/>
          </p:nvPr>
        </p:nvSpPr>
        <p:spPr/>
        <p:txBody>
          <a:bodyPr/>
          <a:lstStyle/>
          <a:p>
            <a:r>
              <a:rPr lang="en-US" dirty="0"/>
              <a:t>CR Motion #1009</a:t>
            </a:r>
          </a:p>
        </p:txBody>
      </p:sp>
      <p:sp>
        <p:nvSpPr>
          <p:cNvPr id="3" name="Content Placeholder 2">
            <a:extLst>
              <a:ext uri="{FF2B5EF4-FFF2-40B4-BE49-F238E27FC236}">
                <a16:creationId xmlns:a16="http://schemas.microsoft.com/office/drawing/2014/main" id="{11C3DA38-9E49-2744-A76A-595F92FFAC7D}"/>
              </a:ext>
            </a:extLst>
          </p:cNvPr>
          <p:cNvSpPr>
            <a:spLocks noGrp="1"/>
          </p:cNvSpPr>
          <p:nvPr>
            <p:ph idx="1"/>
          </p:nvPr>
        </p:nvSpPr>
        <p:spPr/>
        <p:txBody>
          <a:bodyPr/>
          <a:lstStyle/>
          <a:p>
            <a:r>
              <a:rPr lang="en-US" dirty="0"/>
              <a:t>Move to accept resolutions to CIDs 24164, 24026, 24382, 24383 in doc 11-20/0318r2</a:t>
            </a:r>
          </a:p>
          <a:p>
            <a:endParaRPr lang="en-US" dirty="0"/>
          </a:p>
          <a:p>
            <a:r>
              <a:rPr lang="en-US" dirty="0"/>
              <a:t>Move: Abhishek Patil		Second: Alfred </a:t>
            </a:r>
            <a:r>
              <a:rPr lang="en-US" dirty="0" err="1"/>
              <a:t>Asterjadhi</a:t>
            </a:r>
            <a:endParaRPr lang="en-US" dirty="0"/>
          </a:p>
          <a:p>
            <a:r>
              <a:rPr lang="en-US" dirty="0"/>
              <a:t>Approved with unanimous consent</a:t>
            </a:r>
            <a:endParaRPr lang="en-CA" dirty="0"/>
          </a:p>
        </p:txBody>
      </p:sp>
      <p:sp>
        <p:nvSpPr>
          <p:cNvPr id="4" name="Slide Number Placeholder 3">
            <a:extLst>
              <a:ext uri="{FF2B5EF4-FFF2-40B4-BE49-F238E27FC236}">
                <a16:creationId xmlns:a16="http://schemas.microsoft.com/office/drawing/2014/main" id="{0B58C944-707A-9E42-9921-00DAD593360D}"/>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99A326D0-6EAF-594E-82CB-8767E17146A1}"/>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BA62802-2185-D14D-929D-BF26452C682B}"/>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70364753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E9075D-D287-554C-9592-D5407059D691}"/>
              </a:ext>
            </a:extLst>
          </p:cNvPr>
          <p:cNvSpPr>
            <a:spLocks noGrp="1"/>
          </p:cNvSpPr>
          <p:nvPr>
            <p:ph type="title"/>
          </p:nvPr>
        </p:nvSpPr>
        <p:spPr/>
        <p:txBody>
          <a:bodyPr/>
          <a:lstStyle/>
          <a:p>
            <a:r>
              <a:rPr lang="en-US" dirty="0"/>
              <a:t>CR Motion #1010</a:t>
            </a:r>
          </a:p>
        </p:txBody>
      </p:sp>
      <p:sp>
        <p:nvSpPr>
          <p:cNvPr id="3" name="Content Placeholder 2">
            <a:extLst>
              <a:ext uri="{FF2B5EF4-FFF2-40B4-BE49-F238E27FC236}">
                <a16:creationId xmlns:a16="http://schemas.microsoft.com/office/drawing/2014/main" id="{7E1BC49B-3CD2-3046-BDE3-277FFAA19F21}"/>
              </a:ext>
            </a:extLst>
          </p:cNvPr>
          <p:cNvSpPr>
            <a:spLocks noGrp="1"/>
          </p:cNvSpPr>
          <p:nvPr>
            <p:ph idx="1"/>
          </p:nvPr>
        </p:nvSpPr>
        <p:spPr>
          <a:xfrm>
            <a:off x="929217" y="1447800"/>
            <a:ext cx="27584399" cy="15468600"/>
          </a:xfrm>
        </p:spPr>
        <p:txBody>
          <a:bodyPr/>
          <a:lstStyle/>
          <a:p>
            <a:endParaRPr lang="en-US" dirty="0"/>
          </a:p>
          <a:p>
            <a:r>
              <a:rPr lang="en-US" dirty="0"/>
              <a:t>Move to accept resolutions to CIDs </a:t>
            </a:r>
            <a:r>
              <a:rPr lang="en-GB" dirty="0"/>
              <a:t>24272, 24273, 24274 in doc 11-20/0348r2</a:t>
            </a:r>
          </a:p>
          <a:p>
            <a:endParaRPr lang="en-GB" dirty="0"/>
          </a:p>
          <a:p>
            <a:r>
              <a:rPr lang="en-GB" dirty="0"/>
              <a:t>Move: Alfred </a:t>
            </a:r>
            <a:r>
              <a:rPr lang="en-GB" dirty="0" err="1"/>
              <a:t>Asterjadhi</a:t>
            </a:r>
            <a:r>
              <a:rPr lang="en-GB" dirty="0"/>
              <a:t> 	Second: Abhishek Patil</a:t>
            </a:r>
          </a:p>
          <a:p>
            <a:r>
              <a:rPr lang="en-GB" dirty="0"/>
              <a:t>Approved with unanimous consent</a:t>
            </a:r>
          </a:p>
          <a:p>
            <a:endParaRPr lang="en-CA" dirty="0"/>
          </a:p>
          <a:p>
            <a:r>
              <a:rPr lang="en-US" dirty="0"/>
              <a:t> </a:t>
            </a:r>
          </a:p>
        </p:txBody>
      </p:sp>
      <p:sp>
        <p:nvSpPr>
          <p:cNvPr id="4" name="Slide Number Placeholder 3">
            <a:extLst>
              <a:ext uri="{FF2B5EF4-FFF2-40B4-BE49-F238E27FC236}">
                <a16:creationId xmlns:a16="http://schemas.microsoft.com/office/drawing/2014/main" id="{5741E6D3-01C0-A34E-BA93-D5FD181007BE}"/>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3A4B55B9-6ED3-5E44-A97C-01964DB54512}"/>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36BA638D-A3F8-5044-8A23-2E9AB40782B2}"/>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24235202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43D66E-847B-C241-B0F8-03EB086D2998}"/>
              </a:ext>
            </a:extLst>
          </p:cNvPr>
          <p:cNvSpPr>
            <a:spLocks noGrp="1"/>
          </p:cNvSpPr>
          <p:nvPr>
            <p:ph type="title"/>
          </p:nvPr>
        </p:nvSpPr>
        <p:spPr/>
        <p:txBody>
          <a:bodyPr/>
          <a:lstStyle/>
          <a:p>
            <a:r>
              <a:rPr lang="en-US" dirty="0"/>
              <a:t>CR Motion 1011</a:t>
            </a:r>
          </a:p>
        </p:txBody>
      </p:sp>
      <p:sp>
        <p:nvSpPr>
          <p:cNvPr id="3" name="Content Placeholder 2">
            <a:extLst>
              <a:ext uri="{FF2B5EF4-FFF2-40B4-BE49-F238E27FC236}">
                <a16:creationId xmlns:a16="http://schemas.microsoft.com/office/drawing/2014/main" id="{6DD4544F-D8F2-0946-AE3F-7592F7E2AD0A}"/>
              </a:ext>
            </a:extLst>
          </p:cNvPr>
          <p:cNvSpPr>
            <a:spLocks noGrp="1"/>
          </p:cNvSpPr>
          <p:nvPr>
            <p:ph idx="1"/>
          </p:nvPr>
        </p:nvSpPr>
        <p:spPr/>
        <p:txBody>
          <a:bodyPr/>
          <a:lstStyle/>
          <a:p>
            <a:r>
              <a:rPr lang="en-US" dirty="0"/>
              <a:t>Move to accept resolutions to CIDs </a:t>
            </a:r>
            <a:r>
              <a:rPr lang="en-GB" dirty="0"/>
              <a:t>24021, 24135, 24423 in doc 11-20/0349r1</a:t>
            </a:r>
          </a:p>
          <a:p>
            <a:endParaRPr lang="en-GB" dirty="0"/>
          </a:p>
          <a:p>
            <a:r>
              <a:rPr lang="en-GB" dirty="0"/>
              <a:t>Move: Alfred </a:t>
            </a:r>
            <a:r>
              <a:rPr lang="en-GB" dirty="0" err="1"/>
              <a:t>Asterjadhi</a:t>
            </a:r>
            <a:r>
              <a:rPr lang="en-GB" dirty="0"/>
              <a:t>	Second: Abhishek Patil</a:t>
            </a:r>
          </a:p>
          <a:p>
            <a:r>
              <a:rPr lang="en-GB" dirty="0"/>
              <a:t>Approved with unanimous consent</a:t>
            </a:r>
            <a:endParaRPr lang="en-CA" dirty="0"/>
          </a:p>
          <a:p>
            <a:endParaRPr lang="en-US" dirty="0"/>
          </a:p>
        </p:txBody>
      </p:sp>
      <p:sp>
        <p:nvSpPr>
          <p:cNvPr id="4" name="Slide Number Placeholder 3">
            <a:extLst>
              <a:ext uri="{FF2B5EF4-FFF2-40B4-BE49-F238E27FC236}">
                <a16:creationId xmlns:a16="http://schemas.microsoft.com/office/drawing/2014/main" id="{3115054F-71A7-3148-B0C4-9BC0BBDF89AD}"/>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1B1882D3-8CD6-D949-B032-38A718053417}"/>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B40E60A-0B96-4943-B996-8503C384CA45}"/>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27054484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219104-47D6-C740-98F9-4D6C781E02C1}"/>
              </a:ext>
            </a:extLst>
          </p:cNvPr>
          <p:cNvSpPr>
            <a:spLocks noGrp="1"/>
          </p:cNvSpPr>
          <p:nvPr>
            <p:ph type="title"/>
          </p:nvPr>
        </p:nvSpPr>
        <p:spPr/>
        <p:txBody>
          <a:bodyPr/>
          <a:lstStyle/>
          <a:p>
            <a:r>
              <a:rPr lang="en-US" dirty="0"/>
              <a:t>CR Motion #1012</a:t>
            </a:r>
          </a:p>
        </p:txBody>
      </p:sp>
      <p:sp>
        <p:nvSpPr>
          <p:cNvPr id="3" name="Content Placeholder 2">
            <a:extLst>
              <a:ext uri="{FF2B5EF4-FFF2-40B4-BE49-F238E27FC236}">
                <a16:creationId xmlns:a16="http://schemas.microsoft.com/office/drawing/2014/main" id="{9DD4B108-0E16-4C4E-8B76-D94DDC5D0F48}"/>
              </a:ext>
            </a:extLst>
          </p:cNvPr>
          <p:cNvSpPr>
            <a:spLocks noGrp="1"/>
          </p:cNvSpPr>
          <p:nvPr>
            <p:ph idx="1"/>
          </p:nvPr>
        </p:nvSpPr>
        <p:spPr/>
        <p:txBody>
          <a:bodyPr/>
          <a:lstStyle/>
          <a:p>
            <a:r>
              <a:rPr lang="en-US" dirty="0"/>
              <a:t>Move to accept resolutions to CIDs </a:t>
            </a:r>
            <a:r>
              <a:rPr lang="en-GB" dirty="0"/>
              <a:t>24299, 24361, 24421, 24422, 24464, 24493</a:t>
            </a:r>
            <a:r>
              <a:rPr lang="en-CA" dirty="0"/>
              <a:t> in doc 11-20/0445r1</a:t>
            </a:r>
          </a:p>
          <a:p>
            <a:endParaRPr lang="en-CA" dirty="0"/>
          </a:p>
          <a:p>
            <a:r>
              <a:rPr lang="en-CA" dirty="0"/>
              <a:t>Move: Alfred </a:t>
            </a:r>
            <a:r>
              <a:rPr lang="en-CA" dirty="0" err="1"/>
              <a:t>Asterjadhi</a:t>
            </a:r>
            <a:r>
              <a:rPr lang="en-CA" dirty="0"/>
              <a:t>		Second: Abhishek Patil</a:t>
            </a:r>
          </a:p>
          <a:p>
            <a:r>
              <a:rPr lang="en-CA" dirty="0"/>
              <a:t>Approved with unanimous consent</a:t>
            </a:r>
            <a:endParaRPr lang="en-US" dirty="0"/>
          </a:p>
        </p:txBody>
      </p:sp>
      <p:sp>
        <p:nvSpPr>
          <p:cNvPr id="4" name="Slide Number Placeholder 3">
            <a:extLst>
              <a:ext uri="{FF2B5EF4-FFF2-40B4-BE49-F238E27FC236}">
                <a16:creationId xmlns:a16="http://schemas.microsoft.com/office/drawing/2014/main" id="{485513AC-D134-5E4B-9346-10717523BBD4}"/>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05999560-A35A-D745-A9A5-4803CB2557A1}"/>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6117677-C3D2-8C4A-92F9-5378817E3344}"/>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62211751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9</a:t>
            </a:r>
            <a:r>
              <a:rPr lang="en-US" baseline="30000" dirty="0"/>
              <a:t>th</a:t>
            </a:r>
            <a:r>
              <a:rPr lang="en-US" dirty="0"/>
              <a:t>  Teleconference Agenda (I)</a:t>
            </a:r>
          </a:p>
        </p:txBody>
      </p:sp>
      <p:sp>
        <p:nvSpPr>
          <p:cNvPr id="3" name="Content Placeholder 2"/>
          <p:cNvSpPr>
            <a:spLocks noGrp="1"/>
          </p:cNvSpPr>
          <p:nvPr>
            <p:ph idx="1"/>
          </p:nvPr>
        </p:nvSpPr>
        <p:spPr>
          <a:xfrm>
            <a:off x="904876" y="1524000"/>
            <a:ext cx="10361084" cy="4113213"/>
          </a:xfrm>
        </p:spPr>
        <p:txBody>
          <a:bodyPr/>
          <a:lstStyle/>
          <a:p>
            <a:pPr lvl="0">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8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8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(imat.ieee.org).</a:t>
            </a:r>
            <a:endParaRPr lang="en-US" sz="18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related to submissions discussed during previous teleconferences, if ready:</a:t>
            </a:r>
            <a:endParaRPr lang="en-US" sz="18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https://mentor.ieee.org/802.11/dcn/20/11-20-0297-00-00ax-cr-for-7-cids.docx</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 </a:t>
            </a:r>
            <a:r>
              <a:rPr lang="en-US" sz="1400" dirty="0" err="1">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Jarkko</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a:t>
            </a:r>
            <a:r>
              <a:rPr lang="en-US" sz="1400" dirty="0" err="1">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Kneckt</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(CID 24031)</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https://mentor.ieee.org/802.11/dcn/20/11-20-0349-00-00ax-mac-cr-misc-cids-in-clause-10.docx</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 Alfred </a:t>
            </a:r>
            <a:r>
              <a:rPr lang="en-US" sz="1400" dirty="0" err="1">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Asterjadhi</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(CIDs 24170 and 24275)</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https://mentor.ieee.org/802.11/dcn/20/11-20-0315-02-00ax-resolution-for-cids-related-to-multiple-bssid.docx</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Abhishek Patil</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https://mentor.ieee.org/802.11/dcn/20/11-20-0316-02-00ax-resolution-for-cids-related-to-bss-color.docx</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Abhishek Patil </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https://mentor.ieee.org/802.11/dcn/20/11-20-0445-01-00ax-mac-cr-misc-cids-in-clause-9.docx</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 Alfred </a:t>
            </a:r>
            <a:r>
              <a:rPr lang="en-US" sz="1400" dirty="0" err="1">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Asterjadh</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(CID 24492</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https://mentor.ieee.org/802.11/dcn/20/11-20-0317-02-00ax-resolution-for-misc-cids.docx</a:t>
            </a:r>
            <a:r>
              <a:rPr lang="en-US" sz="140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Abhishek Patil </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8"/>
              </a:rPr>
              <a:t>https://mentor.ieee.org/802.11/dcn/20/11-20-0458-00-000m-resolution-to-cid-4043.docx</a:t>
            </a:r>
            <a:r>
              <a:rPr lang="en-US" sz="1400" b="1" dirty="0">
                <a:latin typeface="Calibri" panose="020F0502020204030204" pitchFamily="34" charset="0"/>
                <a:ea typeface="宋体" panose="02010600030101010101" pitchFamily="2" charset="-122"/>
                <a:cs typeface="Times New Roman" panose="02020603050405020304" pitchFamily="18" charset="0"/>
              </a:rPr>
              <a:t> - </a:t>
            </a:r>
            <a:r>
              <a:rPr lang="en-US" sz="1400" b="1" dirty="0" err="1">
                <a:latin typeface="Calibri" panose="020F0502020204030204" pitchFamily="34" charset="0"/>
                <a:ea typeface="宋体" panose="02010600030101010101" pitchFamily="2" charset="-122"/>
                <a:cs typeface="Times New Roman" panose="02020603050405020304" pitchFamily="18" charset="0"/>
              </a:rPr>
              <a:t>Tomo</a:t>
            </a:r>
            <a:r>
              <a:rPr lang="en-US" sz="1400" b="1" dirty="0">
                <a:latin typeface="Calibri" panose="020F0502020204030204" pitchFamily="34" charset="0"/>
                <a:ea typeface="宋体" panose="02010600030101010101" pitchFamily="2" charset="-122"/>
                <a:cs typeface="Times New Roman" panose="02020603050405020304" pitchFamily="18" charset="0"/>
              </a:rPr>
              <a:t> Adachi</a:t>
            </a:r>
            <a:r>
              <a:rPr lang="en-US" sz="140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April 16</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9"/>
              </a:rPr>
              <a:t>https://mentor.ieee.org/802.11/dcn/20/11-20-0497-00-00ax-misc-cr-on-d6-0.doc</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Ross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JianYu</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10"/>
              </a:rPr>
              <a:t>https://mentor.ieee.org/802.11/dcn/20/11-20-0514-00-00ax-11ax-draft-6-0-phy-comment-resolutions.docx</a:t>
            </a:r>
            <a:r>
              <a:rPr lang="en-US" sz="140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Yan Zhang</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11"/>
              </a:rPr>
              <a:t>https://mentor.ieee.org/802.11/dcn/20/11-20-0376-01-00ax-cr-txvector-inactive-subchannels-and-more.docx-</a:t>
            </a:r>
            <a:r>
              <a:rPr lang="en-US" sz="140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Matt Fischer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600" u="sng" dirty="0">
                <a:solidFill>
                  <a:srgbClr val="1F497D"/>
                </a:solidFill>
                <a:latin typeface="Calibri" panose="020F0502020204030204" pitchFamily="34" charset="0"/>
                <a:ea typeface="宋体" panose="02010600030101010101" pitchFamily="2" charset="-122"/>
                <a:hlinkClick r:id="rId12"/>
              </a:rPr>
              <a:t>https://mentor.ieee.org/802.11/dcn/18/11-18-0218-08-00ax-fragment-flushing-blockackreq.docx</a:t>
            </a:r>
            <a:r>
              <a:rPr lang="en-US" sz="1600" dirty="0">
                <a:solidFill>
                  <a:srgbClr val="1F497D"/>
                </a:solidFill>
                <a:latin typeface="Calibri" panose="020F0502020204030204" pitchFamily="34" charset="0"/>
                <a:ea typeface="宋体" panose="02010600030101010101" pitchFamily="2" charset="-122"/>
              </a:rPr>
              <a:t> - Matt Fischer</a:t>
            </a:r>
          </a:p>
          <a:p>
            <a:pPr lvl="1">
              <a:spcBef>
                <a:spcPts val="0"/>
              </a:spcBef>
              <a:spcAft>
                <a:spcPts val="0"/>
              </a:spcAft>
              <a:buFont typeface="Arial" panose="020B0604020202020204" pitchFamily="34" charset="0"/>
              <a:buChar char="•"/>
              <a:tabLst>
                <a:tab pos="914400" algn="l"/>
              </a:tabLst>
            </a:pPr>
            <a:r>
              <a:rPr lang="en-US" sz="1400" b="1" u="sng" dirty="0">
                <a:hlinkClick r:id="rId13"/>
              </a:rPr>
              <a:t>https://mentor.ieee.org/802.11/dcn/20/11-20-0529-00-00ax-cr-24235-24236-psr-20-mhz-normalization.docx</a:t>
            </a:r>
            <a:r>
              <a:rPr lang="en-US" sz="1400" b="1" dirty="0"/>
              <a:t> - Matt Fischer</a:t>
            </a:r>
            <a:endParaRPr lang="en-US" sz="1400" dirty="0"/>
          </a:p>
          <a:p>
            <a:pPr>
              <a:buFont typeface="Arial" panose="020B0604020202020204" pitchFamily="34" charset="0"/>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24809437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9</a:t>
            </a:r>
            <a:r>
              <a:rPr lang="en-US" baseline="30000" dirty="0"/>
              <a:t>th</a:t>
            </a:r>
            <a:r>
              <a:rPr lang="en-US" dirty="0"/>
              <a:t>  Teleconference Agenda (II)</a:t>
            </a:r>
          </a:p>
        </p:txBody>
      </p:sp>
      <p:sp>
        <p:nvSpPr>
          <p:cNvPr id="3" name="Content Placeholder 2"/>
          <p:cNvSpPr>
            <a:spLocks noGrp="1"/>
          </p:cNvSpPr>
          <p:nvPr>
            <p:ph idx="1"/>
          </p:nvPr>
        </p:nvSpPr>
        <p:spPr>
          <a:xfrm>
            <a:off x="914401" y="1600200"/>
            <a:ext cx="10361084" cy="4113213"/>
          </a:xfrm>
        </p:spPr>
        <p:txBody>
          <a:bodyPr/>
          <a:lstStyle/>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https://mentor.ieee.org/802.11/dcn/20/11-20-0450-00-00ax-mac-cr-miscellaneous-cids-in-subclause-26dot17.docx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Alfred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Asterjadhi</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https://mentor.ieee.org/802.11/dcn/20/11-20-0540-00-00ax-d6-0-phy-cr.docx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Youhan Kim</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https://mentor.ieee.org/802.11/dcn/20/11-20-0549-00-00ax-d6-0-comment-resolution-9-7-3.docx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Liwen Chu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https://mentor.ieee.org/802.11/dcn/20/11-20-0594-00-00ax-11ax-d6-0-comment-resolution-of-misc-cids.docx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Liwen Chu </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https://mentor.ieee.org/802.11/dcn/20/11-20-0491-00-00ax-cr-for-mu-edca-parameters.docx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https://mentor.ieee.org/802.11/dcn/20/11-20-0492-00-00ax-cr-for-ops.docx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8"/>
              </a:rPr>
              <a:t>https://mentor.ieee.org/802.11/dcn/20/11-20-0493-00-00ax-cr-for-sr.docx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rPr>
              <a:t>11-20/0494; </a:t>
            </a:r>
            <a:r>
              <a:rPr lang="en-US" sz="1600" b="0" dirty="0"/>
              <a:t>CR for out of band discovery – Laurent </a:t>
            </a:r>
            <a:r>
              <a:rPr lang="en-US" sz="1600" b="0" dirty="0" err="1"/>
              <a:t>Cariou</a:t>
            </a:r>
            <a:r>
              <a:rPr lang="en-US" sz="1600" b="0" dirty="0"/>
              <a:t> – to be uploaded</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96944784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#1013</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Move to accept resolutions to CIDs </a:t>
            </a:r>
            <a:r>
              <a:rPr lang="en-GB" dirty="0"/>
              <a:t> 24175, 24193, 24194, 24195, 24196, 24357 in doc 11-20/0497r2</a:t>
            </a:r>
          </a:p>
          <a:p>
            <a:endParaRPr lang="en-GB" dirty="0"/>
          </a:p>
          <a:p>
            <a:r>
              <a:rPr lang="en-GB" dirty="0"/>
              <a:t>Move: Ross Jian Yu			Second:  </a:t>
            </a:r>
            <a:r>
              <a:rPr lang="en-GB" dirty="0" err="1"/>
              <a:t>Xiaogang</a:t>
            </a:r>
            <a:r>
              <a:rPr lang="en-GB" dirty="0"/>
              <a:t> Chen</a:t>
            </a:r>
          </a:p>
          <a:p>
            <a:r>
              <a:rPr lang="en-GB" dirty="0"/>
              <a:t>Approved with unanimous consent</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2131032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1143001" y="2286000"/>
            <a:ext cx="9906000"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59547057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#1014</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Move to accept resolutions to CID</a:t>
            </a:r>
            <a:r>
              <a:rPr lang="en-GB" dirty="0"/>
              <a:t> 24358 in doc 11-20/0497r2</a:t>
            </a:r>
          </a:p>
          <a:p>
            <a:endParaRPr lang="en-GB" dirty="0"/>
          </a:p>
          <a:p>
            <a:r>
              <a:rPr lang="en-GB" dirty="0"/>
              <a:t>Move: Ross Jian Yu			Second:  </a:t>
            </a:r>
            <a:r>
              <a:rPr lang="en-GB" dirty="0" err="1"/>
              <a:t>Youhan</a:t>
            </a:r>
            <a:r>
              <a:rPr lang="en-GB" dirty="0"/>
              <a:t> Kim</a:t>
            </a:r>
          </a:p>
          <a:p>
            <a:endParaRPr lang="en-GB" dirty="0"/>
          </a:p>
          <a:p>
            <a:r>
              <a:rPr lang="en-GB" dirty="0"/>
              <a:t>Y/N/A: 18/1/6 </a:t>
            </a:r>
          </a:p>
          <a:p>
            <a:r>
              <a:rPr lang="en-GB" dirty="0"/>
              <a:t>Motion passes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74235641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#1015</a:t>
            </a:r>
          </a:p>
        </p:txBody>
      </p:sp>
      <p:sp>
        <p:nvSpPr>
          <p:cNvPr id="3" name="Content Placeholder 2"/>
          <p:cNvSpPr>
            <a:spLocks noGrp="1"/>
          </p:cNvSpPr>
          <p:nvPr>
            <p:ph idx="1"/>
          </p:nvPr>
        </p:nvSpPr>
        <p:spPr/>
        <p:txBody>
          <a:bodyPr/>
          <a:lstStyle/>
          <a:p>
            <a:r>
              <a:rPr lang="en-US" dirty="0"/>
              <a:t>Move to accept resolutions to CIDs 24182, 24323, 24183, 24184, 24314,	24315,	24316,	24317, 24197, 24322, 24330, </a:t>
            </a:r>
            <a:r>
              <a:rPr lang="en-GB" dirty="0"/>
              <a:t>24198, 24199, </a:t>
            </a:r>
            <a:r>
              <a:rPr lang="en-US" dirty="0"/>
              <a:t>24200, 24201, 24202, 24203, 24204 in doc 11-20/0514r2</a:t>
            </a:r>
          </a:p>
          <a:p>
            <a:endParaRPr lang="en-US" dirty="0"/>
          </a:p>
          <a:p>
            <a:r>
              <a:rPr lang="en-US" dirty="0"/>
              <a:t>Move: Yan Zhang			Second: </a:t>
            </a:r>
            <a:r>
              <a:rPr lang="en-US" dirty="0" err="1"/>
              <a:t>Liwen</a:t>
            </a:r>
            <a:r>
              <a:rPr lang="en-US" dirty="0"/>
              <a:t> Chu</a:t>
            </a:r>
          </a:p>
          <a:p>
            <a:r>
              <a:rPr lang="en-US" dirty="0"/>
              <a:t>Y/N/A: 15/1/9</a:t>
            </a:r>
          </a:p>
          <a:p>
            <a:r>
              <a:rPr lang="en-US" dirty="0"/>
              <a:t>Motion passes</a:t>
            </a:r>
          </a:p>
          <a:p>
            <a:endParaRPr lang="en-US" dirty="0"/>
          </a:p>
          <a:p>
            <a:endParaRPr lang="en-US" dirty="0"/>
          </a:p>
          <a:p>
            <a:endParaRPr lang="en-US" dirty="0"/>
          </a:p>
          <a:p>
            <a:endParaRPr lang="en-US" dirty="0"/>
          </a:p>
          <a:p>
            <a:endParaRPr lang="en-US" dirty="0"/>
          </a:p>
          <a:p>
            <a:endParaRPr 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54447968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16 Teleconference Agenda (I)</a:t>
            </a:r>
          </a:p>
        </p:txBody>
      </p:sp>
      <p:sp>
        <p:nvSpPr>
          <p:cNvPr id="3" name="Content Placeholder 2"/>
          <p:cNvSpPr>
            <a:spLocks noGrp="1"/>
          </p:cNvSpPr>
          <p:nvPr>
            <p:ph idx="1"/>
          </p:nvPr>
        </p:nvSpPr>
        <p:spPr>
          <a:xfrm>
            <a:off x="904876" y="1524000"/>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35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35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35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35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35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(imat.ieee.org).</a:t>
            </a:r>
            <a:endParaRPr lang="en-US" sz="135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35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related to submissions discussed during previous teleconferences, if ready:</a:t>
            </a:r>
            <a:endParaRPr lang="en-US" sz="135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https://mentor.ieee.org/802.11/dcn/20/11-20-0297-00ax-cr-for-7-cids.docx – Jarkko Kneckt (CID 24031 remaining)</a:t>
            </a: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https://mentor.ieee.org/802.11/dcn/20/11-20-0349-00ax-mac-cr-misc-cids-in-clause-10.docx – Alfred Asterjadhi (CIDs 24170 and 24275 are remaining)</a:t>
            </a: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https://mentor.ieee.org/802.11/dcn/20/11-20-0315-00ax-resolution-for-cids-related-to-multiple-bssid.docx</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Abhishek Patil</a:t>
            </a:r>
            <a:endParaRPr lang="en-US" sz="1350" b="1"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https://mentor.ieee.org/802.11/dcn/20/11-20-0316-00ax-resolution-for-cids-related-to-bss-color.docx</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Abhishek Patil </a:t>
            </a:r>
          </a:p>
          <a:p>
            <a:pPr lvl="1">
              <a:spcBef>
                <a:spcPts val="0"/>
              </a:spcBef>
              <a:spcAft>
                <a:spcPts val="0"/>
              </a:spcAft>
              <a:buFont typeface="Arial" panose="020B0604020202020204" pitchFamily="34" charset="0"/>
              <a:buChar char="•"/>
              <a:tabLst>
                <a:tab pos="914400" algn="l"/>
              </a:tabLst>
            </a:pPr>
            <a:r>
              <a:rPr lang="en-US" sz="1350" b="1" dirty="0">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https://mentor.ieee.org/802.11/dcn/20/11-20-0445-00ax-mac-cr-misc-cids-in-clause-9.docx</a:t>
            </a:r>
            <a:r>
              <a:rPr lang="en-US" sz="1350" b="1" dirty="0">
                <a:latin typeface="Calibri" panose="020F0502020204030204" pitchFamily="34" charset="0"/>
                <a:ea typeface="宋体" panose="02010600030101010101" pitchFamily="2" charset="-122"/>
                <a:cs typeface="Times New Roman" panose="02020603050405020304" pitchFamily="18" charset="0"/>
              </a:rPr>
              <a:t> - Alfred </a:t>
            </a:r>
            <a:r>
              <a:rPr lang="en-US" sz="1350" b="1" dirty="0" err="1">
                <a:latin typeface="Calibri" panose="020F0502020204030204" pitchFamily="34" charset="0"/>
                <a:ea typeface="宋体" panose="02010600030101010101" pitchFamily="2" charset="-122"/>
                <a:cs typeface="Times New Roman" panose="02020603050405020304" pitchFamily="18" charset="0"/>
              </a:rPr>
              <a:t>Asterjadhi</a:t>
            </a:r>
            <a:r>
              <a:rPr lang="en-US" sz="1350" b="1" dirty="0">
                <a:latin typeface="Calibri" panose="020F0502020204030204" pitchFamily="34" charset="0"/>
                <a:ea typeface="宋体" panose="02010600030101010101" pitchFamily="2" charset="-122"/>
                <a:cs typeface="Times New Roman" panose="02020603050405020304" pitchFamily="18" charset="0"/>
              </a:rPr>
              <a:t> (CID 24492)</a:t>
            </a: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https://mentor.ieee.org/802.11/dcn/20/11-20-0317-00ax-resolution-for-misc-cids.docx</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Abhishek Patil </a:t>
            </a:r>
            <a:endParaRPr lang="en-US" sz="1350" b="1"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350" b="1" dirty="0">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https://mentor.ieee.org/802.11/dcn/20/11-20-0447-00ax-resolution-to-cid-24081.docx</a:t>
            </a:r>
            <a:r>
              <a:rPr lang="en-US" sz="1350" b="1" dirty="0">
                <a:latin typeface="Calibri" panose="020F0502020204030204" pitchFamily="34" charset="0"/>
                <a:ea typeface="宋体" panose="02010600030101010101" pitchFamily="2" charset="-122"/>
                <a:cs typeface="Times New Roman" panose="02020603050405020304" pitchFamily="18" charset="0"/>
              </a:rPr>
              <a:t> - </a:t>
            </a:r>
            <a:r>
              <a:rPr lang="en-US" sz="1350" b="1" dirty="0" err="1">
                <a:latin typeface="Calibri" panose="020F0502020204030204" pitchFamily="34" charset="0"/>
                <a:ea typeface="宋体" panose="02010600030101010101" pitchFamily="2" charset="-122"/>
                <a:cs typeface="Times New Roman" panose="02020603050405020304" pitchFamily="18" charset="0"/>
              </a:rPr>
              <a:t>Tomo</a:t>
            </a:r>
            <a:r>
              <a:rPr lang="en-US" sz="1350" b="1" dirty="0">
                <a:latin typeface="Calibri" panose="020F0502020204030204" pitchFamily="34" charset="0"/>
                <a:ea typeface="宋体" panose="02010600030101010101" pitchFamily="2" charset="-122"/>
                <a:cs typeface="Times New Roman" panose="02020603050405020304" pitchFamily="18" charset="0"/>
              </a:rPr>
              <a:t> Adachi</a:t>
            </a: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https://mentor.ieee.org/802.11/dcn/20/11-20-0497-00ax-misc-cr-on-d6-0.doc</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Ross </a:t>
            </a:r>
            <a:r>
              <a:rPr lang="en-US" sz="1350" b="1"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JianYu</a:t>
            </a:r>
            <a:endParaRPr lang="en-US" sz="1350" b="1"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8"/>
              </a:rPr>
              <a:t>https://mentor.ieee.org/802.11/dcn/20/11-20-0376-00ax-cr-txvector-inactive-subchannels-and-more.docx-</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Matt Fischer</a:t>
            </a:r>
            <a:endParaRPr lang="en-US" sz="1350" b="1"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hlinkClick r:id="rId9"/>
              </a:rPr>
              <a:t>https://mentor.ieee.org/802.11/dcn/18/11-18-0218-00ax-fragment-flushing-blockackreq.docx</a:t>
            </a:r>
            <a:r>
              <a:rPr lang="en-US" sz="1350" b="1" dirty="0">
                <a:solidFill>
                  <a:srgbClr val="1F497D"/>
                </a:solidFill>
                <a:latin typeface="Calibri" panose="020F0502020204030204" pitchFamily="34" charset="0"/>
                <a:ea typeface="宋体" panose="02010600030101010101" pitchFamily="2" charset="-122"/>
              </a:rPr>
              <a:t> - Matt Fischer</a:t>
            </a:r>
          </a:p>
          <a:p>
            <a:pPr lvl="1">
              <a:spcBef>
                <a:spcPts val="0"/>
              </a:spcBef>
              <a:spcAft>
                <a:spcPts val="0"/>
              </a:spcAft>
              <a:buFont typeface="Arial" panose="020B0604020202020204" pitchFamily="34" charset="0"/>
              <a:buChar char="•"/>
              <a:tabLst>
                <a:tab pos="914400" algn="l"/>
              </a:tabLst>
            </a:pPr>
            <a:r>
              <a:rPr lang="en-US" sz="1350" b="1" u="sng" dirty="0">
                <a:hlinkClick r:id="rId10"/>
              </a:rPr>
              <a:t>https://mentor.ieee.org/802.11/dcn/20/11-20-0529-00ax-cr-24235-24236-psr-20-mhz-normalization.docx</a:t>
            </a:r>
            <a:r>
              <a:rPr lang="en-US" sz="1350" b="1" dirty="0"/>
              <a:t> - Matt Fischer</a:t>
            </a:r>
          </a:p>
          <a:p>
            <a:pPr lvl="1">
              <a:spcBef>
                <a:spcPts val="0"/>
              </a:spcBef>
              <a:spcAft>
                <a:spcPts val="0"/>
              </a:spcAft>
              <a:buFont typeface="Arial" panose="020B0604020202020204" pitchFamily="34" charset="0"/>
              <a:buChar char="•"/>
              <a:tabLst>
                <a:tab pos="4572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11"/>
              </a:rPr>
              <a:t>https://mentor.ieee.org/802.11/dcn/20/11-20-0450-00ax-mac-cr-miscellaneous-cids-in-subclause-26dot17.docx</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Alfred </a:t>
            </a:r>
            <a:r>
              <a:rPr lang="en-US" sz="1350" b="1"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Asterjadhi</a:t>
            </a:r>
            <a:endParaRPr lang="en-US" sz="1350" b="1"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4572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12"/>
              </a:rPr>
              <a:t>https://mentor.ieee.org/802.11/dcn/20/11-20-0540-00ax-d6-0-phy-cr.docx</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Youhan Kim</a:t>
            </a:r>
            <a:endParaRPr lang="en-US" sz="1350" b="1"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350" dirty="0"/>
          </a:p>
          <a:p>
            <a:pPr>
              <a:buFont typeface="Arial" panose="020B0604020202020204" pitchFamily="34" charset="0"/>
              <a:buChar char="•"/>
            </a:pPr>
            <a:endParaRPr lang="en-US" sz="135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21479691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16  Teleconference Agenda (II)</a:t>
            </a:r>
          </a:p>
        </p:txBody>
      </p:sp>
      <p:sp>
        <p:nvSpPr>
          <p:cNvPr id="3" name="Content Placeholder 2"/>
          <p:cNvSpPr>
            <a:spLocks noGrp="1"/>
          </p:cNvSpPr>
          <p:nvPr>
            <p:ph idx="1"/>
          </p:nvPr>
        </p:nvSpPr>
        <p:spPr>
          <a:xfrm>
            <a:off x="914401" y="1600200"/>
            <a:ext cx="10361084" cy="4113213"/>
          </a:xfrm>
        </p:spPr>
        <p:txBody>
          <a:bodyPr/>
          <a:lstStyle/>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https://mentor.ieee.org/802.11/dcn/20/11-20-0549-00-00ax-d6-0-comment-resolution-9-7-3.docx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Liwen Chu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https://mentor.ieee.org/802.11/dcn/20/11-20-0594-00-00ax-11ax-d6-0-comment-resolution-of-misc-cids.docx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Liwen Chu </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https://mentor.ieee.org/802.11/dcn/20/11-20-0491-00-00ax-cr-for-mu-edca-parameters.docx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https://mentor.ieee.org/802.11/dcn/20/11-20-0492-00-00ax-cr-for-ops.docx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https://mentor.ieee.org/802.11/dcn/20/11-20-0493-00-00ax-cr-for-sr.docx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rPr>
              <a:t>11-20/0494; </a:t>
            </a:r>
            <a:r>
              <a:rPr lang="en-US" sz="1600" b="0" dirty="0"/>
              <a:t>CR for out of band discovery – Laurent Cariou – to be uploaded</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https://mentor.ieee.org/802.11/dcn/20/11-20-0597-00-00ax-cr-preamble-puncturing-mask.docx</a:t>
            </a:r>
            <a:r>
              <a:rPr lang="en-US" sz="1600" dirty="0">
                <a:latin typeface="Calibri" panose="020F0502020204030204" pitchFamily="34" charset="0"/>
                <a:ea typeface="宋体" panose="02010600030101010101" pitchFamily="2" charset="-122"/>
                <a:cs typeface="Times New Roman" panose="02020603050405020304" pitchFamily="18" charset="0"/>
              </a:rPr>
              <a:t> - </a:t>
            </a:r>
            <a:r>
              <a:rPr lang="en-US" sz="1600" dirty="0" err="1">
                <a:latin typeface="Calibri" panose="020F0502020204030204" pitchFamily="34" charset="0"/>
                <a:ea typeface="宋体" panose="02010600030101010101" pitchFamily="2" charset="-122"/>
                <a:cs typeface="Times New Roman" panose="02020603050405020304" pitchFamily="18" charset="0"/>
              </a:rPr>
              <a:t>Xiaogang</a:t>
            </a:r>
            <a:r>
              <a:rPr lang="en-US" sz="1600" dirty="0">
                <a:latin typeface="Calibri" panose="020F0502020204030204" pitchFamily="34" charset="0"/>
                <a:ea typeface="宋体" panose="02010600030101010101" pitchFamily="2" charset="-122"/>
                <a:cs typeface="Times New Roman" panose="02020603050405020304" pitchFamily="18" charset="0"/>
              </a:rPr>
              <a:t> Chen</a:t>
            </a:r>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2094278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389D58-3D38-A649-AF88-775C02975301}"/>
              </a:ext>
            </a:extLst>
          </p:cNvPr>
          <p:cNvSpPr>
            <a:spLocks noGrp="1"/>
          </p:cNvSpPr>
          <p:nvPr>
            <p:ph type="title"/>
          </p:nvPr>
        </p:nvSpPr>
        <p:spPr/>
        <p:txBody>
          <a:bodyPr/>
          <a:lstStyle/>
          <a:p>
            <a:r>
              <a:rPr lang="en-US" dirty="0"/>
              <a:t>Motion to Approve the agenda</a:t>
            </a:r>
          </a:p>
        </p:txBody>
      </p:sp>
      <p:sp>
        <p:nvSpPr>
          <p:cNvPr id="3" name="Content Placeholder 2">
            <a:extLst>
              <a:ext uri="{FF2B5EF4-FFF2-40B4-BE49-F238E27FC236}">
                <a16:creationId xmlns:a16="http://schemas.microsoft.com/office/drawing/2014/main" id="{7267771C-9A6F-C148-BEB6-3C001AFD6A8D}"/>
              </a:ext>
            </a:extLst>
          </p:cNvPr>
          <p:cNvSpPr>
            <a:spLocks noGrp="1"/>
          </p:cNvSpPr>
          <p:nvPr>
            <p:ph idx="1"/>
          </p:nvPr>
        </p:nvSpPr>
        <p:spPr/>
        <p:txBody>
          <a:bodyPr/>
          <a:lstStyle/>
          <a:p>
            <a:pPr>
              <a:buFont typeface="Arial" panose="020B0604020202020204" pitchFamily="34" charset="0"/>
              <a:buChar char="•"/>
            </a:pPr>
            <a:r>
              <a:rPr lang="en-US" dirty="0"/>
              <a:t>Move to accept the teleconference agenda in slides 32 and 33 of 11-20/0538r7</a:t>
            </a:r>
          </a:p>
          <a:p>
            <a:endParaRPr lang="en-US" dirty="0"/>
          </a:p>
          <a:p>
            <a:r>
              <a:rPr lang="en-US" dirty="0"/>
              <a:t>Move: Alfred </a:t>
            </a:r>
            <a:r>
              <a:rPr lang="en-US" dirty="0" err="1"/>
              <a:t>Asterjadhi</a:t>
            </a:r>
            <a:r>
              <a:rPr lang="en-US" dirty="0"/>
              <a:t>		Second: Jarkko </a:t>
            </a:r>
          </a:p>
          <a:p>
            <a:r>
              <a:rPr lang="en-US" dirty="0"/>
              <a:t>Y:N:A: 24/3/1</a:t>
            </a:r>
          </a:p>
          <a:p>
            <a:r>
              <a:rPr lang="en-US" dirty="0"/>
              <a:t>Motion passes</a:t>
            </a:r>
          </a:p>
        </p:txBody>
      </p:sp>
      <p:sp>
        <p:nvSpPr>
          <p:cNvPr id="4" name="Slide Number Placeholder 3">
            <a:extLst>
              <a:ext uri="{FF2B5EF4-FFF2-40B4-BE49-F238E27FC236}">
                <a16:creationId xmlns:a16="http://schemas.microsoft.com/office/drawing/2014/main" id="{413A8834-1CCF-034B-99F4-6F7131F5B4EF}"/>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79D9FF42-00A5-A94F-983E-0A9B16DDD391}"/>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59859685-4E5C-CB49-8DFD-00E9AB6AAE43}"/>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98798299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A33B1D-E86A-7740-8008-BD6BA6A0275B}"/>
              </a:ext>
            </a:extLst>
          </p:cNvPr>
          <p:cNvSpPr>
            <a:spLocks noGrp="1"/>
          </p:cNvSpPr>
          <p:nvPr>
            <p:ph type="title"/>
          </p:nvPr>
        </p:nvSpPr>
        <p:spPr/>
        <p:txBody>
          <a:bodyPr/>
          <a:lstStyle/>
          <a:p>
            <a:r>
              <a:rPr lang="en-US" dirty="0"/>
              <a:t>CR Motion #1016</a:t>
            </a:r>
          </a:p>
        </p:txBody>
      </p:sp>
      <p:sp>
        <p:nvSpPr>
          <p:cNvPr id="3" name="Content Placeholder 2">
            <a:extLst>
              <a:ext uri="{FF2B5EF4-FFF2-40B4-BE49-F238E27FC236}">
                <a16:creationId xmlns:a16="http://schemas.microsoft.com/office/drawing/2014/main" id="{AD2FAD77-845F-9440-A935-C3ECCD90156A}"/>
              </a:ext>
            </a:extLst>
          </p:cNvPr>
          <p:cNvSpPr>
            <a:spLocks noGrp="1"/>
          </p:cNvSpPr>
          <p:nvPr>
            <p:ph idx="1"/>
          </p:nvPr>
        </p:nvSpPr>
        <p:spPr/>
        <p:txBody>
          <a:bodyPr/>
          <a:lstStyle/>
          <a:p>
            <a:r>
              <a:rPr lang="en-US" dirty="0"/>
              <a:t>Move to accept resolutions to CIDs </a:t>
            </a:r>
            <a:r>
              <a:rPr lang="en-GB" dirty="0"/>
              <a:t> 24170, 24275</a:t>
            </a:r>
            <a:r>
              <a:rPr lang="en-CA" dirty="0"/>
              <a:t> in doc 11-20/0349r1</a:t>
            </a:r>
          </a:p>
          <a:p>
            <a:endParaRPr lang="en-CA" dirty="0"/>
          </a:p>
          <a:p>
            <a:r>
              <a:rPr lang="en-CA" dirty="0"/>
              <a:t>Move: Alfred </a:t>
            </a:r>
            <a:r>
              <a:rPr lang="en-CA" dirty="0" err="1"/>
              <a:t>Asterjadhi</a:t>
            </a:r>
            <a:r>
              <a:rPr lang="en-CA" dirty="0"/>
              <a:t>		Second: Abhishek Patil</a:t>
            </a:r>
          </a:p>
          <a:p>
            <a:r>
              <a:rPr lang="en-CA" dirty="0"/>
              <a:t>Y/N/A: 22/0/6 </a:t>
            </a:r>
          </a:p>
          <a:p>
            <a:r>
              <a:rPr lang="en-CA" dirty="0"/>
              <a:t>Motion passes</a:t>
            </a:r>
          </a:p>
          <a:p>
            <a:endParaRPr lang="en-US" dirty="0"/>
          </a:p>
        </p:txBody>
      </p:sp>
      <p:sp>
        <p:nvSpPr>
          <p:cNvPr id="4" name="Slide Number Placeholder 3">
            <a:extLst>
              <a:ext uri="{FF2B5EF4-FFF2-40B4-BE49-F238E27FC236}">
                <a16:creationId xmlns:a16="http://schemas.microsoft.com/office/drawing/2014/main" id="{E685226B-AFAE-AC45-984A-ECDF370681E0}"/>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2311A9E2-843B-2043-9C85-7A1E7898DA45}"/>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D7A90923-2A47-A14A-A43B-D1E6F09E461E}"/>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00313842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78FCCF-0206-DF49-A765-60718C9D5A7A}"/>
              </a:ext>
            </a:extLst>
          </p:cNvPr>
          <p:cNvSpPr>
            <a:spLocks noGrp="1"/>
          </p:cNvSpPr>
          <p:nvPr>
            <p:ph type="title"/>
          </p:nvPr>
        </p:nvSpPr>
        <p:spPr/>
        <p:txBody>
          <a:bodyPr/>
          <a:lstStyle/>
          <a:p>
            <a:r>
              <a:rPr lang="en-US" dirty="0"/>
              <a:t>SP</a:t>
            </a:r>
          </a:p>
        </p:txBody>
      </p:sp>
      <p:sp>
        <p:nvSpPr>
          <p:cNvPr id="3" name="Content Placeholder 2">
            <a:extLst>
              <a:ext uri="{FF2B5EF4-FFF2-40B4-BE49-F238E27FC236}">
                <a16:creationId xmlns:a16="http://schemas.microsoft.com/office/drawing/2014/main" id="{D42DEBAA-D480-3945-9BEC-6BD5053F785F}"/>
              </a:ext>
            </a:extLst>
          </p:cNvPr>
          <p:cNvSpPr>
            <a:spLocks noGrp="1"/>
          </p:cNvSpPr>
          <p:nvPr>
            <p:ph idx="1"/>
          </p:nvPr>
        </p:nvSpPr>
        <p:spPr/>
        <p:txBody>
          <a:bodyPr/>
          <a:lstStyle/>
          <a:p>
            <a:r>
              <a:rPr lang="en-US" dirty="0"/>
              <a:t>Do you agree to resolution to CID 24524 in doc 11-20/0450r2?</a:t>
            </a:r>
          </a:p>
          <a:p>
            <a:endParaRPr lang="en-US" dirty="0"/>
          </a:p>
          <a:p>
            <a:r>
              <a:rPr lang="en-US" dirty="0"/>
              <a:t>Y/N/A: 20/3/5</a:t>
            </a:r>
          </a:p>
        </p:txBody>
      </p:sp>
      <p:sp>
        <p:nvSpPr>
          <p:cNvPr id="4" name="Slide Number Placeholder 3">
            <a:extLst>
              <a:ext uri="{FF2B5EF4-FFF2-40B4-BE49-F238E27FC236}">
                <a16:creationId xmlns:a16="http://schemas.microsoft.com/office/drawing/2014/main" id="{53FC81C1-C3A3-0645-BB9A-B668EBA119FF}"/>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5F4A0563-B631-E846-8136-5678EBD8C462}"/>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FF2E2970-CD06-FF43-940D-71516A6D2978}"/>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84754553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78FCCF-0206-DF49-A765-60718C9D5A7A}"/>
              </a:ext>
            </a:extLst>
          </p:cNvPr>
          <p:cNvSpPr>
            <a:spLocks noGrp="1"/>
          </p:cNvSpPr>
          <p:nvPr>
            <p:ph type="title"/>
          </p:nvPr>
        </p:nvSpPr>
        <p:spPr/>
        <p:txBody>
          <a:bodyPr/>
          <a:lstStyle/>
          <a:p>
            <a:r>
              <a:rPr lang="en-US" dirty="0"/>
              <a:t>CR #1017 </a:t>
            </a:r>
          </a:p>
        </p:txBody>
      </p:sp>
      <p:sp>
        <p:nvSpPr>
          <p:cNvPr id="3" name="Content Placeholder 2">
            <a:extLst>
              <a:ext uri="{FF2B5EF4-FFF2-40B4-BE49-F238E27FC236}">
                <a16:creationId xmlns:a16="http://schemas.microsoft.com/office/drawing/2014/main" id="{D42DEBAA-D480-3945-9BEC-6BD5053F785F}"/>
              </a:ext>
            </a:extLst>
          </p:cNvPr>
          <p:cNvSpPr>
            <a:spLocks noGrp="1"/>
          </p:cNvSpPr>
          <p:nvPr>
            <p:ph idx="1"/>
          </p:nvPr>
        </p:nvSpPr>
        <p:spPr/>
        <p:txBody>
          <a:bodyPr/>
          <a:lstStyle/>
          <a:p>
            <a:r>
              <a:rPr lang="en-US" dirty="0"/>
              <a:t>Move to accept resolution to CID 24524 in doc 11-20/0450r1</a:t>
            </a:r>
          </a:p>
          <a:p>
            <a:endParaRPr lang="en-US" dirty="0"/>
          </a:p>
          <a:p>
            <a:r>
              <a:rPr lang="en-US" dirty="0"/>
              <a:t>Move: Alfred </a:t>
            </a:r>
            <a:r>
              <a:rPr lang="en-US" dirty="0" err="1"/>
              <a:t>Asterjadhi</a:t>
            </a:r>
            <a:r>
              <a:rPr lang="en-US" dirty="0"/>
              <a:t>			Second: Sean Coffey</a:t>
            </a:r>
          </a:p>
          <a:p>
            <a:endParaRPr lang="en-US" dirty="0"/>
          </a:p>
          <a:p>
            <a:r>
              <a:rPr lang="en-US" dirty="0"/>
              <a:t>Y/N/A: 17/3/4 </a:t>
            </a:r>
          </a:p>
          <a:p>
            <a:r>
              <a:rPr lang="en-US" dirty="0"/>
              <a:t>Motion passes</a:t>
            </a:r>
          </a:p>
          <a:p>
            <a:endParaRPr lang="en-US" dirty="0"/>
          </a:p>
        </p:txBody>
      </p:sp>
      <p:sp>
        <p:nvSpPr>
          <p:cNvPr id="4" name="Slide Number Placeholder 3">
            <a:extLst>
              <a:ext uri="{FF2B5EF4-FFF2-40B4-BE49-F238E27FC236}">
                <a16:creationId xmlns:a16="http://schemas.microsoft.com/office/drawing/2014/main" id="{53FC81C1-C3A3-0645-BB9A-B668EBA119FF}"/>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5F4A0563-B631-E846-8136-5678EBD8C462}"/>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FF2E2970-CD06-FF43-940D-71516A6D2978}"/>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7881739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003C19-7D63-604D-88E7-16AEF053C219}"/>
              </a:ext>
            </a:extLst>
          </p:cNvPr>
          <p:cNvSpPr>
            <a:spLocks noGrp="1"/>
          </p:cNvSpPr>
          <p:nvPr>
            <p:ph type="title"/>
          </p:nvPr>
        </p:nvSpPr>
        <p:spPr/>
        <p:txBody>
          <a:bodyPr/>
          <a:lstStyle/>
          <a:p>
            <a:r>
              <a:rPr lang="en-US" dirty="0"/>
              <a:t>CR Motion #1018</a:t>
            </a:r>
          </a:p>
        </p:txBody>
      </p:sp>
      <p:sp>
        <p:nvSpPr>
          <p:cNvPr id="3" name="Content Placeholder 2">
            <a:extLst>
              <a:ext uri="{FF2B5EF4-FFF2-40B4-BE49-F238E27FC236}">
                <a16:creationId xmlns:a16="http://schemas.microsoft.com/office/drawing/2014/main" id="{E60BC90D-77D0-D141-9AB6-AE6818ECA7CB}"/>
              </a:ext>
            </a:extLst>
          </p:cNvPr>
          <p:cNvSpPr>
            <a:spLocks noGrp="1"/>
          </p:cNvSpPr>
          <p:nvPr>
            <p:ph idx="1"/>
          </p:nvPr>
        </p:nvSpPr>
        <p:spPr/>
        <p:txBody>
          <a:bodyPr/>
          <a:lstStyle/>
          <a:p>
            <a:pPr lvl="0"/>
            <a:r>
              <a:rPr lang="en-US" dirty="0"/>
              <a:t>Move to accept resolutions to CIDs </a:t>
            </a:r>
            <a:r>
              <a:rPr lang="en-GB" dirty="0"/>
              <a:t>24098, 24099, 24100, 24115, 24116, 24153, 24251, </a:t>
            </a:r>
            <a:r>
              <a:rPr lang="en-GB" dirty="0">
                <a:solidFill>
                  <a:schemeClr val="tx1"/>
                </a:solidFill>
              </a:rPr>
              <a:t>24254</a:t>
            </a:r>
            <a:r>
              <a:rPr lang="en-GB" dirty="0"/>
              <a:t>,</a:t>
            </a:r>
            <a:r>
              <a:rPr lang="en-CA" dirty="0"/>
              <a:t> </a:t>
            </a:r>
            <a:r>
              <a:rPr lang="en-GB" dirty="0"/>
              <a:t>24260, 24261, 24266, 24283, 24284, 24285, 24286, 24453, 24497</a:t>
            </a:r>
            <a:r>
              <a:rPr lang="en-CA" dirty="0"/>
              <a:t> </a:t>
            </a:r>
            <a:r>
              <a:rPr lang="en-CA" dirty="0">
                <a:solidFill>
                  <a:schemeClr val="tx1"/>
                </a:solidFill>
              </a:rPr>
              <a:t>in doc 11-20/0450r3</a:t>
            </a:r>
          </a:p>
          <a:p>
            <a:pPr lvl="0"/>
            <a:endParaRPr lang="en-CA" dirty="0">
              <a:solidFill>
                <a:schemeClr val="tx1"/>
              </a:solidFill>
            </a:endParaRPr>
          </a:p>
          <a:p>
            <a:pPr lvl="0"/>
            <a:r>
              <a:rPr lang="en-CA" dirty="0">
                <a:solidFill>
                  <a:schemeClr val="tx1"/>
                </a:solidFill>
              </a:rPr>
              <a:t>Move: Alfred </a:t>
            </a:r>
            <a:r>
              <a:rPr lang="en-CA" dirty="0" err="1">
                <a:solidFill>
                  <a:schemeClr val="tx1"/>
                </a:solidFill>
              </a:rPr>
              <a:t>Asterjadhi</a:t>
            </a:r>
            <a:r>
              <a:rPr lang="en-CA" dirty="0">
                <a:solidFill>
                  <a:schemeClr val="tx1"/>
                </a:solidFill>
              </a:rPr>
              <a:t>		Second: Abhishek Patil</a:t>
            </a:r>
          </a:p>
          <a:p>
            <a:pPr lvl="0"/>
            <a:r>
              <a:rPr lang="en-CA" dirty="0">
                <a:solidFill>
                  <a:schemeClr val="tx1"/>
                </a:solidFill>
              </a:rPr>
              <a:t>Y/N/A: 17/1/3</a:t>
            </a:r>
          </a:p>
          <a:p>
            <a:pPr lvl="0"/>
            <a:r>
              <a:rPr lang="en-CA" dirty="0">
                <a:solidFill>
                  <a:schemeClr val="tx1"/>
                </a:solidFill>
              </a:rPr>
              <a:t>Motion passes</a:t>
            </a:r>
            <a:endParaRPr lang="en-US" dirty="0">
              <a:solidFill>
                <a:srgbClr val="FF0000"/>
              </a:solidFill>
            </a:endParaRPr>
          </a:p>
        </p:txBody>
      </p:sp>
      <p:sp>
        <p:nvSpPr>
          <p:cNvPr id="4" name="Slide Number Placeholder 3">
            <a:extLst>
              <a:ext uri="{FF2B5EF4-FFF2-40B4-BE49-F238E27FC236}">
                <a16:creationId xmlns:a16="http://schemas.microsoft.com/office/drawing/2014/main" id="{97EA70FE-BE5D-7C47-8EEF-44A88628B37C}"/>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8A329CA6-0CC1-8244-9BA8-9C9E00A79741}"/>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6BCD837C-C756-A54E-BD14-ECC533F2EF6D}"/>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63172741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A84F47-3303-9048-8C1B-7CA3A1FD8C04}"/>
              </a:ext>
            </a:extLst>
          </p:cNvPr>
          <p:cNvSpPr>
            <a:spLocks noGrp="1"/>
          </p:cNvSpPr>
          <p:nvPr>
            <p:ph type="title"/>
          </p:nvPr>
        </p:nvSpPr>
        <p:spPr/>
        <p:txBody>
          <a:bodyPr/>
          <a:lstStyle/>
          <a:p>
            <a:r>
              <a:rPr lang="en-US" dirty="0"/>
              <a:t>CR #1019</a:t>
            </a:r>
          </a:p>
        </p:txBody>
      </p:sp>
      <p:sp>
        <p:nvSpPr>
          <p:cNvPr id="3" name="Content Placeholder 2">
            <a:extLst>
              <a:ext uri="{FF2B5EF4-FFF2-40B4-BE49-F238E27FC236}">
                <a16:creationId xmlns:a16="http://schemas.microsoft.com/office/drawing/2014/main" id="{AD8C4D74-B966-444A-B049-7C4BD501820F}"/>
              </a:ext>
            </a:extLst>
          </p:cNvPr>
          <p:cNvSpPr>
            <a:spLocks noGrp="1"/>
          </p:cNvSpPr>
          <p:nvPr>
            <p:ph idx="1"/>
          </p:nvPr>
        </p:nvSpPr>
        <p:spPr/>
        <p:txBody>
          <a:bodyPr/>
          <a:lstStyle/>
          <a:p>
            <a:r>
              <a:rPr lang="en-US" dirty="0"/>
              <a:t>Move to accept the resolution to </a:t>
            </a:r>
            <a:r>
              <a:rPr lang="en-GB" dirty="0">
                <a:solidFill>
                  <a:schemeClr val="tx1"/>
                </a:solidFill>
              </a:rPr>
              <a:t>24254 as </a:t>
            </a:r>
            <a:r>
              <a:rPr lang="en-CA" dirty="0">
                <a:solidFill>
                  <a:schemeClr val="tx1"/>
                </a:solidFill>
              </a:rPr>
              <a:t>in doc 11-20/450r4 (This resolution supersedes the one passed in CR #1018) </a:t>
            </a:r>
          </a:p>
          <a:p>
            <a:endParaRPr lang="en-CA" dirty="0">
              <a:solidFill>
                <a:schemeClr val="tx1"/>
              </a:solidFill>
            </a:endParaRPr>
          </a:p>
          <a:p>
            <a:r>
              <a:rPr lang="en-CA" dirty="0">
                <a:solidFill>
                  <a:schemeClr val="tx1"/>
                </a:solidFill>
              </a:rPr>
              <a:t>Move: </a:t>
            </a:r>
            <a:r>
              <a:rPr lang="en-CA" dirty="0" err="1">
                <a:solidFill>
                  <a:schemeClr val="tx1"/>
                </a:solidFill>
              </a:rPr>
              <a:t>Youhan</a:t>
            </a:r>
            <a:r>
              <a:rPr lang="en-CA" dirty="0">
                <a:solidFill>
                  <a:schemeClr val="tx1"/>
                </a:solidFill>
              </a:rPr>
              <a:t> Kim		Second: Alfred </a:t>
            </a:r>
            <a:r>
              <a:rPr lang="en-CA" dirty="0" err="1">
                <a:solidFill>
                  <a:schemeClr val="tx1"/>
                </a:solidFill>
              </a:rPr>
              <a:t>Asterjadhi</a:t>
            </a:r>
            <a:endParaRPr lang="en-CA" dirty="0">
              <a:solidFill>
                <a:schemeClr val="tx1"/>
              </a:solidFill>
            </a:endParaRPr>
          </a:p>
          <a:p>
            <a:r>
              <a:rPr lang="en-CA" dirty="0">
                <a:solidFill>
                  <a:schemeClr val="tx1"/>
                </a:solidFill>
              </a:rPr>
              <a:t>Y/N/A: 16/0/2</a:t>
            </a:r>
          </a:p>
          <a:p>
            <a:endParaRPr lang="en-US" dirty="0"/>
          </a:p>
        </p:txBody>
      </p:sp>
      <p:sp>
        <p:nvSpPr>
          <p:cNvPr id="4" name="Slide Number Placeholder 3">
            <a:extLst>
              <a:ext uri="{FF2B5EF4-FFF2-40B4-BE49-F238E27FC236}">
                <a16:creationId xmlns:a16="http://schemas.microsoft.com/office/drawing/2014/main" id="{D786FECE-EE99-564F-8A7C-2A8142B99133}"/>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79933A34-1A4C-BC43-B751-288256EB0CB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FB191035-EC8B-C340-B352-0C4073ADD7E7}"/>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6886622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few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89817139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41DA59-AD82-2443-9757-D7FC651471D4}"/>
              </a:ext>
            </a:extLst>
          </p:cNvPr>
          <p:cNvSpPr>
            <a:spLocks noGrp="1"/>
          </p:cNvSpPr>
          <p:nvPr>
            <p:ph type="title"/>
          </p:nvPr>
        </p:nvSpPr>
        <p:spPr/>
        <p:txBody>
          <a:bodyPr/>
          <a:lstStyle/>
          <a:p>
            <a:r>
              <a:rPr lang="en-US" dirty="0"/>
              <a:t>CR #1020</a:t>
            </a:r>
          </a:p>
        </p:txBody>
      </p:sp>
      <p:sp>
        <p:nvSpPr>
          <p:cNvPr id="3" name="Content Placeholder 2">
            <a:extLst>
              <a:ext uri="{FF2B5EF4-FFF2-40B4-BE49-F238E27FC236}">
                <a16:creationId xmlns:a16="http://schemas.microsoft.com/office/drawing/2014/main" id="{8671EAE8-F565-9E4C-975E-2AF1CBFE2F9A}"/>
              </a:ext>
            </a:extLst>
          </p:cNvPr>
          <p:cNvSpPr>
            <a:spLocks noGrp="1"/>
          </p:cNvSpPr>
          <p:nvPr>
            <p:ph idx="1"/>
          </p:nvPr>
        </p:nvSpPr>
        <p:spPr/>
        <p:txBody>
          <a:bodyPr/>
          <a:lstStyle/>
          <a:p>
            <a:r>
              <a:rPr lang="en-US" dirty="0"/>
              <a:t>Move to accept resolutions to CIDs 24144, 24147, 24555, 24556, 24310, 24442, 24242, 24243, 24244, 24245, 24516, 24515, 24246, 24247, 24248, 24249, 24250, 24514 in doc 11-20/0316r4</a:t>
            </a:r>
          </a:p>
          <a:p>
            <a:endParaRPr lang="en-US" dirty="0"/>
          </a:p>
          <a:p>
            <a:r>
              <a:rPr lang="en-US" dirty="0"/>
              <a:t>Move: Abhishek Patil		Second: Alfred </a:t>
            </a:r>
            <a:r>
              <a:rPr lang="en-US" dirty="0" err="1"/>
              <a:t>Asterjadhi</a:t>
            </a:r>
            <a:endParaRPr lang="en-US" dirty="0"/>
          </a:p>
          <a:p>
            <a:endParaRPr lang="en-CA" dirty="0"/>
          </a:p>
          <a:p>
            <a:r>
              <a:rPr lang="en-US" dirty="0"/>
              <a:t>Y/N/A</a:t>
            </a:r>
            <a:r>
              <a:rPr lang="en-US"/>
              <a:t>: 17/0/6</a:t>
            </a:r>
            <a:endParaRPr lang="en-US" dirty="0"/>
          </a:p>
          <a:p>
            <a:r>
              <a:rPr lang="en-US" dirty="0"/>
              <a:t>Motion passes</a:t>
            </a:r>
          </a:p>
        </p:txBody>
      </p:sp>
      <p:sp>
        <p:nvSpPr>
          <p:cNvPr id="4" name="Slide Number Placeholder 3">
            <a:extLst>
              <a:ext uri="{FF2B5EF4-FFF2-40B4-BE49-F238E27FC236}">
                <a16:creationId xmlns:a16="http://schemas.microsoft.com/office/drawing/2014/main" id="{E8E2E99B-71A1-0B43-AAFA-E1D0DCDFE0FC}"/>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6CEEDD18-D560-5543-8F7B-3525C691127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CD824240-99E7-0F45-B94D-9FE116CFA633}"/>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62166022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23 Teleconference Agenda</a:t>
            </a:r>
          </a:p>
        </p:txBody>
      </p:sp>
      <p:sp>
        <p:nvSpPr>
          <p:cNvPr id="3" name="Content Placeholder 2"/>
          <p:cNvSpPr>
            <a:spLocks noGrp="1"/>
          </p:cNvSpPr>
          <p:nvPr>
            <p:ph idx="1"/>
          </p:nvPr>
        </p:nvSpPr>
        <p:spPr>
          <a:xfrm>
            <a:off x="904876" y="1752600"/>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5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Adding more teleconference (one more/week)</a:t>
            </a: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a:t>
            </a: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https://mentor.ieee.org/802.11/dcn/20/11-20-0618-00-00ax-cr-for-cid-24101-preamble-puncture.docx</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a:t>
            </a:r>
            <a:r>
              <a:rPr lang="en-CA" sz="1400" b="0" dirty="0">
                <a:latin typeface="Calibri" panose="020F0502020204030204" pitchFamily="34" charset="0"/>
                <a:cs typeface="Calibri" panose="020F0502020204030204" pitchFamily="34" charset="0"/>
              </a:rPr>
              <a:t>, Lili </a:t>
            </a:r>
            <a:r>
              <a:rPr lang="en-CA" sz="1400" b="0" dirty="0" err="1">
                <a:latin typeface="Calibri" panose="020F0502020204030204" pitchFamily="34" charset="0"/>
                <a:cs typeface="Calibri" panose="020F0502020204030204" pitchFamily="34" charset="0"/>
              </a:rPr>
              <a:t>Hervieu</a:t>
            </a:r>
            <a:r>
              <a:rPr lang="en-CA" sz="1400" b="0" dirty="0">
                <a:latin typeface="Calibri" panose="020F0502020204030204" pitchFamily="34" charset="0"/>
                <a:cs typeface="Calibri" panose="020F0502020204030204" pitchFamily="34" charset="0"/>
              </a:rPr>
              <a:t> (will be discussed in the context of 11-20/0497) </a:t>
            </a:r>
            <a:endPar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https://mentor.ieee.org/802.11/dcn/20/11-20-0646-00-00ax-update-to-6ghz-operating-classes.docx</a:t>
            </a:r>
            <a:r>
              <a:rPr lang="en-US" sz="1600" dirty="0">
                <a:latin typeface="Calibri" panose="020F0502020204030204" pitchFamily="34" charset="0"/>
                <a:ea typeface="宋体" panose="02010600030101010101" pitchFamily="2" charset="-122"/>
                <a:cs typeface="Times New Roman" panose="02020603050405020304" pitchFamily="18" charset="0"/>
              </a:rPr>
              <a:t> - Thomas </a:t>
            </a:r>
            <a:r>
              <a:rPr lang="en-US" sz="1600" dirty="0" err="1">
                <a:latin typeface="Calibri" panose="020F0502020204030204" pitchFamily="34" charset="0"/>
                <a:ea typeface="宋体" panose="02010600030101010101" pitchFamily="2" charset="-122"/>
                <a:cs typeface="Times New Roman" panose="02020603050405020304" pitchFamily="18" charset="0"/>
              </a:rPr>
              <a:t>Derham</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https://mentor.ieee.org/802.11/dcn/20/11-20-0549-00-00ax-d6-0-comment-resolution-9-7-3.docx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https://mentor.ieee.org/802.11/dcn/20/11-20-0594-00-00ax-11ax-d6-0-comment-resolution-of-misc-cids.docx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 </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https://mentor.ieee.org/802.11/dcn/20/11-20-0491-00-00ax-cr-for-mu-edca-parameters.docx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https://mentor.ieee.org/802.11/dcn/20/11-20-0492-00-00ax-cr-for-ops.docx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8"/>
              </a:rPr>
              <a:t>https://mentor.ieee.org/802.11/dcn/20/11-20-0493-00-00ax-cr-for-sr.docx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rPr>
              <a:t>11-20/0494; </a:t>
            </a:r>
            <a:r>
              <a:rPr lang="en-US" sz="1600" b="0" dirty="0"/>
              <a:t>CR for out of band discovery – Laurent </a:t>
            </a:r>
            <a:r>
              <a:rPr lang="en-US" sz="1600" b="0" dirty="0" err="1"/>
              <a:t>Cariou</a:t>
            </a:r>
            <a:r>
              <a:rPr lang="en-US" sz="1600" b="0" dirty="0"/>
              <a:t> – to be uploaded</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9"/>
              </a:rPr>
              <a:t>https://mentor.ieee.org/802.11/dcn/20/11-20-0597-00-00ax-cr-preamble-puncturing-mask.docx</a:t>
            </a:r>
            <a:r>
              <a:rPr lang="en-US" sz="1600" dirty="0">
                <a:latin typeface="Calibri" panose="020F0502020204030204" pitchFamily="34" charset="0"/>
                <a:ea typeface="宋体" panose="02010600030101010101" pitchFamily="2" charset="-122"/>
                <a:cs typeface="Times New Roman" panose="02020603050405020304" pitchFamily="18" charset="0"/>
              </a:rPr>
              <a:t> - </a:t>
            </a:r>
            <a:r>
              <a:rPr lang="en-US" sz="1600" dirty="0" err="1">
                <a:latin typeface="Calibri" panose="020F0502020204030204" pitchFamily="34" charset="0"/>
                <a:ea typeface="宋体" panose="02010600030101010101" pitchFamily="2" charset="-122"/>
                <a:cs typeface="Times New Roman" panose="02020603050405020304" pitchFamily="18" charset="0"/>
              </a:rPr>
              <a:t>Xiaogang</a:t>
            </a:r>
            <a:r>
              <a:rPr lang="en-US" sz="1600" dirty="0">
                <a:latin typeface="Calibri" panose="020F0502020204030204" pitchFamily="34" charset="0"/>
                <a:ea typeface="宋体" panose="02010600030101010101" pitchFamily="2" charset="-122"/>
                <a:cs typeface="Times New Roman" panose="02020603050405020304" pitchFamily="18" charset="0"/>
              </a:rPr>
              <a:t> Chen</a:t>
            </a:r>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pPr lvl="0">
              <a:spcBef>
                <a:spcPts val="0"/>
              </a:spcBef>
              <a:spcAft>
                <a:spcPts val="0"/>
              </a:spcAft>
              <a:buFont typeface="Arial" panose="020B0604020202020204" pitchFamily="34" charset="0"/>
              <a:buChar char="•"/>
              <a:tabLst>
                <a:tab pos="457200" algn="l"/>
              </a:tabLst>
            </a:pP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400" dirty="0"/>
          </a:p>
          <a:p>
            <a:pPr>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8981228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0FB89E-90CA-534B-B757-99F70F4CF764}"/>
              </a:ext>
            </a:extLst>
          </p:cNvPr>
          <p:cNvSpPr>
            <a:spLocks noGrp="1"/>
          </p:cNvSpPr>
          <p:nvPr>
            <p:ph type="title"/>
          </p:nvPr>
        </p:nvSpPr>
        <p:spPr/>
        <p:txBody>
          <a:bodyPr/>
          <a:lstStyle/>
          <a:p>
            <a:r>
              <a:rPr lang="en-US" dirty="0"/>
              <a:t>CIDs Ready for Motion (April 23 Telecon)</a:t>
            </a:r>
          </a:p>
        </p:txBody>
      </p:sp>
      <p:sp>
        <p:nvSpPr>
          <p:cNvPr id="6" name="Date Placeholder 5">
            <a:extLst>
              <a:ext uri="{FF2B5EF4-FFF2-40B4-BE49-F238E27FC236}">
                <a16:creationId xmlns:a16="http://schemas.microsoft.com/office/drawing/2014/main" id="{0CD36923-D315-CE4B-8183-72BF29179830}"/>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7F40654E-1487-C643-80F1-67F84E06EFDF}"/>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509ACA4D-8EC3-A04C-8FD0-BCD8EEDFA1E6}"/>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graphicFrame>
        <p:nvGraphicFramePr>
          <p:cNvPr id="7" name="Table 6">
            <a:extLst>
              <a:ext uri="{FF2B5EF4-FFF2-40B4-BE49-F238E27FC236}">
                <a16:creationId xmlns:a16="http://schemas.microsoft.com/office/drawing/2014/main" id="{875EBB21-274E-A846-8F71-9E3743280925}"/>
              </a:ext>
            </a:extLst>
          </p:cNvPr>
          <p:cNvGraphicFramePr>
            <a:graphicFrameLocks noGrp="1"/>
          </p:cNvGraphicFramePr>
          <p:nvPr>
            <p:extLst>
              <p:ext uri="{D42A27DB-BD31-4B8C-83A1-F6EECF244321}">
                <p14:modId xmlns:p14="http://schemas.microsoft.com/office/powerpoint/2010/main" val="2233648895"/>
              </p:ext>
            </p:extLst>
          </p:nvPr>
        </p:nvGraphicFramePr>
        <p:xfrm>
          <a:off x="1548343" y="1830390"/>
          <a:ext cx="9093200" cy="3876040"/>
        </p:xfrm>
        <a:graphic>
          <a:graphicData uri="http://schemas.openxmlformats.org/drawingml/2006/table">
            <a:tbl>
              <a:tblPr firstRow="1" bandRow="1">
                <a:tableStyleId>{5C22544A-7EE6-4342-B048-85BDC9FD1C3A}</a:tableStyleId>
              </a:tblPr>
              <a:tblGrid>
                <a:gridCol w="1818640">
                  <a:extLst>
                    <a:ext uri="{9D8B030D-6E8A-4147-A177-3AD203B41FA5}">
                      <a16:colId xmlns:a16="http://schemas.microsoft.com/office/drawing/2014/main" val="438070484"/>
                    </a:ext>
                  </a:extLst>
                </a:gridCol>
                <a:gridCol w="7274560">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11-20/0447</a:t>
                      </a:r>
                    </a:p>
                  </a:txBody>
                  <a:tcPr/>
                </a:tc>
                <a:tc>
                  <a:txBody>
                    <a:bodyPr/>
                    <a:lstStyle/>
                    <a:p>
                      <a:r>
                        <a:rPr lang="en-US" dirty="0"/>
                        <a:t>24081</a:t>
                      </a:r>
                    </a:p>
                  </a:txBody>
                  <a:tcPr/>
                </a:tc>
                <a:extLst>
                  <a:ext uri="{0D108BD9-81ED-4DB2-BD59-A6C34878D82A}">
                    <a16:rowId xmlns:a16="http://schemas.microsoft.com/office/drawing/2014/main" val="4083343864"/>
                  </a:ext>
                </a:extLst>
              </a:tr>
              <a:tr h="370840">
                <a:tc>
                  <a:txBody>
                    <a:bodyPr/>
                    <a:lstStyle/>
                    <a:p>
                      <a:r>
                        <a:rPr lang="en-US" dirty="0"/>
                        <a:t>11-20/0497</a:t>
                      </a:r>
                    </a:p>
                  </a:txBody>
                  <a:tcPr/>
                </a:tc>
                <a:tc>
                  <a:txBody>
                    <a:bodyPr/>
                    <a:lstStyle/>
                    <a:p>
                      <a:r>
                        <a:rPr lang="en-GB" sz="1800" kern="1200" dirty="0">
                          <a:solidFill>
                            <a:schemeClr val="dk1"/>
                          </a:solidFill>
                          <a:effectLst/>
                          <a:latin typeface="+mn-lt"/>
                          <a:ea typeface="+mn-ea"/>
                          <a:cs typeface="+mn-cs"/>
                        </a:rPr>
                        <a:t>24105, 24106, 24107</a:t>
                      </a:r>
                      <a:r>
                        <a:rPr lang="en-CA" dirty="0">
                          <a:effectLst/>
                        </a:rPr>
                        <a:t> </a:t>
                      </a:r>
                      <a:endParaRPr lang="en-US" dirty="0"/>
                    </a:p>
                  </a:txBody>
                  <a:tcPr/>
                </a:tc>
                <a:extLst>
                  <a:ext uri="{0D108BD9-81ED-4DB2-BD59-A6C34878D82A}">
                    <a16:rowId xmlns:a16="http://schemas.microsoft.com/office/drawing/2014/main" val="3215990292"/>
                  </a:ext>
                </a:extLst>
              </a:tr>
              <a:tr h="370840">
                <a:tc>
                  <a:txBody>
                    <a:bodyPr/>
                    <a:lstStyle/>
                    <a:p>
                      <a:r>
                        <a:rPr lang="en-US" dirty="0"/>
                        <a:t>11-20/0317</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effectLst/>
                          <a:latin typeface="+mn-lt"/>
                          <a:ea typeface="+mn-ea"/>
                          <a:cs typeface="+mn-cs"/>
                        </a:rPr>
                        <a:t>24552, 24350, 24486, 24311, 24400, 24401, 24351, 24352, 24348, 24349, 24017</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2641893233"/>
                  </a:ext>
                </a:extLst>
              </a:tr>
              <a:tr h="370840">
                <a:tc>
                  <a:txBody>
                    <a:bodyPr/>
                    <a:lstStyle/>
                    <a:p>
                      <a:r>
                        <a:rPr lang="en-US" dirty="0"/>
                        <a:t>11-20/0529</a:t>
                      </a:r>
                    </a:p>
                  </a:txBody>
                  <a:tcPr/>
                </a:tc>
                <a:tc>
                  <a:txBody>
                    <a:bodyPr/>
                    <a:lstStyle/>
                    <a:p>
                      <a:r>
                        <a:rPr lang="en-GB" sz="1800" kern="1200" dirty="0">
                          <a:solidFill>
                            <a:schemeClr val="dk1"/>
                          </a:solidFill>
                          <a:effectLst/>
                          <a:latin typeface="+mn-lt"/>
                          <a:ea typeface="+mn-ea"/>
                          <a:cs typeface="+mn-cs"/>
                        </a:rPr>
                        <a:t>24235, 24236</a:t>
                      </a:r>
                      <a:r>
                        <a:rPr lang="en-CA" dirty="0">
                          <a:effectLst/>
                        </a:rPr>
                        <a:t> </a:t>
                      </a:r>
                      <a:endParaRPr lang="en-US" dirty="0"/>
                    </a:p>
                  </a:txBody>
                  <a:tcPr/>
                </a:tc>
                <a:extLst>
                  <a:ext uri="{0D108BD9-81ED-4DB2-BD59-A6C34878D82A}">
                    <a16:rowId xmlns:a16="http://schemas.microsoft.com/office/drawing/2014/main" val="53166087"/>
                  </a:ext>
                </a:extLst>
              </a:tr>
              <a:tr h="370840">
                <a:tc>
                  <a:txBody>
                    <a:bodyPr/>
                    <a:lstStyle/>
                    <a:p>
                      <a:r>
                        <a:rPr lang="en-US" dirty="0"/>
                        <a:t>11-20/0376</a:t>
                      </a:r>
                    </a:p>
                  </a:txBody>
                  <a:tcPr/>
                </a:tc>
                <a:tc>
                  <a:txBody>
                    <a:bodyPr/>
                    <a:lstStyle/>
                    <a:p>
                      <a:r>
                        <a:rPr lang="en-GB" sz="1800" kern="1200" dirty="0">
                          <a:solidFill>
                            <a:schemeClr val="dk1"/>
                          </a:solidFill>
                          <a:effectLst/>
                          <a:latin typeface="+mn-lt"/>
                          <a:ea typeface="+mn-ea"/>
                          <a:cs typeface="+mn-cs"/>
                        </a:rPr>
                        <a:t>24028, 24041, 24043, 24281, 24271</a:t>
                      </a:r>
                      <a:r>
                        <a:rPr lang="en-CA" dirty="0">
                          <a:effectLst/>
                        </a:rPr>
                        <a:t> </a:t>
                      </a:r>
                      <a:endParaRPr lang="en-US" dirty="0"/>
                    </a:p>
                  </a:txBody>
                  <a:tcPr/>
                </a:tc>
                <a:extLst>
                  <a:ext uri="{0D108BD9-81ED-4DB2-BD59-A6C34878D82A}">
                    <a16:rowId xmlns:a16="http://schemas.microsoft.com/office/drawing/2014/main" val="364155381"/>
                  </a:ext>
                </a:extLst>
              </a:tr>
              <a:tr h="370840">
                <a:tc>
                  <a:txBody>
                    <a:bodyPr/>
                    <a:lstStyle/>
                    <a:p>
                      <a:r>
                        <a:rPr lang="en-US" dirty="0"/>
                        <a:t>11-18/0218</a:t>
                      </a:r>
                    </a:p>
                  </a:txBody>
                  <a:tcPr/>
                </a:tc>
                <a:tc>
                  <a:txBody>
                    <a:bodyPr/>
                    <a:lstStyle/>
                    <a:p>
                      <a:r>
                        <a:rPr lang="en-GB" sz="1800" kern="1200" dirty="0">
                          <a:solidFill>
                            <a:schemeClr val="dk1"/>
                          </a:solidFill>
                          <a:effectLst/>
                          <a:latin typeface="+mn-lt"/>
                          <a:ea typeface="+mn-ea"/>
                          <a:cs typeface="+mn-cs"/>
                        </a:rPr>
                        <a:t>24267</a:t>
                      </a:r>
                      <a:r>
                        <a:rPr lang="en-CA" dirty="0">
                          <a:effectLst/>
                        </a:rPr>
                        <a:t> </a:t>
                      </a:r>
                      <a:endParaRPr lang="en-US" dirty="0"/>
                    </a:p>
                  </a:txBody>
                  <a:tcPr/>
                </a:tc>
                <a:extLst>
                  <a:ext uri="{0D108BD9-81ED-4DB2-BD59-A6C34878D82A}">
                    <a16:rowId xmlns:a16="http://schemas.microsoft.com/office/drawing/2014/main" val="2297660562"/>
                  </a:ext>
                </a:extLst>
              </a:tr>
              <a:tr h="370840">
                <a:tc>
                  <a:txBody>
                    <a:bodyPr/>
                    <a:lstStyle/>
                    <a:p>
                      <a:r>
                        <a:rPr lang="en-US" dirty="0"/>
                        <a:t>11-20/0540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24319, 24320, 24171, 24172, 24173, 24174, 24522, 24176, 24177, 24280, 24521, 24189, 24295, 24298, 24282</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4124427940"/>
                  </a:ext>
                </a:extLst>
              </a:tr>
              <a:tr h="370840">
                <a:tc>
                  <a:txBody>
                    <a:bodyPr/>
                    <a:lstStyle/>
                    <a:p>
                      <a:endParaRPr lang="en-US"/>
                    </a:p>
                  </a:txBody>
                  <a:tcPr/>
                </a:tc>
                <a:tc>
                  <a:txBody>
                    <a:bodyPr/>
                    <a:lstStyle/>
                    <a:p>
                      <a:endParaRPr lang="en-US" dirty="0"/>
                    </a:p>
                  </a:txBody>
                  <a:tcPr/>
                </a:tc>
                <a:extLst>
                  <a:ext uri="{0D108BD9-81ED-4DB2-BD59-A6C34878D82A}">
                    <a16:rowId xmlns:a16="http://schemas.microsoft.com/office/drawing/2014/main" val="1661238225"/>
                  </a:ext>
                </a:extLst>
              </a:tr>
            </a:tbl>
          </a:graphicData>
        </a:graphic>
      </p:graphicFrame>
    </p:spTree>
    <p:extLst>
      <p:ext uri="{BB962C8B-B14F-4D97-AF65-F5344CB8AC3E}">
        <p14:creationId xmlns:p14="http://schemas.microsoft.com/office/powerpoint/2010/main" val="6389372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B20EA3-DF0C-0345-89E9-1DFE569071C0}"/>
              </a:ext>
            </a:extLst>
          </p:cNvPr>
          <p:cNvSpPr>
            <a:spLocks noGrp="1"/>
          </p:cNvSpPr>
          <p:nvPr>
            <p:ph type="title"/>
          </p:nvPr>
        </p:nvSpPr>
        <p:spPr/>
        <p:txBody>
          <a:bodyPr/>
          <a:lstStyle/>
          <a:p>
            <a:r>
              <a:rPr lang="en-US" dirty="0"/>
              <a:t>CR Motion #1021</a:t>
            </a:r>
          </a:p>
        </p:txBody>
      </p:sp>
      <p:sp>
        <p:nvSpPr>
          <p:cNvPr id="6" name="Content Placeholder 5">
            <a:extLst>
              <a:ext uri="{FF2B5EF4-FFF2-40B4-BE49-F238E27FC236}">
                <a16:creationId xmlns:a16="http://schemas.microsoft.com/office/drawing/2014/main" id="{8979724A-EC0A-2C49-974E-9709AEBCB4E3}"/>
              </a:ext>
            </a:extLst>
          </p:cNvPr>
          <p:cNvSpPr>
            <a:spLocks noGrp="1"/>
          </p:cNvSpPr>
          <p:nvPr>
            <p:ph idx="1"/>
          </p:nvPr>
        </p:nvSpPr>
        <p:spPr/>
        <p:txBody>
          <a:bodyPr/>
          <a:lstStyle/>
          <a:p>
            <a:r>
              <a:rPr lang="en-US" dirty="0"/>
              <a:t>Move to accept resolution to CID 24081 in doc 11-20/447r1</a:t>
            </a:r>
          </a:p>
          <a:p>
            <a:endParaRPr lang="en-US" dirty="0"/>
          </a:p>
          <a:p>
            <a:r>
              <a:rPr lang="en-US" dirty="0"/>
              <a:t>Move:		Alfred </a:t>
            </a:r>
            <a:r>
              <a:rPr lang="en-US" dirty="0" err="1"/>
              <a:t>Asterjadhi</a:t>
            </a:r>
            <a:r>
              <a:rPr lang="en-US" dirty="0"/>
              <a:t>	Second: </a:t>
            </a:r>
            <a:r>
              <a:rPr lang="en-US" dirty="0" err="1"/>
              <a:t>Yasu</a:t>
            </a:r>
            <a:r>
              <a:rPr lang="en-US" dirty="0"/>
              <a:t> Inoue</a:t>
            </a:r>
          </a:p>
          <a:p>
            <a:r>
              <a:rPr lang="en-US" dirty="0"/>
              <a:t>Approved with unanimous consent.</a:t>
            </a:r>
          </a:p>
        </p:txBody>
      </p:sp>
      <p:sp>
        <p:nvSpPr>
          <p:cNvPr id="5" name="Slide Number Placeholder 4">
            <a:extLst>
              <a:ext uri="{FF2B5EF4-FFF2-40B4-BE49-F238E27FC236}">
                <a16:creationId xmlns:a16="http://schemas.microsoft.com/office/drawing/2014/main" id="{A2B78567-6622-3045-97BC-523176A22067}"/>
              </a:ext>
            </a:extLst>
          </p:cNvPr>
          <p:cNvSpPr>
            <a:spLocks noGrp="1"/>
          </p:cNvSpPr>
          <p:nvPr>
            <p:ph type="sldNum" idx="12"/>
          </p:nvPr>
        </p:nvSpPr>
        <p:spPr/>
        <p:txBody>
          <a:bodyPr/>
          <a:lstStyle/>
          <a:p>
            <a:r>
              <a:rPr lang="en-GB"/>
              <a:t>Slide </a:t>
            </a:r>
            <a:fld id="{06B781AF-4CCF-49B0-A572-DE54FBE5D942}" type="slidenum">
              <a:rPr lang="en-GB" smtClean="0"/>
              <a:pPr/>
              <a:t>43</a:t>
            </a:fld>
            <a:endParaRPr lang="en-GB"/>
          </a:p>
        </p:txBody>
      </p:sp>
      <p:sp>
        <p:nvSpPr>
          <p:cNvPr id="4" name="Footer Placeholder 3">
            <a:extLst>
              <a:ext uri="{FF2B5EF4-FFF2-40B4-BE49-F238E27FC236}">
                <a16:creationId xmlns:a16="http://schemas.microsoft.com/office/drawing/2014/main" id="{485027A7-5A32-F04D-AE0E-F5E9C80AA424}"/>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A4BBE3EC-583F-C245-B2AF-D6FD684A4081}"/>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386703696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929006-9DB6-8A40-BCB7-3043AF03B5D4}"/>
              </a:ext>
            </a:extLst>
          </p:cNvPr>
          <p:cNvSpPr>
            <a:spLocks noGrp="1"/>
          </p:cNvSpPr>
          <p:nvPr>
            <p:ph type="title"/>
          </p:nvPr>
        </p:nvSpPr>
        <p:spPr/>
        <p:txBody>
          <a:bodyPr/>
          <a:lstStyle/>
          <a:p>
            <a:r>
              <a:rPr lang="en-US" dirty="0"/>
              <a:t>SP #1 </a:t>
            </a:r>
          </a:p>
        </p:txBody>
      </p:sp>
      <p:sp>
        <p:nvSpPr>
          <p:cNvPr id="3" name="Content Placeholder 2">
            <a:extLst>
              <a:ext uri="{FF2B5EF4-FFF2-40B4-BE49-F238E27FC236}">
                <a16:creationId xmlns:a16="http://schemas.microsoft.com/office/drawing/2014/main" id="{9C5509FD-03C2-FE4E-BCE3-DE44092220AD}"/>
              </a:ext>
            </a:extLst>
          </p:cNvPr>
          <p:cNvSpPr>
            <a:spLocks noGrp="1"/>
          </p:cNvSpPr>
          <p:nvPr>
            <p:ph idx="1"/>
          </p:nvPr>
        </p:nvSpPr>
        <p:spPr/>
        <p:txBody>
          <a:bodyPr/>
          <a:lstStyle/>
          <a:p>
            <a:pPr>
              <a:buFont typeface="Arial" panose="020B0604020202020204" pitchFamily="34" charset="0"/>
              <a:buChar char="•"/>
            </a:pPr>
            <a:r>
              <a:rPr lang="en-CA" b="0" dirty="0"/>
              <a:t>SP1) For 160M/80+80M, should having all the 20M subchannels in the secondary 80M channel punctured be allowed?</a:t>
            </a:r>
          </a:p>
          <a:p>
            <a:pPr>
              <a:buFont typeface="Arial" panose="020B0604020202020204" pitchFamily="34" charset="0"/>
              <a:buChar char="•"/>
            </a:pPr>
            <a:endParaRPr lang="en-CA" b="0" dirty="0"/>
          </a:p>
          <a:p>
            <a:pPr>
              <a:buFont typeface="Arial" panose="020B0604020202020204" pitchFamily="34" charset="0"/>
              <a:buChar char="•"/>
            </a:pPr>
            <a:r>
              <a:rPr lang="en-CA" b="0" dirty="0"/>
              <a:t>Y/N/A: 0/23/6</a:t>
            </a:r>
          </a:p>
          <a:p>
            <a:pPr>
              <a:buFont typeface="Arial" panose="020B0604020202020204" pitchFamily="34" charset="0"/>
              <a:buChar char="•"/>
            </a:pPr>
            <a:endParaRPr lang="en-CA" b="0" dirty="0"/>
          </a:p>
          <a:p>
            <a:pPr>
              <a:buFont typeface="Arial" panose="020B0604020202020204" pitchFamily="34" charset="0"/>
              <a:buChar char="•"/>
            </a:pPr>
            <a:endParaRPr lang="en-CA" b="0" dirty="0"/>
          </a:p>
          <a:p>
            <a:pPr marL="0" indent="0"/>
            <a:endParaRPr lang="en-CA" b="0" dirty="0"/>
          </a:p>
          <a:p>
            <a:endParaRPr lang="en-US" dirty="0"/>
          </a:p>
        </p:txBody>
      </p:sp>
      <p:sp>
        <p:nvSpPr>
          <p:cNvPr id="4" name="Slide Number Placeholder 3">
            <a:extLst>
              <a:ext uri="{FF2B5EF4-FFF2-40B4-BE49-F238E27FC236}">
                <a16:creationId xmlns:a16="http://schemas.microsoft.com/office/drawing/2014/main" id="{5A528D31-3325-E34F-AD69-E8FE2F5A971A}"/>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153D43D0-4B91-A04F-8152-CAB4B0D29AA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B220DC6-46E5-5E46-9FE0-975C33D4732E}"/>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32019124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41779E-A15C-9745-879A-54C7EEFC1B36}"/>
              </a:ext>
            </a:extLst>
          </p:cNvPr>
          <p:cNvSpPr>
            <a:spLocks noGrp="1"/>
          </p:cNvSpPr>
          <p:nvPr>
            <p:ph type="title"/>
          </p:nvPr>
        </p:nvSpPr>
        <p:spPr/>
        <p:txBody>
          <a:bodyPr/>
          <a:lstStyle/>
          <a:p>
            <a:r>
              <a:rPr lang="en-US" dirty="0"/>
              <a:t>SP #2</a:t>
            </a:r>
          </a:p>
        </p:txBody>
      </p:sp>
      <p:sp>
        <p:nvSpPr>
          <p:cNvPr id="3" name="Content Placeholder 2">
            <a:extLst>
              <a:ext uri="{FF2B5EF4-FFF2-40B4-BE49-F238E27FC236}">
                <a16:creationId xmlns:a16="http://schemas.microsoft.com/office/drawing/2014/main" id="{64609E71-0DAA-5845-A168-ADBD455CD742}"/>
              </a:ext>
            </a:extLst>
          </p:cNvPr>
          <p:cNvSpPr>
            <a:spLocks noGrp="1"/>
          </p:cNvSpPr>
          <p:nvPr>
            <p:ph idx="1"/>
          </p:nvPr>
        </p:nvSpPr>
        <p:spPr/>
        <p:txBody>
          <a:bodyPr/>
          <a:lstStyle/>
          <a:p>
            <a:pPr>
              <a:buFont typeface="Arial" panose="020B0604020202020204" pitchFamily="34" charset="0"/>
              <a:buChar char="•"/>
            </a:pPr>
            <a:r>
              <a:rPr lang="en-CA" b="0" dirty="0"/>
              <a:t>For 160M/80+80M, should having more than two adjacent 20M subchannels punctured be disallowed?</a:t>
            </a:r>
          </a:p>
          <a:p>
            <a:pPr lvl="1">
              <a:buFont typeface="Arial" panose="020B0604020202020204" pitchFamily="34" charset="0"/>
              <a:buChar char="•"/>
            </a:pPr>
            <a:r>
              <a:rPr lang="en-CA" dirty="0"/>
              <a:t>Note: for 160M this includes channels adjacent between the primary and secondary 80M channels, e.g. This will disallow the ---xxx– pattern</a:t>
            </a:r>
          </a:p>
          <a:p>
            <a:pPr lvl="1">
              <a:buFont typeface="Arial" panose="020B0604020202020204" pitchFamily="34" charset="0"/>
              <a:buChar char="•"/>
            </a:pPr>
            <a:endParaRPr lang="en-CA" dirty="0"/>
          </a:p>
          <a:p>
            <a:pPr lvl="1">
              <a:buFont typeface="Arial" panose="020B0604020202020204" pitchFamily="34" charset="0"/>
              <a:buChar char="•"/>
            </a:pPr>
            <a:r>
              <a:rPr lang="en-CA" dirty="0"/>
              <a:t>Note: This will also disallow patterns  like - - x x x x x – </a:t>
            </a:r>
          </a:p>
          <a:p>
            <a:pPr lvl="1">
              <a:buFont typeface="Arial" panose="020B0604020202020204" pitchFamily="34" charset="0"/>
              <a:buChar char="•"/>
            </a:pPr>
            <a:endParaRPr lang="en-CA" dirty="0"/>
          </a:p>
          <a:p>
            <a:pPr>
              <a:buFont typeface="Arial" panose="020B0604020202020204" pitchFamily="34" charset="0"/>
              <a:buChar char="•"/>
            </a:pPr>
            <a:r>
              <a:rPr lang="en-CA" dirty="0"/>
              <a:t>Y/N/A: 9/5/15</a:t>
            </a:r>
          </a:p>
          <a:p>
            <a:pPr>
              <a:buFont typeface="Arial" panose="020B0604020202020204" pitchFamily="34" charset="0"/>
              <a:buChar char="•"/>
            </a:pPr>
            <a:endParaRPr lang="en-CA" b="0" dirty="0"/>
          </a:p>
          <a:p>
            <a:endParaRPr lang="en-US" dirty="0"/>
          </a:p>
        </p:txBody>
      </p:sp>
      <p:sp>
        <p:nvSpPr>
          <p:cNvPr id="4" name="Slide Number Placeholder 3">
            <a:extLst>
              <a:ext uri="{FF2B5EF4-FFF2-40B4-BE49-F238E27FC236}">
                <a16:creationId xmlns:a16="http://schemas.microsoft.com/office/drawing/2014/main" id="{D03C0FC8-E75C-5F4E-95B7-83FB668AEE7D}"/>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2B0914CF-ED1E-0C48-AE0A-F6417CDCE91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C95FC159-8C59-C846-A368-1AD9BE5EE65E}"/>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82371711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B754CA-B1FB-2D4C-839F-75A0E8EA3181}"/>
              </a:ext>
            </a:extLst>
          </p:cNvPr>
          <p:cNvSpPr>
            <a:spLocks noGrp="1"/>
          </p:cNvSpPr>
          <p:nvPr>
            <p:ph type="title"/>
          </p:nvPr>
        </p:nvSpPr>
        <p:spPr/>
        <p:txBody>
          <a:bodyPr/>
          <a:lstStyle/>
          <a:p>
            <a:r>
              <a:rPr lang="en-US" dirty="0"/>
              <a:t>SP #3</a:t>
            </a:r>
          </a:p>
        </p:txBody>
      </p:sp>
      <p:sp>
        <p:nvSpPr>
          <p:cNvPr id="3" name="Content Placeholder 2">
            <a:extLst>
              <a:ext uri="{FF2B5EF4-FFF2-40B4-BE49-F238E27FC236}">
                <a16:creationId xmlns:a16="http://schemas.microsoft.com/office/drawing/2014/main" id="{67C3E5CE-AE31-B24E-B9AD-C4027EDE5B30}"/>
              </a:ext>
            </a:extLst>
          </p:cNvPr>
          <p:cNvSpPr>
            <a:spLocks noGrp="1"/>
          </p:cNvSpPr>
          <p:nvPr>
            <p:ph idx="1"/>
          </p:nvPr>
        </p:nvSpPr>
        <p:spPr/>
        <p:txBody>
          <a:bodyPr/>
          <a:lstStyle/>
          <a:p>
            <a:r>
              <a:rPr lang="en-CA" b="0" dirty="0"/>
              <a:t>For 160M/80+80M, should D6.0 be interpreted as allowing having no 20M subchannels in the primary 80 MHz channel punctured (only in the secondary 80 MHz channel)?</a:t>
            </a:r>
          </a:p>
          <a:p>
            <a:endParaRPr lang="en-CA" b="0" dirty="0"/>
          </a:p>
          <a:p>
            <a:endParaRPr lang="en-CA" b="0" dirty="0"/>
          </a:p>
          <a:p>
            <a:r>
              <a:rPr lang="en-CA" b="0" dirty="0"/>
              <a:t>Y/N/A: 6/9/18</a:t>
            </a:r>
            <a:br>
              <a:rPr lang="en-CA" dirty="0"/>
            </a:br>
            <a:endParaRPr lang="en-CA" dirty="0"/>
          </a:p>
          <a:p>
            <a:endParaRPr lang="en-US" dirty="0"/>
          </a:p>
        </p:txBody>
      </p:sp>
      <p:sp>
        <p:nvSpPr>
          <p:cNvPr id="4" name="Slide Number Placeholder 3">
            <a:extLst>
              <a:ext uri="{FF2B5EF4-FFF2-40B4-BE49-F238E27FC236}">
                <a16:creationId xmlns:a16="http://schemas.microsoft.com/office/drawing/2014/main" id="{C31664CC-3C5F-5A42-8424-0300DD9A3591}"/>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1AA9C805-ACAE-3946-8F63-E75A5D93FE45}"/>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67FB96D3-5C49-E548-803B-39F0F2DBF4C8}"/>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21770687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783C93-42C3-5E48-B23C-5B8E36A1B851}"/>
              </a:ext>
            </a:extLst>
          </p:cNvPr>
          <p:cNvSpPr>
            <a:spLocks noGrp="1"/>
          </p:cNvSpPr>
          <p:nvPr>
            <p:ph type="title"/>
          </p:nvPr>
        </p:nvSpPr>
        <p:spPr/>
        <p:txBody>
          <a:bodyPr/>
          <a:lstStyle/>
          <a:p>
            <a:r>
              <a:rPr lang="en-US" dirty="0"/>
              <a:t>SP #4</a:t>
            </a:r>
          </a:p>
        </p:txBody>
      </p:sp>
      <p:sp>
        <p:nvSpPr>
          <p:cNvPr id="3" name="Content Placeholder 2">
            <a:extLst>
              <a:ext uri="{FF2B5EF4-FFF2-40B4-BE49-F238E27FC236}">
                <a16:creationId xmlns:a16="http://schemas.microsoft.com/office/drawing/2014/main" id="{669CCF21-51FD-9145-9026-6653A30E1905}"/>
              </a:ext>
            </a:extLst>
          </p:cNvPr>
          <p:cNvSpPr>
            <a:spLocks noGrp="1"/>
          </p:cNvSpPr>
          <p:nvPr>
            <p:ph idx="1"/>
          </p:nvPr>
        </p:nvSpPr>
        <p:spPr/>
        <p:txBody>
          <a:bodyPr/>
          <a:lstStyle/>
          <a:p>
            <a:pPr>
              <a:buFont typeface="Arial" panose="020B0604020202020204" pitchFamily="34" charset="0"/>
              <a:buChar char="•"/>
            </a:pPr>
            <a:r>
              <a:rPr lang="en-CA" b="0" dirty="0"/>
              <a:t>Do you agree that for 160M/80+80M, allow only a maximum of two adjacent 20 MHz subchannels to be punctured?</a:t>
            </a:r>
          </a:p>
          <a:p>
            <a:pPr lvl="1">
              <a:buFont typeface="Arial" panose="020B0604020202020204" pitchFamily="34" charset="0"/>
              <a:buChar char="•"/>
            </a:pPr>
            <a:r>
              <a:rPr lang="en-CA" dirty="0"/>
              <a:t>When puncturing 40 MHz in secondary 80, only puncturing either the lower 40 MHz or the upper 40 MHz</a:t>
            </a:r>
            <a:endParaRPr lang="en-CA" b="0" dirty="0"/>
          </a:p>
          <a:p>
            <a:r>
              <a:rPr lang="en-US" dirty="0"/>
              <a:t> </a:t>
            </a:r>
          </a:p>
          <a:p>
            <a:r>
              <a:rPr lang="en-US" dirty="0"/>
              <a:t>Y/N/A: 19/5/8</a:t>
            </a:r>
          </a:p>
          <a:p>
            <a:endParaRPr lang="en-US" dirty="0"/>
          </a:p>
        </p:txBody>
      </p:sp>
      <p:sp>
        <p:nvSpPr>
          <p:cNvPr id="4" name="Slide Number Placeholder 3">
            <a:extLst>
              <a:ext uri="{FF2B5EF4-FFF2-40B4-BE49-F238E27FC236}">
                <a16:creationId xmlns:a16="http://schemas.microsoft.com/office/drawing/2014/main" id="{C3E76DD9-90D1-1545-B50B-E8030B1D05AB}"/>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B3640050-DCE1-BB49-91A6-E1BD23359B2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B5E7BFE6-4C25-9043-B4A5-41258B535AD6}"/>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47029815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9F28F5-D6B5-2246-9859-806EB681B131}"/>
              </a:ext>
            </a:extLst>
          </p:cNvPr>
          <p:cNvSpPr>
            <a:spLocks noGrp="1"/>
          </p:cNvSpPr>
          <p:nvPr>
            <p:ph type="title"/>
          </p:nvPr>
        </p:nvSpPr>
        <p:spPr/>
        <p:txBody>
          <a:bodyPr/>
          <a:lstStyle/>
          <a:p>
            <a:r>
              <a:rPr lang="en-US" dirty="0"/>
              <a:t>CR Motion # 1022</a:t>
            </a:r>
          </a:p>
        </p:txBody>
      </p:sp>
      <p:sp>
        <p:nvSpPr>
          <p:cNvPr id="3" name="Content Placeholder 2">
            <a:extLst>
              <a:ext uri="{FF2B5EF4-FFF2-40B4-BE49-F238E27FC236}">
                <a16:creationId xmlns:a16="http://schemas.microsoft.com/office/drawing/2014/main" id="{94FE49DF-AF26-0345-BEAB-D8C88D643A51}"/>
              </a:ext>
            </a:extLst>
          </p:cNvPr>
          <p:cNvSpPr>
            <a:spLocks noGrp="1"/>
          </p:cNvSpPr>
          <p:nvPr>
            <p:ph idx="1"/>
          </p:nvPr>
        </p:nvSpPr>
        <p:spPr/>
        <p:txBody>
          <a:bodyPr/>
          <a:lstStyle/>
          <a:p>
            <a:pPr>
              <a:buFont typeface="Arial" panose="020B0604020202020204" pitchFamily="34" charset="0"/>
              <a:buChar char="•"/>
            </a:pPr>
            <a:r>
              <a:rPr lang="en-US" dirty="0"/>
              <a:t>Move to accept resolutions to CIDs</a:t>
            </a:r>
            <a:r>
              <a:rPr lang="en-US" kern="1200" dirty="0">
                <a:solidFill>
                  <a:schemeClr val="dk1"/>
                </a:solidFill>
              </a:rPr>
              <a:t> 24350, 24486, 24311, 24400, 24401, 24351, 24352, 24348, 24349, 24017 in doc 11-20/0317r5</a:t>
            </a:r>
          </a:p>
          <a:p>
            <a:pPr>
              <a:buFont typeface="Arial" panose="020B0604020202020204" pitchFamily="34" charset="0"/>
              <a:buChar char="•"/>
            </a:pPr>
            <a:endParaRPr lang="en-US" kern="1200" dirty="0">
              <a:solidFill>
                <a:schemeClr val="dk1"/>
              </a:solidFill>
            </a:endParaRPr>
          </a:p>
          <a:p>
            <a:pPr>
              <a:buFont typeface="Arial" panose="020B0604020202020204" pitchFamily="34" charset="0"/>
              <a:buChar char="•"/>
            </a:pPr>
            <a:r>
              <a:rPr lang="en-US" kern="1200" dirty="0">
                <a:solidFill>
                  <a:schemeClr val="dk1"/>
                </a:solidFill>
              </a:rPr>
              <a:t>Move:	Abhishek Patil	Second: </a:t>
            </a:r>
            <a:r>
              <a:rPr lang="en-US" kern="1200" dirty="0" err="1">
                <a:solidFill>
                  <a:schemeClr val="dk1"/>
                </a:solidFill>
              </a:rPr>
              <a:t>Youhan</a:t>
            </a:r>
            <a:r>
              <a:rPr lang="en-US" kern="1200" dirty="0">
                <a:solidFill>
                  <a:schemeClr val="dk1"/>
                </a:solidFill>
              </a:rPr>
              <a:t> Kim</a:t>
            </a:r>
          </a:p>
          <a:p>
            <a:pPr>
              <a:buFont typeface="Arial" panose="020B0604020202020204" pitchFamily="34" charset="0"/>
              <a:buChar char="•"/>
            </a:pPr>
            <a:r>
              <a:rPr lang="en-US" kern="1200" dirty="0">
                <a:solidFill>
                  <a:schemeClr val="dk1"/>
                </a:solidFill>
              </a:rPr>
              <a:t>Approved with unanimous consent</a:t>
            </a:r>
            <a:endParaRPr lang="en-CA" kern="1200" dirty="0">
              <a:solidFill>
                <a:schemeClr val="dk1"/>
              </a:solidFill>
            </a:endParaRPr>
          </a:p>
        </p:txBody>
      </p:sp>
      <p:sp>
        <p:nvSpPr>
          <p:cNvPr id="4" name="Slide Number Placeholder 3">
            <a:extLst>
              <a:ext uri="{FF2B5EF4-FFF2-40B4-BE49-F238E27FC236}">
                <a16:creationId xmlns:a16="http://schemas.microsoft.com/office/drawing/2014/main" id="{D51155F2-3FC1-0A4A-AA03-86E9011F3F1B}"/>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07CC4F07-1702-D349-9F76-D5DCF836249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78B8CA08-31E6-794F-B1D8-BC3BCD99E9C4}"/>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59286233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9FCACB-55CA-AB45-A0B5-B60502F9ED0D}"/>
              </a:ext>
            </a:extLst>
          </p:cNvPr>
          <p:cNvSpPr>
            <a:spLocks noGrp="1"/>
          </p:cNvSpPr>
          <p:nvPr>
            <p:ph type="title"/>
          </p:nvPr>
        </p:nvSpPr>
        <p:spPr/>
        <p:txBody>
          <a:bodyPr/>
          <a:lstStyle/>
          <a:p>
            <a:r>
              <a:rPr lang="en-US" dirty="0"/>
              <a:t>CR Motion #1023</a:t>
            </a:r>
          </a:p>
        </p:txBody>
      </p:sp>
      <p:sp>
        <p:nvSpPr>
          <p:cNvPr id="3" name="Content Placeholder 2">
            <a:extLst>
              <a:ext uri="{FF2B5EF4-FFF2-40B4-BE49-F238E27FC236}">
                <a16:creationId xmlns:a16="http://schemas.microsoft.com/office/drawing/2014/main" id="{F4F94D0A-F9F4-2645-8912-FDA917EFC708}"/>
              </a:ext>
            </a:extLst>
          </p:cNvPr>
          <p:cNvSpPr>
            <a:spLocks noGrp="1"/>
          </p:cNvSpPr>
          <p:nvPr>
            <p:ph idx="1"/>
          </p:nvPr>
        </p:nvSpPr>
        <p:spPr/>
        <p:txBody>
          <a:bodyPr/>
          <a:lstStyle/>
          <a:p>
            <a:r>
              <a:rPr lang="en-US" dirty="0"/>
              <a:t>Move to accept resolutions to CIDs </a:t>
            </a:r>
            <a:r>
              <a:rPr lang="en-GB" kern="1200" dirty="0">
                <a:solidFill>
                  <a:schemeClr val="dk1"/>
                </a:solidFill>
              </a:rPr>
              <a:t>24320, 24171, 24172, 24173, 24174, 24176, 24280, 24521, 24189, 24295, 24298, 24282 in doc 11-20/540r3</a:t>
            </a:r>
          </a:p>
          <a:p>
            <a:endParaRPr lang="en-GB" kern="1200" dirty="0">
              <a:solidFill>
                <a:schemeClr val="dk1"/>
              </a:solidFill>
            </a:endParaRPr>
          </a:p>
          <a:p>
            <a:r>
              <a:rPr lang="en-GB" kern="1200" dirty="0">
                <a:solidFill>
                  <a:schemeClr val="dk1"/>
                </a:solidFill>
              </a:rPr>
              <a:t>Move: </a:t>
            </a:r>
            <a:r>
              <a:rPr lang="en-GB" kern="1200" dirty="0" err="1">
                <a:solidFill>
                  <a:schemeClr val="dk1"/>
                </a:solidFill>
              </a:rPr>
              <a:t>Youhan</a:t>
            </a:r>
            <a:r>
              <a:rPr lang="en-GB" kern="1200" dirty="0">
                <a:solidFill>
                  <a:schemeClr val="dk1"/>
                </a:solidFill>
              </a:rPr>
              <a:t> Kim		Second: Abhishek Patil</a:t>
            </a:r>
          </a:p>
          <a:p>
            <a:r>
              <a:rPr lang="en-GB" kern="1200" dirty="0">
                <a:solidFill>
                  <a:schemeClr val="dk1"/>
                </a:solidFill>
              </a:rPr>
              <a:t>Approved with unanimous consent.</a:t>
            </a:r>
            <a:endParaRPr lang="en-CA" kern="1200" dirty="0">
              <a:solidFill>
                <a:schemeClr val="dk1"/>
              </a:solidFill>
            </a:endParaRPr>
          </a:p>
          <a:p>
            <a:endParaRPr lang="en-US" dirty="0"/>
          </a:p>
          <a:p>
            <a:r>
              <a:rPr lang="en-US" dirty="0"/>
              <a:t> </a:t>
            </a:r>
          </a:p>
        </p:txBody>
      </p:sp>
      <p:sp>
        <p:nvSpPr>
          <p:cNvPr id="4" name="Slide Number Placeholder 3">
            <a:extLst>
              <a:ext uri="{FF2B5EF4-FFF2-40B4-BE49-F238E27FC236}">
                <a16:creationId xmlns:a16="http://schemas.microsoft.com/office/drawing/2014/main" id="{0D77FCC5-E23D-B142-887D-849F43EBDF3F}"/>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77132BF7-87C6-DA43-8F2B-AEC87298634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50519F9C-54AA-5748-BDBD-CAEA394FCDB0}"/>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7895126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838200" y="1373188"/>
            <a:ext cx="104394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22720513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BB06DD-44ED-AE4E-84E5-95A2747BB9A3}"/>
              </a:ext>
            </a:extLst>
          </p:cNvPr>
          <p:cNvSpPr>
            <a:spLocks noGrp="1"/>
          </p:cNvSpPr>
          <p:nvPr>
            <p:ph type="title"/>
          </p:nvPr>
        </p:nvSpPr>
        <p:spPr/>
        <p:txBody>
          <a:bodyPr/>
          <a:lstStyle/>
          <a:p>
            <a:r>
              <a:rPr lang="en-US"/>
              <a:t>SP #5</a:t>
            </a:r>
            <a:endParaRPr lang="en-US" dirty="0"/>
          </a:p>
        </p:txBody>
      </p:sp>
      <p:sp>
        <p:nvSpPr>
          <p:cNvPr id="3" name="Content Placeholder 2">
            <a:extLst>
              <a:ext uri="{FF2B5EF4-FFF2-40B4-BE49-F238E27FC236}">
                <a16:creationId xmlns:a16="http://schemas.microsoft.com/office/drawing/2014/main" id="{15E15106-F014-4D4F-A1FF-0E6E79A25CCD}"/>
              </a:ext>
            </a:extLst>
          </p:cNvPr>
          <p:cNvSpPr>
            <a:spLocks noGrp="1"/>
          </p:cNvSpPr>
          <p:nvPr>
            <p:ph idx="1"/>
          </p:nvPr>
        </p:nvSpPr>
        <p:spPr/>
        <p:txBody>
          <a:bodyPr/>
          <a:lstStyle/>
          <a:p>
            <a:r>
              <a:rPr lang="en-CA" dirty="0"/>
              <a:t>Do you agree to add a ""NOTE---STAs simultaneously transmitting to or receiving from a STA with multiple antennas but on different radio frequencies, e.g. on different resource units (RUs), does not constitute MU-MIMO."</a:t>
            </a:r>
          </a:p>
          <a:p>
            <a:endParaRPr lang="en-US" dirty="0"/>
          </a:p>
          <a:p>
            <a:r>
              <a:rPr lang="en-US" dirty="0"/>
              <a:t>Y/N/A:5/6/13</a:t>
            </a:r>
          </a:p>
        </p:txBody>
      </p:sp>
      <p:sp>
        <p:nvSpPr>
          <p:cNvPr id="4" name="Slide Number Placeholder 3">
            <a:extLst>
              <a:ext uri="{FF2B5EF4-FFF2-40B4-BE49-F238E27FC236}">
                <a16:creationId xmlns:a16="http://schemas.microsoft.com/office/drawing/2014/main" id="{CF4183DC-4143-BF47-B4B5-18E7C7514F5D}"/>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46FF0DEC-42E7-444F-B4DC-7C07C0EEEFD1}"/>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922FDEC5-8D97-CD43-9750-0472ED23182F}"/>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20794861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7E6BFB-64F8-8443-8B36-874A936E3E69}"/>
              </a:ext>
            </a:extLst>
          </p:cNvPr>
          <p:cNvSpPr>
            <a:spLocks noGrp="1"/>
          </p:cNvSpPr>
          <p:nvPr>
            <p:ph type="title"/>
          </p:nvPr>
        </p:nvSpPr>
        <p:spPr/>
        <p:txBody>
          <a:bodyPr/>
          <a:lstStyle/>
          <a:p>
            <a:r>
              <a:rPr lang="en-US" dirty="0"/>
              <a:t>CR Motion #1024</a:t>
            </a:r>
          </a:p>
        </p:txBody>
      </p:sp>
      <p:sp>
        <p:nvSpPr>
          <p:cNvPr id="3" name="Content Placeholder 2">
            <a:extLst>
              <a:ext uri="{FF2B5EF4-FFF2-40B4-BE49-F238E27FC236}">
                <a16:creationId xmlns:a16="http://schemas.microsoft.com/office/drawing/2014/main" id="{7C65C6EC-5B81-E54D-B106-0A825FD0F608}"/>
              </a:ext>
            </a:extLst>
          </p:cNvPr>
          <p:cNvSpPr>
            <a:spLocks noGrp="1"/>
          </p:cNvSpPr>
          <p:nvPr>
            <p:ph idx="1"/>
          </p:nvPr>
        </p:nvSpPr>
        <p:spPr/>
        <p:txBody>
          <a:bodyPr/>
          <a:lstStyle/>
          <a:p>
            <a:r>
              <a:rPr lang="en-US" dirty="0"/>
              <a:t>Move to accept resolution to CID 24319 in doc 11-20/0540r3</a:t>
            </a:r>
          </a:p>
          <a:p>
            <a:endParaRPr lang="en-US" dirty="0"/>
          </a:p>
          <a:p>
            <a:r>
              <a:rPr lang="en-US" dirty="0"/>
              <a:t>Move: </a:t>
            </a:r>
            <a:r>
              <a:rPr lang="en-US" dirty="0" err="1"/>
              <a:t>Youhan</a:t>
            </a:r>
            <a:r>
              <a:rPr lang="en-US" dirty="0"/>
              <a:t> Kim		Second: Alfred </a:t>
            </a:r>
            <a:r>
              <a:rPr lang="en-US" dirty="0" err="1"/>
              <a:t>Asterjadhi</a:t>
            </a:r>
            <a:endParaRPr lang="en-US" dirty="0"/>
          </a:p>
          <a:p>
            <a:endParaRPr lang="en-US" dirty="0"/>
          </a:p>
          <a:p>
            <a:r>
              <a:rPr lang="en-US" dirty="0"/>
              <a:t>Y/N/A: 18/2/5 </a:t>
            </a:r>
          </a:p>
          <a:p>
            <a:r>
              <a:rPr lang="en-US" dirty="0"/>
              <a:t>Motion passes</a:t>
            </a:r>
          </a:p>
        </p:txBody>
      </p:sp>
      <p:sp>
        <p:nvSpPr>
          <p:cNvPr id="4" name="Slide Number Placeholder 3">
            <a:extLst>
              <a:ext uri="{FF2B5EF4-FFF2-40B4-BE49-F238E27FC236}">
                <a16:creationId xmlns:a16="http://schemas.microsoft.com/office/drawing/2014/main" id="{0EF8CE12-67FC-464C-B59C-16967541D8C2}"/>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91B31D4F-0815-5F4C-B428-A4A5FA8CE87D}"/>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90FA9C73-A438-F146-985B-F9A2B435A6CA}"/>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21070924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1E6708-A65C-F74A-88CD-81D3E6B5CF88}"/>
              </a:ext>
            </a:extLst>
          </p:cNvPr>
          <p:cNvSpPr>
            <a:spLocks noGrp="1"/>
          </p:cNvSpPr>
          <p:nvPr>
            <p:ph type="title"/>
          </p:nvPr>
        </p:nvSpPr>
        <p:spPr/>
        <p:txBody>
          <a:bodyPr/>
          <a:lstStyle/>
          <a:p>
            <a:r>
              <a:rPr lang="en-US" dirty="0"/>
              <a:t>CR Motion # 1025</a:t>
            </a:r>
          </a:p>
        </p:txBody>
      </p:sp>
      <p:sp>
        <p:nvSpPr>
          <p:cNvPr id="3" name="Content Placeholder 2">
            <a:extLst>
              <a:ext uri="{FF2B5EF4-FFF2-40B4-BE49-F238E27FC236}">
                <a16:creationId xmlns:a16="http://schemas.microsoft.com/office/drawing/2014/main" id="{6AE0E9A3-CF26-AE48-BF5C-2A5C8D09EFC8}"/>
              </a:ext>
            </a:extLst>
          </p:cNvPr>
          <p:cNvSpPr>
            <a:spLocks noGrp="1"/>
          </p:cNvSpPr>
          <p:nvPr>
            <p:ph idx="1"/>
          </p:nvPr>
        </p:nvSpPr>
        <p:spPr/>
        <p:txBody>
          <a:bodyPr/>
          <a:lstStyle/>
          <a:p>
            <a:r>
              <a:rPr lang="en-US" dirty="0"/>
              <a:t>Move to accept resolution to CID 24177 in doc 11-20/0540r3</a:t>
            </a:r>
          </a:p>
          <a:p>
            <a:endParaRPr lang="en-US" dirty="0"/>
          </a:p>
          <a:p>
            <a:r>
              <a:rPr lang="en-US" dirty="0"/>
              <a:t>Move: </a:t>
            </a:r>
            <a:r>
              <a:rPr lang="en-US" dirty="0" err="1"/>
              <a:t>Youhan</a:t>
            </a:r>
            <a:r>
              <a:rPr lang="en-US" dirty="0"/>
              <a:t> Kim		Second: Alfred </a:t>
            </a:r>
            <a:r>
              <a:rPr lang="en-US" dirty="0" err="1"/>
              <a:t>Asterjadhi</a:t>
            </a:r>
            <a:endParaRPr lang="en-US" dirty="0"/>
          </a:p>
          <a:p>
            <a:endParaRPr lang="en-US" dirty="0"/>
          </a:p>
          <a:p>
            <a:r>
              <a:rPr lang="en-US" dirty="0"/>
              <a:t>Y:N:A: 18/0/7</a:t>
            </a:r>
          </a:p>
          <a:p>
            <a:r>
              <a:rPr lang="en-US" dirty="0"/>
              <a:t>Motion passes</a:t>
            </a:r>
          </a:p>
        </p:txBody>
      </p:sp>
      <p:sp>
        <p:nvSpPr>
          <p:cNvPr id="4" name="Slide Number Placeholder 3">
            <a:extLst>
              <a:ext uri="{FF2B5EF4-FFF2-40B4-BE49-F238E27FC236}">
                <a16:creationId xmlns:a16="http://schemas.microsoft.com/office/drawing/2014/main" id="{8604BFB3-998F-2C4E-A005-0F78FD3CE024}"/>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14CA25DB-9552-0B45-A82D-7D4A7330D38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CE5FBD8-15A3-184E-A853-4AED98CC3B80}"/>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65785010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30 Teleconference Agenda</a:t>
            </a:r>
          </a:p>
        </p:txBody>
      </p:sp>
      <p:sp>
        <p:nvSpPr>
          <p:cNvPr id="3" name="Content Placeholder 2"/>
          <p:cNvSpPr>
            <a:spLocks noGrp="1"/>
          </p:cNvSpPr>
          <p:nvPr>
            <p:ph idx="1"/>
          </p:nvPr>
        </p:nvSpPr>
        <p:spPr>
          <a:xfrm>
            <a:off x="914401" y="1602423"/>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5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a:t>
            </a:r>
          </a:p>
          <a:p>
            <a:pPr>
              <a:buFont typeface="Arial" panose="020B0604020202020204" pitchFamily="34" charset="0"/>
              <a:buChar char="•"/>
            </a:pPr>
            <a:r>
              <a:rPr lang="en-CA" sz="1600" b="0" dirty="0"/>
              <a:t>11-20/529</a:t>
            </a:r>
          </a:p>
          <a:p>
            <a:pPr>
              <a:buFont typeface="Arial" panose="020B0604020202020204" pitchFamily="34" charset="0"/>
              <a:buChar char="•"/>
            </a:pPr>
            <a:r>
              <a:rPr lang="en-CA" sz="1600" b="0" dirty="0"/>
              <a:t>11-20/0376</a:t>
            </a:r>
          </a:p>
          <a:p>
            <a:pPr>
              <a:buFont typeface="Arial" panose="020B0604020202020204" pitchFamily="34" charset="0"/>
              <a:buChar char="•"/>
            </a:pPr>
            <a:r>
              <a:rPr lang="en-CA" sz="1600" b="0" dirty="0"/>
              <a:t>11-18/0218</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https://mentor.ieee.org/802.11/dcn/20/11-20-0549-00-00ax-d6-0-comment-resolution-9-7-3.docx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https://mentor.ieee.org/802.11/dcn/20/11-20-0594-00-00ax-11ax-d6-0-comment-resolution-of-misc-cids.docx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 </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https://mentor.ieee.org/802.11/dcn/20/11-20-0491-00-00ax-cr-for-mu-edca-parameters.docx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https://mentor.ieee.org/802.11/dcn/20/11-20-0492-00-00ax-cr-for-ops.docx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https://mentor.ieee.org/802.11/dcn/20/11-20-0493-00-00ax-cr-for-sr.docx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rPr>
              <a:t>11-20/0494; </a:t>
            </a:r>
            <a:r>
              <a:rPr lang="en-US" sz="1600" b="0" dirty="0"/>
              <a:t>CR for out of band discovery – Laurent </a:t>
            </a:r>
            <a:r>
              <a:rPr lang="en-US" sz="1600" b="0" dirty="0" err="1"/>
              <a:t>Cariou</a:t>
            </a:r>
            <a:r>
              <a:rPr lang="en-US" sz="1600" b="0" dirty="0"/>
              <a:t> – to be uploaded</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https://mentor.ieee.org/802.11/dcn/20/11-20-0597-00-00ax-cr-preamble-puncturing-mask.docx</a:t>
            </a:r>
            <a:r>
              <a:rPr lang="en-US" sz="1600" dirty="0">
                <a:latin typeface="Calibri" panose="020F0502020204030204" pitchFamily="34" charset="0"/>
                <a:ea typeface="宋体" panose="02010600030101010101" pitchFamily="2" charset="-122"/>
                <a:cs typeface="Times New Roman" panose="02020603050405020304" pitchFamily="18" charset="0"/>
              </a:rPr>
              <a:t> - </a:t>
            </a:r>
            <a:r>
              <a:rPr lang="en-US" sz="1600" dirty="0" err="1">
                <a:latin typeface="Calibri" panose="020F0502020204030204" pitchFamily="34" charset="0"/>
                <a:ea typeface="宋体" panose="02010600030101010101" pitchFamily="2" charset="-122"/>
                <a:cs typeface="Times New Roman" panose="02020603050405020304" pitchFamily="18" charset="0"/>
              </a:rPr>
              <a:t>Xiaogang</a:t>
            </a:r>
            <a:r>
              <a:rPr lang="en-US" sz="1600" dirty="0">
                <a:latin typeface="Calibri" panose="020F0502020204030204" pitchFamily="34" charset="0"/>
                <a:ea typeface="宋体" panose="02010600030101010101" pitchFamily="2" charset="-122"/>
                <a:cs typeface="Times New Roman" panose="02020603050405020304" pitchFamily="18" charset="0"/>
              </a:rPr>
              <a:t> Chen</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8"/>
              </a:rPr>
              <a:t>https://mentor.ieee.org/802.11/dcn/20/11-20-0665-00-00ax-comment-resolution-on-mibs-and-pics.docx</a:t>
            </a:r>
            <a:r>
              <a:rPr lang="en-US" sz="1600" dirty="0">
                <a:latin typeface="Calibri" panose="020F0502020204030204" pitchFamily="34" charset="0"/>
                <a:ea typeface="宋体" panose="02010600030101010101" pitchFamily="2" charset="-122"/>
                <a:cs typeface="Times New Roman" panose="02020603050405020304" pitchFamily="18" charset="0"/>
              </a:rPr>
              <a:t> - Edward Au</a:t>
            </a:r>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pPr lvl="0">
              <a:spcBef>
                <a:spcPts val="0"/>
              </a:spcBef>
              <a:spcAft>
                <a:spcPts val="0"/>
              </a:spcAft>
              <a:buFont typeface="Arial" panose="020B0604020202020204" pitchFamily="34" charset="0"/>
              <a:buChar char="•"/>
              <a:tabLst>
                <a:tab pos="457200" algn="l"/>
              </a:tabLst>
            </a:pP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400" dirty="0"/>
          </a:p>
          <a:p>
            <a:pPr>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98212891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0FB89E-90CA-534B-B757-99F70F4CF764}"/>
              </a:ext>
            </a:extLst>
          </p:cNvPr>
          <p:cNvSpPr>
            <a:spLocks noGrp="1"/>
          </p:cNvSpPr>
          <p:nvPr>
            <p:ph type="title"/>
          </p:nvPr>
        </p:nvSpPr>
        <p:spPr/>
        <p:txBody>
          <a:bodyPr/>
          <a:lstStyle/>
          <a:p>
            <a:r>
              <a:rPr lang="en-US" dirty="0"/>
              <a:t>CIDs Ready for Motion (April 23 Telecon)</a:t>
            </a:r>
          </a:p>
        </p:txBody>
      </p:sp>
      <p:sp>
        <p:nvSpPr>
          <p:cNvPr id="6" name="Date Placeholder 5">
            <a:extLst>
              <a:ext uri="{FF2B5EF4-FFF2-40B4-BE49-F238E27FC236}">
                <a16:creationId xmlns:a16="http://schemas.microsoft.com/office/drawing/2014/main" id="{0CD36923-D315-CE4B-8183-72BF29179830}"/>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7F40654E-1487-C643-80F1-67F84E06EFDF}"/>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509ACA4D-8EC3-A04C-8FD0-BCD8EEDFA1E6}"/>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graphicFrame>
        <p:nvGraphicFramePr>
          <p:cNvPr id="7" name="Table 6">
            <a:extLst>
              <a:ext uri="{FF2B5EF4-FFF2-40B4-BE49-F238E27FC236}">
                <a16:creationId xmlns:a16="http://schemas.microsoft.com/office/drawing/2014/main" id="{875EBB21-274E-A846-8F71-9E3743280925}"/>
              </a:ext>
            </a:extLst>
          </p:cNvPr>
          <p:cNvGraphicFramePr>
            <a:graphicFrameLocks noGrp="1"/>
          </p:cNvGraphicFramePr>
          <p:nvPr>
            <p:extLst>
              <p:ext uri="{D42A27DB-BD31-4B8C-83A1-F6EECF244321}">
                <p14:modId xmlns:p14="http://schemas.microsoft.com/office/powerpoint/2010/main" val="3556690654"/>
              </p:ext>
            </p:extLst>
          </p:nvPr>
        </p:nvGraphicFramePr>
        <p:xfrm>
          <a:off x="1246718" y="1830390"/>
          <a:ext cx="9093200" cy="1483360"/>
        </p:xfrm>
        <a:graphic>
          <a:graphicData uri="http://schemas.openxmlformats.org/drawingml/2006/table">
            <a:tbl>
              <a:tblPr firstRow="1" bandRow="1">
                <a:tableStyleId>{5C22544A-7EE6-4342-B048-85BDC9FD1C3A}</a:tableStyleId>
              </a:tblPr>
              <a:tblGrid>
                <a:gridCol w="1818640">
                  <a:extLst>
                    <a:ext uri="{9D8B030D-6E8A-4147-A177-3AD203B41FA5}">
                      <a16:colId xmlns:a16="http://schemas.microsoft.com/office/drawing/2014/main" val="438070484"/>
                    </a:ext>
                  </a:extLst>
                </a:gridCol>
                <a:gridCol w="7274560">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11-20/0646</a:t>
                      </a:r>
                    </a:p>
                  </a:txBody>
                  <a:tcPr/>
                </a:tc>
                <a:tc>
                  <a:txBody>
                    <a:bodyPr/>
                    <a:lstStyle/>
                    <a:p>
                      <a:r>
                        <a:rPr lang="en-GB" sz="1800" kern="1200" dirty="0">
                          <a:solidFill>
                            <a:schemeClr val="dk1"/>
                          </a:solidFill>
                          <a:effectLst/>
                          <a:latin typeface="+mn-lt"/>
                          <a:ea typeface="+mn-ea"/>
                          <a:cs typeface="+mn-cs"/>
                        </a:rPr>
                        <a:t>24047, 24049, 24050, 24052, 24053, 24213, 24255, 24256, 24547.</a:t>
                      </a:r>
                      <a:r>
                        <a:rPr lang="en-CA" dirty="0">
                          <a:effectLst/>
                        </a:rPr>
                        <a:t> </a:t>
                      </a:r>
                      <a:endParaRPr lang="en-US" dirty="0"/>
                    </a:p>
                  </a:txBody>
                  <a:tcPr/>
                </a:tc>
                <a:extLst>
                  <a:ext uri="{0D108BD9-81ED-4DB2-BD59-A6C34878D82A}">
                    <a16:rowId xmlns:a16="http://schemas.microsoft.com/office/drawing/2014/main" val="4083343864"/>
                  </a:ext>
                </a:extLst>
              </a:tr>
              <a:tr h="370840">
                <a:tc>
                  <a:txBody>
                    <a:bodyPr/>
                    <a:lstStyle/>
                    <a:p>
                      <a:r>
                        <a:rPr lang="en-US" dirty="0"/>
                        <a:t>11-20/0540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24522</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4124427940"/>
                  </a:ext>
                </a:extLst>
              </a:tr>
              <a:tr h="370840">
                <a:tc>
                  <a:txBody>
                    <a:bodyPr/>
                    <a:lstStyle/>
                    <a:p>
                      <a:r>
                        <a:rPr lang="en-US" dirty="0"/>
                        <a:t>11-20/0445</a:t>
                      </a:r>
                    </a:p>
                  </a:txBody>
                  <a:tcPr/>
                </a:tc>
                <a:tc>
                  <a:txBody>
                    <a:bodyPr/>
                    <a:lstStyle/>
                    <a:p>
                      <a:r>
                        <a:rPr lang="en-US" dirty="0"/>
                        <a:t>24492</a:t>
                      </a:r>
                    </a:p>
                  </a:txBody>
                  <a:tcPr/>
                </a:tc>
                <a:extLst>
                  <a:ext uri="{0D108BD9-81ED-4DB2-BD59-A6C34878D82A}">
                    <a16:rowId xmlns:a16="http://schemas.microsoft.com/office/drawing/2014/main" val="1661238225"/>
                  </a:ext>
                </a:extLst>
              </a:tr>
            </a:tbl>
          </a:graphicData>
        </a:graphic>
      </p:graphicFrame>
    </p:spTree>
    <p:extLst>
      <p:ext uri="{BB962C8B-B14F-4D97-AF65-F5344CB8AC3E}">
        <p14:creationId xmlns:p14="http://schemas.microsoft.com/office/powerpoint/2010/main" val="15395892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066EA9-5812-D143-804D-6BDA24CBB4DB}"/>
              </a:ext>
            </a:extLst>
          </p:cNvPr>
          <p:cNvSpPr>
            <a:spLocks noGrp="1"/>
          </p:cNvSpPr>
          <p:nvPr>
            <p:ph type="title"/>
          </p:nvPr>
        </p:nvSpPr>
        <p:spPr/>
        <p:txBody>
          <a:bodyPr/>
          <a:lstStyle/>
          <a:p>
            <a:r>
              <a:rPr lang="en-US" dirty="0"/>
              <a:t>CR Motion #1026</a:t>
            </a:r>
          </a:p>
        </p:txBody>
      </p:sp>
      <p:sp>
        <p:nvSpPr>
          <p:cNvPr id="6" name="Content Placeholder 5">
            <a:extLst>
              <a:ext uri="{FF2B5EF4-FFF2-40B4-BE49-F238E27FC236}">
                <a16:creationId xmlns:a16="http://schemas.microsoft.com/office/drawing/2014/main" id="{CBE67B86-19B5-9347-AD98-E75713B54C9D}"/>
              </a:ext>
            </a:extLst>
          </p:cNvPr>
          <p:cNvSpPr>
            <a:spLocks noGrp="1"/>
          </p:cNvSpPr>
          <p:nvPr>
            <p:ph idx="1"/>
          </p:nvPr>
        </p:nvSpPr>
        <p:spPr/>
        <p:txBody>
          <a:bodyPr/>
          <a:lstStyle/>
          <a:p>
            <a:r>
              <a:rPr lang="en-US" dirty="0"/>
              <a:t>Move to accept resolutions to CIDs </a:t>
            </a:r>
            <a:r>
              <a:rPr lang="en-GB" kern="1200" dirty="0">
                <a:solidFill>
                  <a:schemeClr val="dk1"/>
                </a:solidFill>
              </a:rPr>
              <a:t>24047, 24049, 24050, 24052, 24053, 24213, 24255, 24256, 24547 in doc 11-20/0646r1</a:t>
            </a:r>
          </a:p>
          <a:p>
            <a:endParaRPr lang="en-GB" kern="1200" dirty="0">
              <a:solidFill>
                <a:schemeClr val="dk1"/>
              </a:solidFill>
            </a:endParaRPr>
          </a:p>
          <a:p>
            <a:r>
              <a:rPr lang="en-GB" kern="1200" dirty="0">
                <a:solidFill>
                  <a:schemeClr val="dk1"/>
                </a:solidFill>
              </a:rPr>
              <a:t>Move: </a:t>
            </a:r>
            <a:r>
              <a:rPr lang="en-CA" b="0" dirty="0"/>
              <a:t>Hassan Yaghoobi			Second: </a:t>
            </a:r>
            <a:r>
              <a:rPr lang="en-CA" b="0" dirty="0" err="1"/>
              <a:t>Youhan</a:t>
            </a:r>
            <a:r>
              <a:rPr lang="en-CA" b="0" dirty="0"/>
              <a:t> Kim</a:t>
            </a:r>
          </a:p>
          <a:p>
            <a:r>
              <a:rPr lang="en-CA" b="0" dirty="0"/>
              <a:t>Approved with unanimous consent.</a:t>
            </a:r>
            <a:endParaRPr lang="en-US" dirty="0"/>
          </a:p>
          <a:p>
            <a:endParaRPr lang="en-US" dirty="0"/>
          </a:p>
        </p:txBody>
      </p:sp>
      <p:sp>
        <p:nvSpPr>
          <p:cNvPr id="5" name="Slide Number Placeholder 4">
            <a:extLst>
              <a:ext uri="{FF2B5EF4-FFF2-40B4-BE49-F238E27FC236}">
                <a16:creationId xmlns:a16="http://schemas.microsoft.com/office/drawing/2014/main" id="{C337EB1A-AD36-DF47-9DFC-0D263C0E4EB7}"/>
              </a:ext>
            </a:extLst>
          </p:cNvPr>
          <p:cNvSpPr>
            <a:spLocks noGrp="1"/>
          </p:cNvSpPr>
          <p:nvPr>
            <p:ph type="sldNum" idx="12"/>
          </p:nvPr>
        </p:nvSpPr>
        <p:spPr/>
        <p:txBody>
          <a:bodyPr/>
          <a:lstStyle/>
          <a:p>
            <a:r>
              <a:rPr lang="en-GB"/>
              <a:t>Slide </a:t>
            </a:r>
            <a:fld id="{06B781AF-4CCF-49B0-A572-DE54FBE5D942}" type="slidenum">
              <a:rPr lang="en-GB" smtClean="0"/>
              <a:pPr/>
              <a:t>55</a:t>
            </a:fld>
            <a:endParaRPr lang="en-GB"/>
          </a:p>
        </p:txBody>
      </p:sp>
      <p:sp>
        <p:nvSpPr>
          <p:cNvPr id="4" name="Footer Placeholder 3">
            <a:extLst>
              <a:ext uri="{FF2B5EF4-FFF2-40B4-BE49-F238E27FC236}">
                <a16:creationId xmlns:a16="http://schemas.microsoft.com/office/drawing/2014/main" id="{973D5914-A562-8649-B0A8-A0AE49397F90}"/>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13DD7FA2-B4F3-F84C-97DB-9776CFA81615}"/>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192139392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C25C98-2816-7E4B-A2FE-97EC17AC0FD3}"/>
              </a:ext>
            </a:extLst>
          </p:cNvPr>
          <p:cNvSpPr>
            <a:spLocks noGrp="1"/>
          </p:cNvSpPr>
          <p:nvPr>
            <p:ph type="title"/>
          </p:nvPr>
        </p:nvSpPr>
        <p:spPr/>
        <p:txBody>
          <a:bodyPr/>
          <a:lstStyle/>
          <a:p>
            <a:r>
              <a:rPr lang="en-US" dirty="0"/>
              <a:t>CR Motion #1027</a:t>
            </a:r>
          </a:p>
        </p:txBody>
      </p:sp>
      <p:sp>
        <p:nvSpPr>
          <p:cNvPr id="3" name="Content Placeholder 2">
            <a:extLst>
              <a:ext uri="{FF2B5EF4-FFF2-40B4-BE49-F238E27FC236}">
                <a16:creationId xmlns:a16="http://schemas.microsoft.com/office/drawing/2014/main" id="{CA94F7F5-B18A-8945-B94E-4BBDD6F62208}"/>
              </a:ext>
            </a:extLst>
          </p:cNvPr>
          <p:cNvSpPr>
            <a:spLocks noGrp="1"/>
          </p:cNvSpPr>
          <p:nvPr>
            <p:ph idx="1"/>
          </p:nvPr>
        </p:nvSpPr>
        <p:spPr/>
        <p:txBody>
          <a:bodyPr/>
          <a:lstStyle/>
          <a:p>
            <a:r>
              <a:rPr lang="en-US" dirty="0"/>
              <a:t>Move to accept resolution to CID 24522 in doc 11-20/540r3</a:t>
            </a:r>
          </a:p>
          <a:p>
            <a:endParaRPr lang="en-US" dirty="0"/>
          </a:p>
          <a:p>
            <a:r>
              <a:rPr lang="en-US" dirty="0"/>
              <a:t>Move: </a:t>
            </a:r>
            <a:r>
              <a:rPr lang="en-US" dirty="0" err="1"/>
              <a:t>Youhan</a:t>
            </a:r>
            <a:r>
              <a:rPr lang="en-US" dirty="0"/>
              <a:t> Kim		Second: Abhishek Patil</a:t>
            </a:r>
          </a:p>
          <a:p>
            <a:endParaRPr lang="en-US" dirty="0"/>
          </a:p>
          <a:p>
            <a:r>
              <a:rPr lang="en-US" dirty="0"/>
              <a:t>Y/N/A: 15/3/5</a:t>
            </a:r>
          </a:p>
          <a:p>
            <a:r>
              <a:rPr lang="en-US" dirty="0"/>
              <a:t>Motion passes</a:t>
            </a:r>
          </a:p>
        </p:txBody>
      </p:sp>
      <p:sp>
        <p:nvSpPr>
          <p:cNvPr id="4" name="Slide Number Placeholder 3">
            <a:extLst>
              <a:ext uri="{FF2B5EF4-FFF2-40B4-BE49-F238E27FC236}">
                <a16:creationId xmlns:a16="http://schemas.microsoft.com/office/drawing/2014/main" id="{8A17FACD-045A-B141-A7FF-7C935B54EB2E}"/>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0365FDD0-05FD-CE45-A589-8A9D7E466A4D}"/>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529615C5-AAEA-D246-8BCE-DB03A3F1570A}"/>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26986778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300F02-29A2-864C-A5B4-4F468144F46C}"/>
              </a:ext>
            </a:extLst>
          </p:cNvPr>
          <p:cNvSpPr>
            <a:spLocks noGrp="1"/>
          </p:cNvSpPr>
          <p:nvPr>
            <p:ph type="title"/>
          </p:nvPr>
        </p:nvSpPr>
        <p:spPr/>
        <p:txBody>
          <a:bodyPr/>
          <a:lstStyle/>
          <a:p>
            <a:r>
              <a:rPr lang="en-US" dirty="0"/>
              <a:t>CR Motion 1028</a:t>
            </a:r>
          </a:p>
        </p:txBody>
      </p:sp>
      <p:sp>
        <p:nvSpPr>
          <p:cNvPr id="3" name="Content Placeholder 2">
            <a:extLst>
              <a:ext uri="{FF2B5EF4-FFF2-40B4-BE49-F238E27FC236}">
                <a16:creationId xmlns:a16="http://schemas.microsoft.com/office/drawing/2014/main" id="{C663FBC9-5B06-0D41-A8AA-41D67B3FF945}"/>
              </a:ext>
            </a:extLst>
          </p:cNvPr>
          <p:cNvSpPr>
            <a:spLocks noGrp="1"/>
          </p:cNvSpPr>
          <p:nvPr>
            <p:ph idx="1"/>
          </p:nvPr>
        </p:nvSpPr>
        <p:spPr/>
        <p:txBody>
          <a:bodyPr/>
          <a:lstStyle/>
          <a:p>
            <a:r>
              <a:rPr lang="en-US" dirty="0"/>
              <a:t>Move to accept resolution to CID 24492 in doc 11-20/0445r2</a:t>
            </a:r>
          </a:p>
          <a:p>
            <a:endParaRPr lang="en-US" dirty="0"/>
          </a:p>
          <a:p>
            <a:r>
              <a:rPr lang="en-US" dirty="0"/>
              <a:t>Move: Alfred </a:t>
            </a:r>
            <a:r>
              <a:rPr lang="en-US" dirty="0" err="1"/>
              <a:t>Asterjadhi</a:t>
            </a:r>
            <a:r>
              <a:rPr lang="en-US" dirty="0"/>
              <a:t>		Second: Abhishek Patil</a:t>
            </a:r>
          </a:p>
          <a:p>
            <a:r>
              <a:rPr lang="en-US" dirty="0"/>
              <a:t>Approved with unanimous consent</a:t>
            </a:r>
          </a:p>
        </p:txBody>
      </p:sp>
      <p:sp>
        <p:nvSpPr>
          <p:cNvPr id="4" name="Slide Number Placeholder 3">
            <a:extLst>
              <a:ext uri="{FF2B5EF4-FFF2-40B4-BE49-F238E27FC236}">
                <a16:creationId xmlns:a16="http://schemas.microsoft.com/office/drawing/2014/main" id="{DDE5ECC2-9707-5E42-9C20-5C8BFF09A509}"/>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2C0DE530-C528-5A4D-BBAD-69EABD5AEBD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A16AD90B-C12A-D640-A6FE-5A0280C257EE}"/>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10268652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AC02D9-E7BD-0848-8EF6-56E871D31929}"/>
              </a:ext>
            </a:extLst>
          </p:cNvPr>
          <p:cNvSpPr>
            <a:spLocks noGrp="1"/>
          </p:cNvSpPr>
          <p:nvPr>
            <p:ph type="title"/>
          </p:nvPr>
        </p:nvSpPr>
        <p:spPr/>
        <p:txBody>
          <a:bodyPr/>
          <a:lstStyle/>
          <a:p>
            <a:r>
              <a:rPr lang="en-US" dirty="0"/>
              <a:t>CR Motion #1029</a:t>
            </a:r>
          </a:p>
        </p:txBody>
      </p:sp>
      <p:sp>
        <p:nvSpPr>
          <p:cNvPr id="3" name="Content Placeholder 2">
            <a:extLst>
              <a:ext uri="{FF2B5EF4-FFF2-40B4-BE49-F238E27FC236}">
                <a16:creationId xmlns:a16="http://schemas.microsoft.com/office/drawing/2014/main" id="{944B0AB5-D033-C64D-B3A5-E02C450829CA}"/>
              </a:ext>
            </a:extLst>
          </p:cNvPr>
          <p:cNvSpPr>
            <a:spLocks noGrp="1"/>
          </p:cNvSpPr>
          <p:nvPr>
            <p:ph idx="1"/>
          </p:nvPr>
        </p:nvSpPr>
        <p:spPr/>
        <p:txBody>
          <a:bodyPr/>
          <a:lstStyle/>
          <a:p>
            <a:r>
              <a:rPr lang="en-US" dirty="0"/>
              <a:t>Move to accept resolutions to CIDs </a:t>
            </a:r>
            <a:r>
              <a:rPr lang="en-GB" kern="1200" dirty="0">
                <a:solidFill>
                  <a:schemeClr val="dk1"/>
                </a:solidFill>
              </a:rPr>
              <a:t>24028, 24041, 24043, 24281, 24271</a:t>
            </a:r>
            <a:r>
              <a:rPr lang="en-CA" dirty="0"/>
              <a:t> </a:t>
            </a:r>
            <a:r>
              <a:rPr lang="en-US" dirty="0"/>
              <a:t>in doc 11-20/0376r4</a:t>
            </a:r>
          </a:p>
          <a:p>
            <a:endParaRPr lang="en-US" dirty="0"/>
          </a:p>
          <a:p>
            <a:r>
              <a:rPr lang="en-US" dirty="0"/>
              <a:t>Move: Matt Fischer		Second: Robert Stacey</a:t>
            </a:r>
          </a:p>
          <a:p>
            <a:r>
              <a:rPr lang="en-US" dirty="0"/>
              <a:t>Approved with unanimous consent.</a:t>
            </a:r>
          </a:p>
        </p:txBody>
      </p:sp>
      <p:sp>
        <p:nvSpPr>
          <p:cNvPr id="4" name="Slide Number Placeholder 3">
            <a:extLst>
              <a:ext uri="{FF2B5EF4-FFF2-40B4-BE49-F238E27FC236}">
                <a16:creationId xmlns:a16="http://schemas.microsoft.com/office/drawing/2014/main" id="{2D7E7B75-B4C6-2441-8165-A3EA77248F7F}"/>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74118CC6-5C36-6A41-BDFA-90A21388D007}"/>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DAB3CDFB-7740-DF41-A14E-7D1BDDDBC359}"/>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09331656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EB22E4-273F-AF4E-82DE-82144CE0E25B}"/>
              </a:ext>
            </a:extLst>
          </p:cNvPr>
          <p:cNvSpPr>
            <a:spLocks noGrp="1"/>
          </p:cNvSpPr>
          <p:nvPr>
            <p:ph type="title"/>
          </p:nvPr>
        </p:nvSpPr>
        <p:spPr/>
        <p:txBody>
          <a:bodyPr/>
          <a:lstStyle/>
          <a:p>
            <a:r>
              <a:rPr lang="en-US" dirty="0"/>
              <a:t>CR Motion 1030</a:t>
            </a:r>
          </a:p>
        </p:txBody>
      </p:sp>
      <p:sp>
        <p:nvSpPr>
          <p:cNvPr id="3" name="Content Placeholder 2">
            <a:extLst>
              <a:ext uri="{FF2B5EF4-FFF2-40B4-BE49-F238E27FC236}">
                <a16:creationId xmlns:a16="http://schemas.microsoft.com/office/drawing/2014/main" id="{480EE77D-7FAA-1642-B9AE-FA26F7F01244}"/>
              </a:ext>
            </a:extLst>
          </p:cNvPr>
          <p:cNvSpPr>
            <a:spLocks noGrp="1"/>
          </p:cNvSpPr>
          <p:nvPr>
            <p:ph idx="1"/>
          </p:nvPr>
        </p:nvSpPr>
        <p:spPr/>
        <p:txBody>
          <a:bodyPr/>
          <a:lstStyle/>
          <a:p>
            <a:r>
              <a:rPr lang="en-US" dirty="0"/>
              <a:t>Move to accept resolutions to CID </a:t>
            </a:r>
            <a:r>
              <a:rPr lang="en-GB" kern="1200" dirty="0">
                <a:solidFill>
                  <a:schemeClr val="dk1"/>
                </a:solidFill>
              </a:rPr>
              <a:t>24267</a:t>
            </a:r>
            <a:r>
              <a:rPr lang="en-CA" dirty="0"/>
              <a:t> </a:t>
            </a:r>
            <a:r>
              <a:rPr lang="en-US" dirty="0"/>
              <a:t>in doc 11-18/0218r11</a:t>
            </a:r>
          </a:p>
          <a:p>
            <a:endParaRPr lang="en-US" dirty="0"/>
          </a:p>
          <a:p>
            <a:r>
              <a:rPr lang="en-US" dirty="0"/>
              <a:t>Move: Matt Fischer		Second </a:t>
            </a:r>
            <a:r>
              <a:rPr lang="en-US" dirty="0" err="1"/>
              <a:t>Yongho</a:t>
            </a:r>
            <a:r>
              <a:rPr lang="en-US" dirty="0"/>
              <a:t> Seok</a:t>
            </a:r>
          </a:p>
          <a:p>
            <a:endParaRPr lang="en-US" dirty="0"/>
          </a:p>
          <a:p>
            <a:r>
              <a:rPr lang="en-US" dirty="0"/>
              <a:t>Y/N/A: 3/12/8</a:t>
            </a:r>
          </a:p>
          <a:p>
            <a:r>
              <a:rPr lang="en-US" dirty="0"/>
              <a:t>Motion fails</a:t>
            </a:r>
          </a:p>
          <a:p>
            <a:endParaRPr lang="en-US" dirty="0"/>
          </a:p>
          <a:p>
            <a:endParaRPr lang="en-US" dirty="0"/>
          </a:p>
        </p:txBody>
      </p:sp>
      <p:sp>
        <p:nvSpPr>
          <p:cNvPr id="4" name="Slide Number Placeholder 3">
            <a:extLst>
              <a:ext uri="{FF2B5EF4-FFF2-40B4-BE49-F238E27FC236}">
                <a16:creationId xmlns:a16="http://schemas.microsoft.com/office/drawing/2014/main" id="{C2F3A963-68A2-D14F-96C4-3463F17A6FA1}"/>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7AC795CC-2AB8-C94B-8F06-D0CC0CE9DB7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B74A9DD-E268-6F45-A22F-4B9C7BA42EEF}"/>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6049062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457201"/>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838200" y="1601788"/>
            <a:ext cx="102108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376306817"/>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EB22E4-273F-AF4E-82DE-82144CE0E25B}"/>
              </a:ext>
            </a:extLst>
          </p:cNvPr>
          <p:cNvSpPr>
            <a:spLocks noGrp="1"/>
          </p:cNvSpPr>
          <p:nvPr>
            <p:ph type="title"/>
          </p:nvPr>
        </p:nvSpPr>
        <p:spPr/>
        <p:txBody>
          <a:bodyPr/>
          <a:lstStyle/>
          <a:p>
            <a:r>
              <a:rPr lang="en-US" dirty="0"/>
              <a:t>CR Motion 1031</a:t>
            </a:r>
          </a:p>
        </p:txBody>
      </p:sp>
      <p:sp>
        <p:nvSpPr>
          <p:cNvPr id="3" name="Content Placeholder 2">
            <a:extLst>
              <a:ext uri="{FF2B5EF4-FFF2-40B4-BE49-F238E27FC236}">
                <a16:creationId xmlns:a16="http://schemas.microsoft.com/office/drawing/2014/main" id="{480EE77D-7FAA-1642-B9AE-FA26F7F01244}"/>
              </a:ext>
            </a:extLst>
          </p:cNvPr>
          <p:cNvSpPr>
            <a:spLocks noGrp="1"/>
          </p:cNvSpPr>
          <p:nvPr>
            <p:ph idx="1"/>
          </p:nvPr>
        </p:nvSpPr>
        <p:spPr>
          <a:xfrm>
            <a:off x="914401" y="1751014"/>
            <a:ext cx="10361084" cy="4113213"/>
          </a:xfrm>
        </p:spPr>
        <p:txBody>
          <a:bodyPr/>
          <a:lstStyle/>
          <a:p>
            <a:r>
              <a:rPr lang="en-US" dirty="0"/>
              <a:t>Move to accept “Rejected” as the resolutions to CID </a:t>
            </a:r>
            <a:r>
              <a:rPr lang="en-GB" kern="1200" dirty="0">
                <a:solidFill>
                  <a:schemeClr val="dk1"/>
                </a:solidFill>
              </a:rPr>
              <a:t>24267</a:t>
            </a:r>
            <a:r>
              <a:rPr lang="en-CA" kern="1200" dirty="0">
                <a:solidFill>
                  <a:schemeClr val="dk1"/>
                </a:solidFill>
              </a:rPr>
              <a:t>.</a:t>
            </a:r>
          </a:p>
          <a:p>
            <a:endParaRPr lang="en-CA" b="0" dirty="0"/>
          </a:p>
          <a:p>
            <a:r>
              <a:rPr lang="en-CA" b="0" dirty="0"/>
              <a:t>The CRC does not agree that the issue identified is a problem. The fragmentation mechanisms, as designed, operate without MSDU re-partitioning or with limited repartitioning as defined in the paragraph at 327.42 in D6.0: “An originator STA may retransmit the full MSDU, A-MSDU or MMPDU if all the previously transmitted dynamic fragments of that MSDU, A-MSDU or MMPDU have explicitly failed at the receiving STA.”</a:t>
            </a:r>
          </a:p>
          <a:p>
            <a:endParaRPr lang="en-CA" kern="1200" dirty="0">
              <a:solidFill>
                <a:schemeClr val="dk1"/>
              </a:solidFill>
            </a:endParaRPr>
          </a:p>
          <a:p>
            <a:r>
              <a:rPr lang="en-US" dirty="0"/>
              <a:t>Move:	Po-Kai Huang		Second: </a:t>
            </a:r>
            <a:r>
              <a:rPr lang="en-US" dirty="0" err="1"/>
              <a:t>Xiaogang</a:t>
            </a:r>
            <a:r>
              <a:rPr lang="en-US" dirty="0"/>
              <a:t> Chen</a:t>
            </a:r>
          </a:p>
          <a:p>
            <a:r>
              <a:rPr lang="en-US" dirty="0"/>
              <a:t>Approved with </a:t>
            </a:r>
            <a:r>
              <a:rPr lang="en-US"/>
              <a:t>unanimous consent</a:t>
            </a:r>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C2F3A963-68A2-D14F-96C4-3463F17A6FA1}"/>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7AC795CC-2AB8-C94B-8F06-D0CC0CE9DB7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B74A9DD-E268-6F45-A22F-4B9C7BA42EEF}"/>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74513010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5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5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https://mentor.ieee.org/802.11/dcn/20/11-20-0549-00-00ax-d6-0-comment-resolution-9-7-3.docx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https://mentor.ieee.org/802.11/dcn/20/11-20-0594-00-00ax-11ax-d6-0-comment-resolution-of-misc-cids.docx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 </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rPr>
              <a:t>11-20/0494; </a:t>
            </a:r>
            <a:r>
              <a:rPr lang="en-US" sz="1600" b="0" dirty="0"/>
              <a:t>CR for out of band discovery – Laurent </a:t>
            </a:r>
            <a:r>
              <a:rPr lang="en-US" sz="1600" b="0" dirty="0" err="1"/>
              <a:t>Cariou</a:t>
            </a:r>
            <a:r>
              <a:rPr lang="en-US" sz="1600" b="0" dirty="0"/>
              <a:t> – to be uploaded</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https://mentor.ieee.org/802.11/dcn/20/11-20-0665-00-00ax-comment-resolution-on-mibs-and-pics.docx</a:t>
            </a:r>
            <a:r>
              <a:rPr lang="en-US" sz="1600" dirty="0">
                <a:latin typeface="Calibri" panose="020F0502020204030204" pitchFamily="34" charset="0"/>
                <a:ea typeface="宋体" panose="02010600030101010101" pitchFamily="2" charset="-122"/>
                <a:cs typeface="Times New Roman" panose="02020603050405020304" pitchFamily="18" charset="0"/>
              </a:rPr>
              <a:t> - Edward Au</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https://mentor.ieee.org/802.11/dcn/20/11-20-0703-00-00ax-cr-for-nav-part-ii.docx</a:t>
            </a:r>
            <a:r>
              <a:rPr lang="en-US" sz="1600" dirty="0">
                <a:latin typeface="Calibri" panose="020F0502020204030204" pitchFamily="34" charset="0"/>
                <a:ea typeface="宋体" panose="02010600030101010101" pitchFamily="2" charset="-122"/>
                <a:cs typeface="Times New Roman" panose="02020603050405020304" pitchFamily="18" charset="0"/>
              </a:rPr>
              <a:t> - Po-Kai Huang</a:t>
            </a:r>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pPr lvl="0">
              <a:spcBef>
                <a:spcPts val="0"/>
              </a:spcBef>
              <a:spcAft>
                <a:spcPts val="0"/>
              </a:spcAft>
              <a:buFont typeface="Arial" panose="020B0604020202020204" pitchFamily="34" charset="0"/>
              <a:buChar char="•"/>
              <a:tabLst>
                <a:tab pos="457200" algn="l"/>
              </a:tabLst>
            </a:pP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400" dirty="0"/>
          </a:p>
          <a:p>
            <a:pPr>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03658030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7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5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457200" algn="l"/>
              </a:tabLst>
            </a:pPr>
            <a:r>
              <a:rPr lang="en-US" sz="1200" dirty="0">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https://mentor.ieee.org/802.11/dcn/20/11-20-0665-00-00ax-comment-resolution-on-mibs-and-pics.docx</a:t>
            </a:r>
            <a:r>
              <a:rPr lang="en-US" sz="1200" dirty="0">
                <a:latin typeface="Calibri" panose="020F0502020204030204" pitchFamily="34" charset="0"/>
                <a:ea typeface="宋体" panose="02010600030101010101" pitchFamily="2" charset="-122"/>
                <a:cs typeface="Times New Roman" panose="02020603050405020304" pitchFamily="18" charset="0"/>
              </a:rPr>
              <a:t> - Edward Au</a:t>
            </a:r>
          </a:p>
          <a:p>
            <a:pPr>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Puncturing discussion – All</a:t>
            </a:r>
          </a:p>
          <a:p>
            <a:pPr>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in the next slide)</a:t>
            </a:r>
          </a:p>
          <a:p>
            <a:pPr>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Review of submissions from May 5 teleconference</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endParaRPr>
          </a:p>
          <a:p>
            <a:pPr lvl="1">
              <a:spcBef>
                <a:spcPts val="0"/>
              </a:spcBef>
              <a:spcAft>
                <a:spcPts val="0"/>
              </a:spcAft>
              <a:buFont typeface="Arial" panose="020B0604020202020204" pitchFamily="34" charset="0"/>
              <a:buChar char="•"/>
              <a:tabLst>
                <a:tab pos="457200" algn="l"/>
              </a:tabLst>
            </a:pPr>
            <a:r>
              <a:rPr lang="en-US" sz="12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https://mentor.ieee.org/802.11/dcn/20/11-20-0549-00-00ax-d6-0-comment-resolution-9-7-3.docx</a:t>
            </a: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2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a:t>
            </a:r>
            <a:endParaRPr lang="en-US" sz="12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457200" algn="l"/>
              </a:tabLst>
            </a:pP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https://mentor.ieee.org/802.11/dcn/20/11-20-0594-00-00ax-11ax-d6-0-comment-resolution-of-misc-cids.docx</a:t>
            </a: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2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 </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rPr>
              <a:t>11-20/0494; </a:t>
            </a:r>
            <a:r>
              <a:rPr lang="en-US" sz="1600" b="0" dirty="0"/>
              <a:t>CR for out of band discovery – Laurent </a:t>
            </a:r>
            <a:r>
              <a:rPr lang="en-US" sz="1600" b="0" dirty="0" err="1"/>
              <a:t>Cariou</a:t>
            </a:r>
            <a:r>
              <a:rPr lang="en-US" sz="1600" b="0" dirty="0"/>
              <a:t> – to be uploaded</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https://mentor.ieee.org/802.11/dcn/20/11-20-0703-00-00ax-cr-for-nav-part-ii.docx</a:t>
            </a:r>
            <a:r>
              <a:rPr lang="en-US" sz="1600" dirty="0">
                <a:latin typeface="Calibri" panose="020F0502020204030204" pitchFamily="34" charset="0"/>
                <a:ea typeface="宋体" panose="02010600030101010101" pitchFamily="2" charset="-122"/>
                <a:cs typeface="Times New Roman" panose="02020603050405020304" pitchFamily="18" charset="0"/>
              </a:rPr>
              <a:t> - Po-Kai Huang</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https://mentor.ieee.org/802.11/dcn/20/11-20-0705-01-00ax-cr-for-cid-24292.docx</a:t>
            </a:r>
            <a:r>
              <a:rPr lang="en-US" sz="1600" dirty="0">
                <a:latin typeface="Calibri" panose="020F0502020204030204" pitchFamily="34" charset="0"/>
                <a:ea typeface="宋体" panose="02010600030101010101" pitchFamily="2" charset="-122"/>
                <a:cs typeface="Times New Roman" panose="02020603050405020304" pitchFamily="18" charset="0"/>
              </a:rPr>
              <a:t> - Po-Kai Huang</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https://mentor.ieee.org/802.11/dcn/20/11-20-0716-00-00ax-sa1-sounding-comments.docx</a:t>
            </a:r>
            <a:r>
              <a:rPr lang="en-US" sz="1600" dirty="0">
                <a:latin typeface="Calibri" panose="020F0502020204030204" pitchFamily="34" charset="0"/>
                <a:ea typeface="宋体" panose="02010600030101010101" pitchFamily="2" charset="-122"/>
                <a:cs typeface="Times New Roman" panose="02020603050405020304" pitchFamily="18" charset="0"/>
              </a:rPr>
              <a:t> - </a:t>
            </a:r>
            <a:r>
              <a:rPr lang="en-US" sz="1600" dirty="0" err="1">
                <a:latin typeface="Calibri" panose="020F0502020204030204" pitchFamily="34" charset="0"/>
                <a:ea typeface="宋体" panose="02010600030101010101" pitchFamily="2" charset="-122"/>
                <a:cs typeface="Times New Roman" panose="02020603050405020304" pitchFamily="18" charset="0"/>
              </a:rPr>
              <a:t>Menzo</a:t>
            </a:r>
            <a:r>
              <a:rPr lang="en-US" sz="1600" dirty="0">
                <a:latin typeface="Calibri" panose="020F0502020204030204" pitchFamily="34" charset="0"/>
                <a:ea typeface="宋体" panose="02010600030101010101" pitchFamily="2" charset="-122"/>
                <a:cs typeface="Times New Roman" panose="02020603050405020304" pitchFamily="18" charset="0"/>
              </a:rPr>
              <a:t> </a:t>
            </a:r>
            <a:r>
              <a:rPr lang="en-US" sz="1600" dirty="0" err="1">
                <a:latin typeface="Calibri" panose="020F0502020204030204" pitchFamily="34" charset="0"/>
                <a:ea typeface="宋体" panose="02010600030101010101" pitchFamily="2" charset="-122"/>
                <a:cs typeface="Times New Roman" panose="02020603050405020304" pitchFamily="18" charset="0"/>
              </a:rPr>
              <a:t>Wentink</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pPr lvl="0">
              <a:spcBef>
                <a:spcPts val="0"/>
              </a:spcBef>
              <a:spcAft>
                <a:spcPts val="0"/>
              </a:spcAft>
              <a:buFont typeface="Arial" panose="020B0604020202020204" pitchFamily="34" charset="0"/>
              <a:buChar char="•"/>
              <a:tabLst>
                <a:tab pos="457200" algn="l"/>
              </a:tabLst>
            </a:pP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400" dirty="0"/>
          </a:p>
          <a:p>
            <a:pPr>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58035220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783C93-42C3-5E48-B23C-5B8E36A1B851}"/>
              </a:ext>
            </a:extLst>
          </p:cNvPr>
          <p:cNvSpPr>
            <a:spLocks noGrp="1"/>
          </p:cNvSpPr>
          <p:nvPr>
            <p:ph type="title"/>
          </p:nvPr>
        </p:nvSpPr>
        <p:spPr/>
        <p:txBody>
          <a:bodyPr/>
          <a:lstStyle/>
          <a:p>
            <a:r>
              <a:rPr lang="en-US" dirty="0"/>
              <a:t>SP #5</a:t>
            </a:r>
          </a:p>
        </p:txBody>
      </p:sp>
      <p:sp>
        <p:nvSpPr>
          <p:cNvPr id="3" name="Content Placeholder 2">
            <a:extLst>
              <a:ext uri="{FF2B5EF4-FFF2-40B4-BE49-F238E27FC236}">
                <a16:creationId xmlns:a16="http://schemas.microsoft.com/office/drawing/2014/main" id="{669CCF21-51FD-9145-9026-6653A30E1905}"/>
              </a:ext>
            </a:extLst>
          </p:cNvPr>
          <p:cNvSpPr>
            <a:spLocks noGrp="1"/>
          </p:cNvSpPr>
          <p:nvPr>
            <p:ph idx="1"/>
          </p:nvPr>
        </p:nvSpPr>
        <p:spPr/>
        <p:txBody>
          <a:bodyPr/>
          <a:lstStyle/>
          <a:p>
            <a:pPr>
              <a:buFont typeface="Arial" panose="020B0604020202020204" pitchFamily="34" charset="0"/>
              <a:buChar char="•"/>
            </a:pPr>
            <a:r>
              <a:rPr lang="en-CA" b="0" dirty="0"/>
              <a:t>Do you agree that for 160M/80+80MHz</a:t>
            </a:r>
          </a:p>
          <a:p>
            <a:pPr lvl="1">
              <a:buFont typeface="Arial" panose="020B0604020202020204" pitchFamily="34" charset="0"/>
              <a:buChar char="•"/>
            </a:pPr>
            <a:r>
              <a:rPr lang="en-CA" b="0" dirty="0"/>
              <a:t>Allow either zero, one, or two 20 MHz subchannels to be punctured in the secondary 80 MHz channel</a:t>
            </a:r>
          </a:p>
          <a:p>
            <a:pPr lvl="1">
              <a:buFont typeface="Arial" panose="020B0604020202020204" pitchFamily="34" charset="0"/>
              <a:buChar char="•"/>
            </a:pPr>
            <a:r>
              <a:rPr lang="en-CA" dirty="0"/>
              <a:t>when two 20 MHz subchannels are punctured in the secondary 80 MHz channel, they are adjacent to each other and are either the lower 40 MHz or upper 40 MHz</a:t>
            </a:r>
          </a:p>
          <a:p>
            <a:pPr lvl="1">
              <a:buFont typeface="Arial" panose="020B0604020202020204" pitchFamily="34" charset="0"/>
              <a:buChar char="•"/>
            </a:pPr>
            <a:r>
              <a:rPr lang="en-CA" dirty="0"/>
              <a:t>Allow only a maximum of two adjacent 20 MHz subchannels to be punctured across the entire PPDU bandwidth</a:t>
            </a:r>
          </a:p>
          <a:p>
            <a:r>
              <a:rPr lang="en-US" dirty="0"/>
              <a:t> </a:t>
            </a:r>
          </a:p>
          <a:p>
            <a:r>
              <a:rPr lang="en-US" dirty="0"/>
              <a:t>Y/N/A: 11/11/9</a:t>
            </a:r>
          </a:p>
          <a:p>
            <a:endParaRPr lang="en-US" dirty="0"/>
          </a:p>
        </p:txBody>
      </p:sp>
      <p:sp>
        <p:nvSpPr>
          <p:cNvPr id="4" name="Slide Number Placeholder 3">
            <a:extLst>
              <a:ext uri="{FF2B5EF4-FFF2-40B4-BE49-F238E27FC236}">
                <a16:creationId xmlns:a16="http://schemas.microsoft.com/office/drawing/2014/main" id="{C3E76DD9-90D1-1545-B50B-E8030B1D05AB}"/>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B3640050-DCE1-BB49-91A6-E1BD23359B2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B5E7BFE6-4C25-9043-B4A5-41258B535AD6}"/>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184712161"/>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AB59B9-34E9-B74E-A383-85069AE8490D}"/>
              </a:ext>
            </a:extLst>
          </p:cNvPr>
          <p:cNvSpPr>
            <a:spLocks noGrp="1"/>
          </p:cNvSpPr>
          <p:nvPr>
            <p:ph type="title"/>
          </p:nvPr>
        </p:nvSpPr>
        <p:spPr/>
        <p:txBody>
          <a:bodyPr/>
          <a:lstStyle/>
          <a:p>
            <a:r>
              <a:rPr lang="en-US" dirty="0"/>
              <a:t>Candidate CIDs</a:t>
            </a:r>
          </a:p>
        </p:txBody>
      </p:sp>
      <p:sp>
        <p:nvSpPr>
          <p:cNvPr id="6" name="Date Placeholder 5">
            <a:extLst>
              <a:ext uri="{FF2B5EF4-FFF2-40B4-BE49-F238E27FC236}">
                <a16:creationId xmlns:a16="http://schemas.microsoft.com/office/drawing/2014/main" id="{3A29FDDC-9B1C-9143-A2A4-5DDB96718512}"/>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EF063399-4C54-334B-B4FA-8AB925802825}"/>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046B2DC8-70E1-0F43-B585-C31CD903C492}"/>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graphicFrame>
        <p:nvGraphicFramePr>
          <p:cNvPr id="7" name="Table 6">
            <a:extLst>
              <a:ext uri="{FF2B5EF4-FFF2-40B4-BE49-F238E27FC236}">
                <a16:creationId xmlns:a16="http://schemas.microsoft.com/office/drawing/2014/main" id="{F5D1BE67-E47B-B344-B4FC-F94C9E87A293}"/>
              </a:ext>
            </a:extLst>
          </p:cNvPr>
          <p:cNvGraphicFramePr>
            <a:graphicFrameLocks noGrp="1"/>
          </p:cNvGraphicFramePr>
          <p:nvPr>
            <p:extLst>
              <p:ext uri="{D42A27DB-BD31-4B8C-83A1-F6EECF244321}">
                <p14:modId xmlns:p14="http://schemas.microsoft.com/office/powerpoint/2010/main" val="662216355"/>
              </p:ext>
            </p:extLst>
          </p:nvPr>
        </p:nvGraphicFramePr>
        <p:xfrm>
          <a:off x="1246718" y="1830390"/>
          <a:ext cx="9093200" cy="1752600"/>
        </p:xfrm>
        <a:graphic>
          <a:graphicData uri="http://schemas.openxmlformats.org/drawingml/2006/table">
            <a:tbl>
              <a:tblPr firstRow="1" bandRow="1">
                <a:tableStyleId>{5C22544A-7EE6-4342-B048-85BDC9FD1C3A}</a:tableStyleId>
              </a:tblPr>
              <a:tblGrid>
                <a:gridCol w="1818640">
                  <a:extLst>
                    <a:ext uri="{9D8B030D-6E8A-4147-A177-3AD203B41FA5}">
                      <a16:colId xmlns:a16="http://schemas.microsoft.com/office/drawing/2014/main" val="438070484"/>
                    </a:ext>
                  </a:extLst>
                </a:gridCol>
                <a:gridCol w="7274560">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11-20/0491</a:t>
                      </a:r>
                    </a:p>
                  </a:txBody>
                  <a:tcPr/>
                </a:tc>
                <a:tc>
                  <a:txBody>
                    <a:bodyPr/>
                    <a:lstStyle/>
                    <a:p>
                      <a:r>
                        <a:rPr lang="en-GB" sz="1800" kern="1200" dirty="0">
                          <a:solidFill>
                            <a:schemeClr val="dk1"/>
                          </a:solidFill>
                          <a:effectLst/>
                          <a:latin typeface="+mn-lt"/>
                          <a:ea typeface="+mn-ea"/>
                          <a:cs typeface="+mn-cs"/>
                        </a:rPr>
                        <a:t>24334, 24335, 24336, 24337, 24338, 24339, 24340, 24393, 24394, 24472, 24537</a:t>
                      </a:r>
                      <a:endParaRPr lang="en-US" dirty="0"/>
                    </a:p>
                  </a:txBody>
                  <a:tcPr/>
                </a:tc>
                <a:extLst>
                  <a:ext uri="{0D108BD9-81ED-4DB2-BD59-A6C34878D82A}">
                    <a16:rowId xmlns:a16="http://schemas.microsoft.com/office/drawing/2014/main" val="4083343864"/>
                  </a:ext>
                </a:extLst>
              </a:tr>
              <a:tr h="370840">
                <a:tc>
                  <a:txBody>
                    <a:bodyPr/>
                    <a:lstStyle/>
                    <a:p>
                      <a:r>
                        <a:rPr lang="en-US" dirty="0"/>
                        <a:t>11-20/0492</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24459, 24460, 24462</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4124427940"/>
                  </a:ext>
                </a:extLst>
              </a:tr>
              <a:tr h="370840">
                <a:tc>
                  <a:txBody>
                    <a:bodyPr/>
                    <a:lstStyle/>
                    <a:p>
                      <a:r>
                        <a:rPr lang="en-US" dirty="0"/>
                        <a:t>11-20/0493</a:t>
                      </a:r>
                    </a:p>
                  </a:txBody>
                  <a:tcPr/>
                </a:tc>
                <a:tc>
                  <a:txBody>
                    <a:bodyPr/>
                    <a:lstStyle/>
                    <a:p>
                      <a:r>
                        <a:rPr lang="en-US" dirty="0"/>
                        <a:t>24025, 24475</a:t>
                      </a:r>
                    </a:p>
                  </a:txBody>
                  <a:tcPr/>
                </a:tc>
                <a:extLst>
                  <a:ext uri="{0D108BD9-81ED-4DB2-BD59-A6C34878D82A}">
                    <a16:rowId xmlns:a16="http://schemas.microsoft.com/office/drawing/2014/main" val="1661238225"/>
                  </a:ext>
                </a:extLst>
              </a:tr>
            </a:tbl>
          </a:graphicData>
        </a:graphic>
      </p:graphicFrame>
    </p:spTree>
    <p:extLst>
      <p:ext uri="{BB962C8B-B14F-4D97-AF65-F5344CB8AC3E}">
        <p14:creationId xmlns:p14="http://schemas.microsoft.com/office/powerpoint/2010/main" val="2260603416"/>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1E436454-BAD2-6D41-9D51-838E078B19D4}"/>
              </a:ext>
            </a:extLst>
          </p:cNvPr>
          <p:cNvSpPr>
            <a:spLocks noGrp="1"/>
          </p:cNvSpPr>
          <p:nvPr>
            <p:ph type="title"/>
          </p:nvPr>
        </p:nvSpPr>
        <p:spPr/>
        <p:txBody>
          <a:bodyPr/>
          <a:lstStyle/>
          <a:p>
            <a:r>
              <a:rPr lang="en-US" dirty="0"/>
              <a:t>CR Motion #1032</a:t>
            </a:r>
          </a:p>
        </p:txBody>
      </p:sp>
      <p:sp>
        <p:nvSpPr>
          <p:cNvPr id="7" name="Content Placeholder 6">
            <a:extLst>
              <a:ext uri="{FF2B5EF4-FFF2-40B4-BE49-F238E27FC236}">
                <a16:creationId xmlns:a16="http://schemas.microsoft.com/office/drawing/2014/main" id="{F7E45704-88CE-0546-9A5C-4A2ACCA5CF2E}"/>
              </a:ext>
            </a:extLst>
          </p:cNvPr>
          <p:cNvSpPr>
            <a:spLocks noGrp="1"/>
          </p:cNvSpPr>
          <p:nvPr>
            <p:ph idx="1"/>
          </p:nvPr>
        </p:nvSpPr>
        <p:spPr/>
        <p:txBody>
          <a:bodyPr/>
          <a:lstStyle/>
          <a:p>
            <a:pPr>
              <a:buFont typeface="Arial" panose="020B0604020202020204" pitchFamily="34" charset="0"/>
              <a:buChar char="•"/>
            </a:pPr>
            <a:r>
              <a:rPr lang="en-US" dirty="0"/>
              <a:t>Move to accept resolutions to CIDs </a:t>
            </a:r>
            <a:r>
              <a:rPr lang="en-GB" kern="1200" dirty="0">
                <a:solidFill>
                  <a:schemeClr val="dk1"/>
                </a:solidFill>
              </a:rPr>
              <a:t>24334, 24335, 24337, 24338, 24339, 24340, 24393, 24394, 24472, 24537 in doc 11-20/0491r5</a:t>
            </a:r>
          </a:p>
          <a:p>
            <a:pPr>
              <a:buFont typeface="Arial" panose="020B0604020202020204" pitchFamily="34" charset="0"/>
              <a:buChar char="•"/>
            </a:pPr>
            <a:endParaRPr lang="en-GB" kern="1200" dirty="0">
              <a:solidFill>
                <a:schemeClr val="dk1"/>
              </a:solidFill>
            </a:endParaRPr>
          </a:p>
          <a:p>
            <a:pPr>
              <a:buFont typeface="Arial" panose="020B0604020202020204" pitchFamily="34" charset="0"/>
              <a:buChar char="•"/>
            </a:pPr>
            <a:r>
              <a:rPr lang="en-GB" kern="1200" dirty="0">
                <a:solidFill>
                  <a:schemeClr val="dk1"/>
                </a:solidFill>
              </a:rPr>
              <a:t>Move: Laurent </a:t>
            </a:r>
            <a:r>
              <a:rPr lang="en-GB" kern="1200" dirty="0" err="1">
                <a:solidFill>
                  <a:schemeClr val="dk1"/>
                </a:solidFill>
              </a:rPr>
              <a:t>Cariou</a:t>
            </a:r>
            <a:r>
              <a:rPr lang="en-GB" kern="1200" dirty="0">
                <a:solidFill>
                  <a:schemeClr val="dk1"/>
                </a:solidFill>
              </a:rPr>
              <a:t>		Second: Po-Kai Huang</a:t>
            </a:r>
          </a:p>
          <a:p>
            <a:pPr>
              <a:buFont typeface="Arial" panose="020B0604020202020204" pitchFamily="34" charset="0"/>
              <a:buChar char="•"/>
            </a:pPr>
            <a:r>
              <a:rPr lang="en-GB" kern="1200" dirty="0">
                <a:solidFill>
                  <a:schemeClr val="dk1"/>
                </a:solidFill>
              </a:rPr>
              <a:t>Approved with unanimous consent</a:t>
            </a:r>
            <a:endParaRPr lang="en-US" dirty="0"/>
          </a:p>
          <a:p>
            <a:endParaRPr lang="en-US" dirty="0"/>
          </a:p>
        </p:txBody>
      </p:sp>
      <p:sp>
        <p:nvSpPr>
          <p:cNvPr id="5" name="Slide Number Placeholder 4">
            <a:extLst>
              <a:ext uri="{FF2B5EF4-FFF2-40B4-BE49-F238E27FC236}">
                <a16:creationId xmlns:a16="http://schemas.microsoft.com/office/drawing/2014/main" id="{FEB92733-58F0-A346-82F8-00E83D56BAB9}"/>
              </a:ext>
            </a:extLst>
          </p:cNvPr>
          <p:cNvSpPr>
            <a:spLocks noGrp="1"/>
          </p:cNvSpPr>
          <p:nvPr>
            <p:ph type="sldNum" idx="12"/>
          </p:nvPr>
        </p:nvSpPr>
        <p:spPr/>
        <p:txBody>
          <a:bodyPr/>
          <a:lstStyle/>
          <a:p>
            <a:r>
              <a:rPr lang="en-GB"/>
              <a:t>Slide </a:t>
            </a:r>
            <a:fld id="{06B781AF-4CCF-49B0-A572-DE54FBE5D942}" type="slidenum">
              <a:rPr lang="en-GB" smtClean="0"/>
              <a:pPr/>
              <a:t>65</a:t>
            </a:fld>
            <a:endParaRPr lang="en-GB"/>
          </a:p>
        </p:txBody>
      </p:sp>
      <p:sp>
        <p:nvSpPr>
          <p:cNvPr id="4" name="Footer Placeholder 3">
            <a:extLst>
              <a:ext uri="{FF2B5EF4-FFF2-40B4-BE49-F238E27FC236}">
                <a16:creationId xmlns:a16="http://schemas.microsoft.com/office/drawing/2014/main" id="{B9599D9D-69C4-B14F-8348-766E5FB4D3E5}"/>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8D1F20BC-7E64-3746-A79C-984DDE96123A}"/>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176170782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794E37-2FD5-2D4F-AAA9-39C82F79566E}"/>
              </a:ext>
            </a:extLst>
          </p:cNvPr>
          <p:cNvSpPr>
            <a:spLocks noGrp="1"/>
          </p:cNvSpPr>
          <p:nvPr>
            <p:ph type="title"/>
          </p:nvPr>
        </p:nvSpPr>
        <p:spPr/>
        <p:txBody>
          <a:bodyPr/>
          <a:lstStyle/>
          <a:p>
            <a:r>
              <a:rPr lang="en-US" dirty="0"/>
              <a:t>CR Motion # 1033</a:t>
            </a:r>
          </a:p>
        </p:txBody>
      </p:sp>
      <p:sp>
        <p:nvSpPr>
          <p:cNvPr id="3" name="Content Placeholder 2">
            <a:extLst>
              <a:ext uri="{FF2B5EF4-FFF2-40B4-BE49-F238E27FC236}">
                <a16:creationId xmlns:a16="http://schemas.microsoft.com/office/drawing/2014/main" id="{3E78555F-7F4B-2C45-BE9D-91978AB1715E}"/>
              </a:ext>
            </a:extLst>
          </p:cNvPr>
          <p:cNvSpPr>
            <a:spLocks noGrp="1"/>
          </p:cNvSpPr>
          <p:nvPr>
            <p:ph idx="1"/>
          </p:nvPr>
        </p:nvSpPr>
        <p:spPr/>
        <p:txBody>
          <a:bodyPr/>
          <a:lstStyle/>
          <a:p>
            <a:r>
              <a:rPr lang="en-US" dirty="0"/>
              <a:t>Move to accept resolutions to CIDs </a:t>
            </a:r>
            <a:r>
              <a:rPr lang="en-GB" kern="1200" dirty="0">
                <a:solidFill>
                  <a:schemeClr val="dk1"/>
                </a:solidFill>
              </a:rPr>
              <a:t> 24460, 24462</a:t>
            </a:r>
            <a:r>
              <a:rPr lang="en-CA" kern="1200" dirty="0">
                <a:solidFill>
                  <a:schemeClr val="dk1"/>
                </a:solidFill>
              </a:rPr>
              <a:t> </a:t>
            </a:r>
            <a:r>
              <a:rPr lang="en-US" dirty="0"/>
              <a:t>in doc 11-20/0492r1</a:t>
            </a:r>
          </a:p>
          <a:p>
            <a:endParaRPr lang="en-US" dirty="0"/>
          </a:p>
          <a:p>
            <a:r>
              <a:rPr lang="en-US" dirty="0"/>
              <a:t>Move: Laurent </a:t>
            </a:r>
            <a:r>
              <a:rPr lang="en-US" dirty="0" err="1"/>
              <a:t>Cariou</a:t>
            </a:r>
            <a:r>
              <a:rPr lang="en-US" dirty="0"/>
              <a:t>		Second: Jarkko </a:t>
            </a:r>
            <a:r>
              <a:rPr lang="en-US" dirty="0" err="1"/>
              <a:t>Kneckt</a:t>
            </a:r>
            <a:endParaRPr lang="en-US" dirty="0"/>
          </a:p>
          <a:p>
            <a:r>
              <a:rPr lang="en-US" dirty="0"/>
              <a:t>Approved with unanimous consent</a:t>
            </a:r>
          </a:p>
          <a:p>
            <a:r>
              <a:rPr lang="en-US" dirty="0"/>
              <a:t> </a:t>
            </a:r>
          </a:p>
        </p:txBody>
      </p:sp>
      <p:sp>
        <p:nvSpPr>
          <p:cNvPr id="4" name="Slide Number Placeholder 3">
            <a:extLst>
              <a:ext uri="{FF2B5EF4-FFF2-40B4-BE49-F238E27FC236}">
                <a16:creationId xmlns:a16="http://schemas.microsoft.com/office/drawing/2014/main" id="{E657501B-3D33-8F46-B3C1-F1AD8C48E9F5}"/>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9867E9B2-598C-4D41-9139-8D70A5DC16B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9B388099-DDDF-8B45-ABC9-7C39019B165F}"/>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208866868"/>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CE33E8-B008-AA45-BD35-94741CF11621}"/>
              </a:ext>
            </a:extLst>
          </p:cNvPr>
          <p:cNvSpPr>
            <a:spLocks noGrp="1"/>
          </p:cNvSpPr>
          <p:nvPr>
            <p:ph type="title"/>
          </p:nvPr>
        </p:nvSpPr>
        <p:spPr/>
        <p:txBody>
          <a:bodyPr/>
          <a:lstStyle/>
          <a:p>
            <a:r>
              <a:rPr lang="en-US" dirty="0"/>
              <a:t>SP</a:t>
            </a:r>
          </a:p>
        </p:txBody>
      </p:sp>
      <p:sp>
        <p:nvSpPr>
          <p:cNvPr id="3" name="Content Placeholder 2">
            <a:extLst>
              <a:ext uri="{FF2B5EF4-FFF2-40B4-BE49-F238E27FC236}">
                <a16:creationId xmlns:a16="http://schemas.microsoft.com/office/drawing/2014/main" id="{CDF4FEBC-F55D-7D4B-B29B-68FBB5136F33}"/>
              </a:ext>
            </a:extLst>
          </p:cNvPr>
          <p:cNvSpPr>
            <a:spLocks noGrp="1"/>
          </p:cNvSpPr>
          <p:nvPr>
            <p:ph idx="1"/>
          </p:nvPr>
        </p:nvSpPr>
        <p:spPr>
          <a:xfrm>
            <a:off x="965200" y="1600200"/>
            <a:ext cx="10361084" cy="4113213"/>
          </a:xfrm>
        </p:spPr>
        <p:txBody>
          <a:bodyPr/>
          <a:lstStyle/>
          <a:p>
            <a:r>
              <a:rPr lang="en-US" dirty="0"/>
              <a:t>Do you support send CF-END frame in non-HT duplicate PPDU with inactive channels?</a:t>
            </a:r>
          </a:p>
          <a:p>
            <a:endParaRPr lang="en-US" dirty="0"/>
          </a:p>
          <a:p>
            <a:r>
              <a:rPr lang="en-US" dirty="0"/>
              <a:t>Y/N/A: 8/12/9</a:t>
            </a:r>
          </a:p>
        </p:txBody>
      </p:sp>
      <p:sp>
        <p:nvSpPr>
          <p:cNvPr id="4" name="Slide Number Placeholder 3">
            <a:extLst>
              <a:ext uri="{FF2B5EF4-FFF2-40B4-BE49-F238E27FC236}">
                <a16:creationId xmlns:a16="http://schemas.microsoft.com/office/drawing/2014/main" id="{06E2C24A-E429-4D48-AD18-5B889277D444}"/>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1B0D7269-4ECE-FD44-A48D-B96659F5EAB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BF9F7CE6-C36D-3D45-8246-4CC998FD3780}"/>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227075924"/>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12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in the next slide)</a:t>
            </a:r>
          </a:p>
          <a:p>
            <a:pPr>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Discuss the issue related to the sentence at 173.11 in D6.0 – Robert Stacey</a:t>
            </a:r>
          </a:p>
          <a:p>
            <a:pPr>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Review of submissions from May 5 teleconference</a:t>
            </a: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endParaRPr>
          </a:p>
          <a:p>
            <a:pPr lvl="1">
              <a:spcBef>
                <a:spcPts val="0"/>
              </a:spcBef>
              <a:spcAft>
                <a:spcPts val="0"/>
              </a:spcAft>
              <a:buFont typeface="Arial" panose="020B0604020202020204" pitchFamily="34" charset="0"/>
              <a:buChar char="•"/>
              <a:tabLst>
                <a:tab pos="457200" algn="l"/>
              </a:tabLst>
            </a:pPr>
            <a:r>
              <a:rPr lang="en-US" sz="14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https://mentor.ieee.org/802.11/dcn/20/11-20-0549-00-00ax-d6-0-comment-resolution-9-7-3.docx</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https://mentor.ieee.org/802.11/dcn/20/11-20-0594-00-00ax-11ax-d6-0-comment-resolution-of-misc-cids.docx</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 </a:t>
            </a:r>
          </a:p>
          <a:p>
            <a:pPr lvl="0">
              <a:spcBef>
                <a:spcPts val="0"/>
              </a:spcBef>
              <a:spcAft>
                <a:spcPts val="0"/>
              </a:spcAft>
              <a:buFont typeface="Arial" panose="020B0604020202020204" pitchFamily="34" charset="0"/>
              <a:buChar char="•"/>
              <a:tabLst>
                <a:tab pos="457200" algn="l"/>
              </a:tabLst>
            </a:pPr>
            <a:r>
              <a:rPr lang="en-US" sz="1800" dirty="0">
                <a:latin typeface="Calibri" panose="020F0502020204030204" pitchFamily="34" charset="0"/>
                <a:ea typeface="宋体" panose="02010600030101010101" pitchFamily="2" charset="-122"/>
                <a:cs typeface="Times New Roman" panose="02020603050405020304" pitchFamily="18" charset="0"/>
              </a:rPr>
              <a:t>11-20/0494; </a:t>
            </a:r>
            <a:r>
              <a:rPr lang="en-US" sz="1800" b="0" dirty="0"/>
              <a:t>CR for out of band discovery – Laurent </a:t>
            </a:r>
            <a:r>
              <a:rPr lang="en-US" sz="1800" b="0" dirty="0" err="1"/>
              <a:t>Cariou</a:t>
            </a:r>
            <a:r>
              <a:rPr lang="en-US" sz="1800" b="0" dirty="0"/>
              <a:t> – to be uploaded</a:t>
            </a:r>
          </a:p>
          <a:p>
            <a:pPr lvl="0">
              <a:spcBef>
                <a:spcPts val="0"/>
              </a:spcBef>
              <a:spcAft>
                <a:spcPts val="0"/>
              </a:spcAft>
              <a:buFont typeface="Arial" panose="020B0604020202020204" pitchFamily="34" charset="0"/>
              <a:buChar char="•"/>
              <a:tabLst>
                <a:tab pos="457200" algn="l"/>
              </a:tabLst>
            </a:pPr>
            <a:r>
              <a:rPr lang="en-US" sz="1800" b="0" dirty="0">
                <a:latin typeface="Calibri" panose="020F0502020204030204" pitchFamily="34" charset="0"/>
                <a:cs typeface="Calibri" panose="020F0502020204030204" pitchFamily="34" charset="0"/>
                <a:hlinkClick r:id="rId5"/>
              </a:rPr>
              <a:t>https://mentor.ieee.org/802.11/dcn/20/11-20-0717-00-00ax-cr-misc-phy.docx</a:t>
            </a:r>
            <a:r>
              <a:rPr lang="en-US" sz="1800" b="0" dirty="0">
                <a:latin typeface="Calibri" panose="020F0502020204030204" pitchFamily="34" charset="0"/>
                <a:cs typeface="Calibri" panose="020F0502020204030204" pitchFamily="34" charset="0"/>
              </a:rPr>
              <a:t> </a:t>
            </a:r>
            <a:r>
              <a:rPr lang="en-CA" sz="1800" b="0" dirty="0">
                <a:latin typeface="Calibri" panose="020F0502020204030204" pitchFamily="34" charset="0"/>
                <a:cs typeface="Calibri" panose="020F0502020204030204" pitchFamily="34" charset="0"/>
              </a:rPr>
              <a:t>– </a:t>
            </a:r>
            <a:r>
              <a:rPr lang="en-CA" sz="1800" b="0" dirty="0" err="1">
                <a:latin typeface="Calibri" panose="020F0502020204030204" pitchFamily="34" charset="0"/>
                <a:cs typeface="Calibri" panose="020F0502020204030204" pitchFamily="34" charset="0"/>
              </a:rPr>
              <a:t>Xiaogang</a:t>
            </a:r>
            <a:r>
              <a:rPr lang="en-CA" sz="1800" b="0" dirty="0">
                <a:latin typeface="Calibri" panose="020F0502020204030204" pitchFamily="34" charset="0"/>
                <a:cs typeface="Calibri" panose="020F0502020204030204" pitchFamily="34" charset="0"/>
              </a:rPr>
              <a:t> Chen </a:t>
            </a:r>
            <a:endParaRPr lang="en-US" sz="1800" b="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err="1">
                <a:latin typeface="Calibri" panose="020F0502020204030204" pitchFamily="34" charset="0"/>
                <a:cs typeface="Calibri" panose="020F0502020204030204" pitchFamily="34" charset="0"/>
              </a:rPr>
              <a:t>AoB</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t>Adjourn</a:t>
            </a:r>
          </a:p>
          <a:p>
            <a:pPr lvl="0">
              <a:spcBef>
                <a:spcPts val="0"/>
              </a:spcBef>
              <a:spcAft>
                <a:spcPts val="0"/>
              </a:spcAft>
              <a:buFont typeface="Arial" panose="020B0604020202020204" pitchFamily="34" charset="0"/>
              <a:buChar char="•"/>
              <a:tabLst>
                <a:tab pos="457200" algn="l"/>
              </a:tabLst>
            </a:pP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600" dirty="0"/>
          </a:p>
          <a:p>
            <a:pPr>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147519350"/>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42EDA9-787B-5E48-9FBF-FCCDB69BF02D}"/>
              </a:ext>
            </a:extLst>
          </p:cNvPr>
          <p:cNvSpPr>
            <a:spLocks noGrp="1"/>
          </p:cNvSpPr>
          <p:nvPr>
            <p:ph type="title"/>
          </p:nvPr>
        </p:nvSpPr>
        <p:spPr/>
        <p:txBody>
          <a:bodyPr/>
          <a:lstStyle/>
          <a:p>
            <a:r>
              <a:rPr lang="en-US" dirty="0"/>
              <a:t>Candidate CIDs</a:t>
            </a:r>
          </a:p>
        </p:txBody>
      </p:sp>
      <p:sp>
        <p:nvSpPr>
          <p:cNvPr id="6" name="Date Placeholder 5">
            <a:extLst>
              <a:ext uri="{FF2B5EF4-FFF2-40B4-BE49-F238E27FC236}">
                <a16:creationId xmlns:a16="http://schemas.microsoft.com/office/drawing/2014/main" id="{2D89BC91-6BE6-394C-B935-52D3D910F9F3}"/>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FC7A09B0-9A74-4A43-8B7F-39A2BE12724D}"/>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DAC0C518-52FF-2B45-921E-5367F80B71DA}"/>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graphicFrame>
        <p:nvGraphicFramePr>
          <p:cNvPr id="7" name="Table 6">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1232988716"/>
              </p:ext>
            </p:extLst>
          </p:nvPr>
        </p:nvGraphicFramePr>
        <p:xfrm>
          <a:off x="1246718" y="1830390"/>
          <a:ext cx="9093200" cy="741680"/>
        </p:xfrm>
        <a:graphic>
          <a:graphicData uri="http://schemas.openxmlformats.org/drawingml/2006/table">
            <a:tbl>
              <a:tblPr firstRow="1" bandRow="1">
                <a:tableStyleId>{5C22544A-7EE6-4342-B048-85BDC9FD1C3A}</a:tableStyleId>
              </a:tblPr>
              <a:tblGrid>
                <a:gridCol w="1818640">
                  <a:extLst>
                    <a:ext uri="{9D8B030D-6E8A-4147-A177-3AD203B41FA5}">
                      <a16:colId xmlns:a16="http://schemas.microsoft.com/office/drawing/2014/main" val="438070484"/>
                    </a:ext>
                  </a:extLst>
                </a:gridCol>
                <a:gridCol w="7274560">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11-20/0665</a:t>
                      </a:r>
                    </a:p>
                  </a:txBody>
                  <a:tcPr/>
                </a:tc>
                <a:tc>
                  <a:txBody>
                    <a:bodyPr/>
                    <a:lstStyle/>
                    <a:p>
                      <a:r>
                        <a:rPr lang="en-GB" sz="1800" kern="1200" dirty="0">
                          <a:solidFill>
                            <a:srgbClr val="FF0000"/>
                          </a:solidFill>
                          <a:effectLst/>
                          <a:latin typeface="+mn-lt"/>
                          <a:ea typeface="+mn-ea"/>
                          <a:cs typeface="+mn-cs"/>
                        </a:rPr>
                        <a:t>24212</a:t>
                      </a:r>
                      <a:r>
                        <a:rPr lang="en-GB" sz="1800" kern="1200" dirty="0">
                          <a:solidFill>
                            <a:schemeClr val="dk1"/>
                          </a:solidFill>
                          <a:effectLst/>
                          <a:latin typeface="+mn-lt"/>
                          <a:ea typeface="+mn-ea"/>
                          <a:cs typeface="+mn-cs"/>
                        </a:rPr>
                        <a:t>, 24210, 24539, 24536, 24534, 24532, 24533, </a:t>
                      </a:r>
                      <a:r>
                        <a:rPr lang="en-GB" sz="1800" kern="1200" dirty="0">
                          <a:solidFill>
                            <a:srgbClr val="FF0000"/>
                          </a:solidFill>
                          <a:effectLst/>
                          <a:latin typeface="+mn-lt"/>
                          <a:ea typeface="+mn-ea"/>
                          <a:cs typeface="+mn-cs"/>
                        </a:rPr>
                        <a:t>24359</a:t>
                      </a:r>
                      <a:r>
                        <a:rPr lang="en-GB" sz="1800" kern="1200" dirty="0">
                          <a:solidFill>
                            <a:schemeClr val="dk1"/>
                          </a:solidFill>
                          <a:effectLst/>
                          <a:latin typeface="+mn-lt"/>
                          <a:ea typeface="+mn-ea"/>
                          <a:cs typeface="+mn-cs"/>
                        </a:rPr>
                        <a:t>, 24333, </a:t>
                      </a:r>
                      <a:r>
                        <a:rPr lang="en-GB" sz="1800" kern="1200" dirty="0">
                          <a:solidFill>
                            <a:srgbClr val="FF0000"/>
                          </a:solidFill>
                          <a:effectLst/>
                          <a:latin typeface="+mn-lt"/>
                          <a:ea typeface="+mn-ea"/>
                          <a:cs typeface="+mn-cs"/>
                        </a:rPr>
                        <a:t>24531</a:t>
                      </a:r>
                      <a:r>
                        <a:rPr lang="en-CA" dirty="0">
                          <a:effectLst/>
                        </a:rPr>
                        <a:t> </a:t>
                      </a:r>
                      <a:endParaRPr lang="en-US" dirty="0"/>
                    </a:p>
                  </a:txBody>
                  <a:tcPr/>
                </a:tc>
                <a:extLst>
                  <a:ext uri="{0D108BD9-81ED-4DB2-BD59-A6C34878D82A}">
                    <a16:rowId xmlns:a16="http://schemas.microsoft.com/office/drawing/2014/main" val="2279183974"/>
                  </a:ext>
                </a:extLst>
              </a:tr>
            </a:tbl>
          </a:graphicData>
        </a:graphic>
      </p:graphicFrame>
    </p:spTree>
    <p:extLst>
      <p:ext uri="{BB962C8B-B14F-4D97-AF65-F5344CB8AC3E}">
        <p14:creationId xmlns:p14="http://schemas.microsoft.com/office/powerpoint/2010/main" val="18376286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29217" y="1219201"/>
            <a:ext cx="10460567" cy="4113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January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548719827"/>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C77D52-FC92-9445-8FA7-ABA845CA213C}"/>
              </a:ext>
            </a:extLst>
          </p:cNvPr>
          <p:cNvSpPr>
            <a:spLocks noGrp="1"/>
          </p:cNvSpPr>
          <p:nvPr>
            <p:ph type="title"/>
          </p:nvPr>
        </p:nvSpPr>
        <p:spPr/>
        <p:txBody>
          <a:bodyPr/>
          <a:lstStyle/>
          <a:p>
            <a:r>
              <a:rPr lang="en-US" dirty="0"/>
              <a:t>MAC Motion #132</a:t>
            </a:r>
          </a:p>
        </p:txBody>
      </p:sp>
      <p:sp>
        <p:nvSpPr>
          <p:cNvPr id="6" name="Content Placeholder 5">
            <a:extLst>
              <a:ext uri="{FF2B5EF4-FFF2-40B4-BE49-F238E27FC236}">
                <a16:creationId xmlns:a16="http://schemas.microsoft.com/office/drawing/2014/main" id="{FBF35A3A-C2B2-DA43-9A79-4B8396D27AAF}"/>
              </a:ext>
            </a:extLst>
          </p:cNvPr>
          <p:cNvSpPr>
            <a:spLocks noGrp="1"/>
          </p:cNvSpPr>
          <p:nvPr>
            <p:ph idx="1"/>
          </p:nvPr>
        </p:nvSpPr>
        <p:spPr/>
        <p:txBody>
          <a:bodyPr/>
          <a:lstStyle/>
          <a:p>
            <a:r>
              <a:rPr lang="en-CA" b="0" dirty="0"/>
              <a:t>Having reviewed conflicting changes to D5.0 in motion 131 and the resolution to #21288, instruct the editor to change the sentence at 173.11 (in D6.0) from “The Co-Located AP subfield is set to 1 if every AP in this Neighbor AP Information field is in the same </a:t>
            </a:r>
            <a:r>
              <a:rPr lang="en-CA" b="0" dirty="0" err="1"/>
              <a:t>colocated</a:t>
            </a:r>
            <a:r>
              <a:rPr lang="en-CA" b="0" dirty="0"/>
              <a:t> AP set as the transmitting AP” to “The Co-Located AP subfield is set to 1 if the reported AP is in the same </a:t>
            </a:r>
            <a:r>
              <a:rPr lang="en-CA" b="0" dirty="0" err="1"/>
              <a:t>colocated</a:t>
            </a:r>
            <a:r>
              <a:rPr lang="en-CA" b="0" dirty="0"/>
              <a:t> AP set as the transmitting AP”</a:t>
            </a:r>
          </a:p>
          <a:p>
            <a:endParaRPr lang="en-CA" b="0" dirty="0"/>
          </a:p>
          <a:p>
            <a:r>
              <a:rPr lang="en-CA" b="0" dirty="0"/>
              <a:t>Move: Robert Stacey		Second: Abhishek Patil</a:t>
            </a:r>
          </a:p>
          <a:p>
            <a:r>
              <a:rPr lang="en-CA" b="0" dirty="0"/>
              <a:t>Approved with unanimous consent.</a:t>
            </a:r>
          </a:p>
          <a:p>
            <a:endParaRPr lang="en-US" dirty="0"/>
          </a:p>
        </p:txBody>
      </p:sp>
      <p:sp>
        <p:nvSpPr>
          <p:cNvPr id="5" name="Slide Number Placeholder 4">
            <a:extLst>
              <a:ext uri="{FF2B5EF4-FFF2-40B4-BE49-F238E27FC236}">
                <a16:creationId xmlns:a16="http://schemas.microsoft.com/office/drawing/2014/main" id="{F725C5CB-B880-1F41-8CFD-907DF89F95B6}"/>
              </a:ext>
            </a:extLst>
          </p:cNvPr>
          <p:cNvSpPr>
            <a:spLocks noGrp="1"/>
          </p:cNvSpPr>
          <p:nvPr>
            <p:ph type="sldNum" idx="12"/>
          </p:nvPr>
        </p:nvSpPr>
        <p:spPr/>
        <p:txBody>
          <a:bodyPr/>
          <a:lstStyle/>
          <a:p>
            <a:r>
              <a:rPr lang="en-GB"/>
              <a:t>Slide </a:t>
            </a:r>
            <a:fld id="{06B781AF-4CCF-49B0-A572-DE54FBE5D942}" type="slidenum">
              <a:rPr lang="en-GB" smtClean="0"/>
              <a:pPr/>
              <a:t>70</a:t>
            </a:fld>
            <a:endParaRPr lang="en-GB"/>
          </a:p>
        </p:txBody>
      </p:sp>
      <p:sp>
        <p:nvSpPr>
          <p:cNvPr id="4" name="Footer Placeholder 3">
            <a:extLst>
              <a:ext uri="{FF2B5EF4-FFF2-40B4-BE49-F238E27FC236}">
                <a16:creationId xmlns:a16="http://schemas.microsoft.com/office/drawing/2014/main" id="{4E1E40FB-AE1E-7A43-B5F3-9D3A428E76D6}"/>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FC50CB21-3CDB-A44B-9A6E-4C61AB21F66B}"/>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3186341745"/>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14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 (Approval of January meeting and teleconferences minutes)</a:t>
            </a:r>
          </a:p>
          <a:p>
            <a:pPr>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listed in the next slide)</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a:t>
            </a:r>
          </a:p>
          <a:p>
            <a:pPr lvl="0">
              <a:spcBef>
                <a:spcPts val="0"/>
              </a:spcBef>
              <a:spcAft>
                <a:spcPts val="0"/>
              </a:spcAft>
              <a:buFont typeface="Arial" panose="020B0604020202020204" pitchFamily="34" charset="0"/>
              <a:buChar char="•"/>
              <a:tabLst>
                <a:tab pos="457200" algn="l"/>
              </a:tabLst>
            </a:pPr>
            <a:r>
              <a:rPr lang="en-US" sz="1800" b="0" dirty="0">
                <a:latin typeface="Calibri" panose="020F0502020204030204" pitchFamily="34" charset="0"/>
                <a:cs typeface="Calibri" panose="020F0502020204030204" pitchFamily="34" charset="0"/>
                <a:hlinkClick r:id="rId3"/>
              </a:rPr>
              <a:t>https://mentor.ieee.org/802.11/dcn/20/11-20-0717-00-00ax-cr-misc-phy.docx</a:t>
            </a:r>
            <a:r>
              <a:rPr lang="en-US" sz="1800" b="0" dirty="0">
                <a:latin typeface="Calibri" panose="020F0502020204030204" pitchFamily="34" charset="0"/>
                <a:cs typeface="Calibri" panose="020F0502020204030204" pitchFamily="34" charset="0"/>
              </a:rPr>
              <a:t> </a:t>
            </a:r>
            <a:r>
              <a:rPr lang="en-CA" sz="1800" b="0" dirty="0">
                <a:latin typeface="Calibri" panose="020F0502020204030204" pitchFamily="34" charset="0"/>
                <a:cs typeface="Calibri" panose="020F0502020204030204" pitchFamily="34" charset="0"/>
              </a:rPr>
              <a:t>– </a:t>
            </a:r>
            <a:r>
              <a:rPr lang="en-CA" sz="1800" b="0" dirty="0" err="1">
                <a:latin typeface="Calibri" panose="020F0502020204030204" pitchFamily="34" charset="0"/>
                <a:cs typeface="Calibri" panose="020F0502020204030204" pitchFamily="34" charset="0"/>
              </a:rPr>
              <a:t>Xiaogang</a:t>
            </a:r>
            <a:r>
              <a:rPr lang="en-CA" sz="1800" b="0" dirty="0">
                <a:latin typeface="Calibri" panose="020F0502020204030204" pitchFamily="34" charset="0"/>
                <a:cs typeface="Calibri" panose="020F0502020204030204" pitchFamily="34" charset="0"/>
              </a:rPr>
              <a:t> Chen </a:t>
            </a:r>
            <a:endParaRPr lang="en-US" sz="1800" b="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err="1">
                <a:latin typeface="Calibri" panose="020F0502020204030204" pitchFamily="34" charset="0"/>
                <a:cs typeface="Calibri" panose="020F0502020204030204" pitchFamily="34" charset="0"/>
              </a:rPr>
              <a:t>AoB</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t>Adjourn</a:t>
            </a:r>
          </a:p>
          <a:p>
            <a:pPr lvl="0">
              <a:spcBef>
                <a:spcPts val="0"/>
              </a:spcBef>
              <a:spcAft>
                <a:spcPts val="0"/>
              </a:spcAft>
              <a:buFont typeface="Arial" panose="020B0604020202020204" pitchFamily="34" charset="0"/>
              <a:buChar char="•"/>
              <a:tabLst>
                <a:tab pos="457200" algn="l"/>
              </a:tabLst>
            </a:pP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600" dirty="0"/>
          </a:p>
          <a:p>
            <a:pPr>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469666586"/>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770F88-EADD-EF4D-BD6B-5D6C139D7CBD}"/>
              </a:ext>
            </a:extLst>
          </p:cNvPr>
          <p:cNvSpPr>
            <a:spLocks noGrp="1"/>
          </p:cNvSpPr>
          <p:nvPr>
            <p:ph type="title"/>
          </p:nvPr>
        </p:nvSpPr>
        <p:spPr/>
        <p:txBody>
          <a:bodyPr/>
          <a:lstStyle/>
          <a:p>
            <a:r>
              <a:rPr lang="en-US" dirty="0"/>
              <a:t>Minute Approvals</a:t>
            </a:r>
          </a:p>
        </p:txBody>
      </p:sp>
      <p:sp>
        <p:nvSpPr>
          <p:cNvPr id="3" name="Content Placeholder 2">
            <a:extLst>
              <a:ext uri="{FF2B5EF4-FFF2-40B4-BE49-F238E27FC236}">
                <a16:creationId xmlns:a16="http://schemas.microsoft.com/office/drawing/2014/main" id="{8150CBBE-3F56-F44A-8F08-A3A5677B110A}"/>
              </a:ext>
            </a:extLst>
          </p:cNvPr>
          <p:cNvSpPr>
            <a:spLocks noGrp="1"/>
          </p:cNvSpPr>
          <p:nvPr>
            <p:ph idx="1"/>
          </p:nvPr>
        </p:nvSpPr>
        <p:spPr>
          <a:xfrm>
            <a:off x="965200" y="1524000"/>
            <a:ext cx="10361084" cy="4113213"/>
          </a:xfrm>
        </p:spPr>
        <p:txBody>
          <a:bodyPr/>
          <a:lstStyle/>
          <a:p>
            <a:r>
              <a:rPr lang="en-US" sz="2000" dirty="0"/>
              <a:t>Move to approve the minutes of meetings and teleconferences since January 2020 till now</a:t>
            </a:r>
          </a:p>
          <a:p>
            <a:r>
              <a:rPr lang="en-US" dirty="0"/>
              <a:t>	 </a:t>
            </a:r>
            <a:r>
              <a:rPr lang="en-CA" sz="1200" b="0" dirty="0" err="1"/>
              <a:t>TGax</a:t>
            </a:r>
            <a:r>
              <a:rPr lang="en-CA" sz="1200" b="0" dirty="0"/>
              <a:t> meeting minutes </a:t>
            </a:r>
            <a:r>
              <a:rPr lang="en-CA" sz="1200" b="0" dirty="0" err="1"/>
              <a:t>fron</a:t>
            </a:r>
            <a:r>
              <a:rPr lang="en-CA" sz="1200" b="0" dirty="0"/>
              <a:t> January 2020 Irvine session</a:t>
            </a:r>
          </a:p>
          <a:p>
            <a:r>
              <a:rPr lang="en-CA" sz="1200" b="0" dirty="0">
                <a:hlinkClick r:id="rId2"/>
              </a:rPr>
              <a:t>https://mentor.ieee.org/802.11/dcn/20/11-20-0148-00-00ax-tgax-january-2020-irvine-meeting-minutes.docx</a:t>
            </a:r>
            <a:r>
              <a:rPr lang="en-CA" sz="1200" b="0" dirty="0"/>
              <a:t> </a:t>
            </a:r>
            <a:br>
              <a:rPr lang="en-CA" sz="1200" b="0" dirty="0"/>
            </a:br>
            <a:endParaRPr lang="en-CA" sz="1200" b="0" dirty="0"/>
          </a:p>
          <a:p>
            <a:r>
              <a:rPr lang="en-CA" sz="1200" b="0" dirty="0"/>
              <a:t>	</a:t>
            </a:r>
            <a:r>
              <a:rPr lang="en-CA" sz="1200" b="0" dirty="0" err="1"/>
              <a:t>TGax</a:t>
            </a:r>
            <a:r>
              <a:rPr lang="en-CA" sz="1200" b="0" dirty="0"/>
              <a:t> CRC Teleconferences on January 30th, February 20th, 27th, and March 5th</a:t>
            </a:r>
          </a:p>
          <a:p>
            <a:r>
              <a:rPr lang="en-CA" sz="1200" b="0" dirty="0">
                <a:hlinkClick r:id="rId3" tooltip="https://mentor.ieee.org/802.11/dcn/20/11-20-0257-03-00ax-minutes-of-tgax-teleconference-from-january-to-february-2020.docx"/>
              </a:rPr>
              <a:t>https://mentor.ieee.org/802.11/dcn/20/11-20-0257-03-00ax-minutes-of-tgax-teleconference-from-january-to-february-2020.docx</a:t>
            </a:r>
            <a:endParaRPr lang="en-CA" sz="1200" b="0" dirty="0"/>
          </a:p>
          <a:p>
            <a:br>
              <a:rPr lang="en-CA" sz="1200" b="0" dirty="0"/>
            </a:br>
            <a:r>
              <a:rPr lang="en-CA" sz="1200" b="0" dirty="0" err="1"/>
              <a:t>TGax</a:t>
            </a:r>
            <a:r>
              <a:rPr lang="en-CA" sz="1200" b="0" dirty="0"/>
              <a:t> CRC Teleconferences on March 16th and 19th</a:t>
            </a:r>
          </a:p>
          <a:p>
            <a:r>
              <a:rPr lang="en-CA" sz="1200" b="0" dirty="0">
                <a:hlinkClick r:id="rId4" tooltip="https://mentor.ieee.org/802.11/dcn/20/11-20-0501-00-00ax-minutes-of-tgax-teleconference-on-march-16-and-19-2020.docx"/>
              </a:rPr>
              <a:t>https://mentor.ieee.org/802.11/dcn/20/11-20-0501-00-00ax-minutes-of-tgax-teleconference-on-march-16-and-19-2020.docx</a:t>
            </a:r>
            <a:br>
              <a:rPr lang="en-CA" sz="1200" b="0" dirty="0"/>
            </a:br>
            <a:endParaRPr lang="en-CA" sz="1200" b="0" dirty="0"/>
          </a:p>
          <a:p>
            <a:br>
              <a:rPr lang="en-CA" sz="1200" b="0" dirty="0"/>
            </a:br>
            <a:r>
              <a:rPr lang="en-CA" sz="1200" b="0" dirty="0" err="1"/>
              <a:t>TGax</a:t>
            </a:r>
            <a:r>
              <a:rPr lang="en-CA" sz="1200" b="0" dirty="0"/>
              <a:t> CRC Teleconferences on March 26th</a:t>
            </a:r>
          </a:p>
          <a:p>
            <a:r>
              <a:rPr lang="en-CA" sz="1200" b="0" dirty="0">
                <a:hlinkClick r:id="rId5" tooltip="https://mentor.ieee.org/802.11/dcn/20/11-20-0546-00-00ax-minutes-of-tgax-crc-weekly-teleconferences-march-2020.docx"/>
              </a:rPr>
              <a:t>https://mentor.ieee.org/802.11/dcn/20/11-20-0546-00-00ax-minutes-of-tgax-crc-weekly-teleconferences-march-2020.docx</a:t>
            </a:r>
            <a:br>
              <a:rPr lang="en-CA" sz="1200" b="0" dirty="0"/>
            </a:br>
            <a:endParaRPr lang="en-CA" sz="1200" b="0" dirty="0"/>
          </a:p>
          <a:p>
            <a:br>
              <a:rPr lang="en-CA" sz="1200" b="0" dirty="0"/>
            </a:br>
            <a:r>
              <a:rPr lang="en-CA" sz="1200" b="0" dirty="0" err="1"/>
              <a:t>TGax</a:t>
            </a:r>
            <a:r>
              <a:rPr lang="en-CA" sz="1200" b="0" dirty="0"/>
              <a:t> CRC Teleconferences on April 2nd, 9th, 16th, 23rd, and 30th</a:t>
            </a:r>
          </a:p>
          <a:p>
            <a:r>
              <a:rPr lang="en-CA" sz="1200" b="0" dirty="0">
                <a:hlinkClick r:id="rId6" tooltip="https://mentor.ieee.org/802.11/dcn/20/11-20-0588-03-00ax-minutes-of-tgax-crc-weekly-teleconferences-april-2020.docx"/>
              </a:rPr>
              <a:t>https://mentor.ieee.org/802.11/dcn/20/11-20-0588-03-00ax-minutes-of-tgax-crc-weekly-teleconferences-april-2020.docx</a:t>
            </a:r>
            <a:br>
              <a:rPr lang="en-CA" sz="1200" b="0" dirty="0"/>
            </a:br>
            <a:endParaRPr lang="en-CA" sz="1200" b="0" dirty="0"/>
          </a:p>
          <a:p>
            <a:r>
              <a:rPr lang="en-CA" sz="2000" dirty="0"/>
              <a:t>Move:		</a:t>
            </a:r>
            <a:r>
              <a:rPr lang="en-CA" sz="2000" dirty="0" err="1"/>
              <a:t>Yasu</a:t>
            </a:r>
            <a:r>
              <a:rPr lang="en-CA" sz="2000" dirty="0"/>
              <a:t> Inoue	Second: Edward Au </a:t>
            </a:r>
            <a:r>
              <a:rPr lang="en-CA" sz="2000" dirty="0">
                <a:sym typeface="Wingdings" pitchFamily="2" charset="2"/>
              </a:rPr>
              <a:t> approved with unanimous consent</a:t>
            </a:r>
            <a:br>
              <a:rPr lang="en-CA" dirty="0"/>
            </a:br>
            <a:endParaRPr lang="en-US" dirty="0"/>
          </a:p>
        </p:txBody>
      </p:sp>
      <p:sp>
        <p:nvSpPr>
          <p:cNvPr id="4" name="Slide Number Placeholder 3">
            <a:extLst>
              <a:ext uri="{FF2B5EF4-FFF2-40B4-BE49-F238E27FC236}">
                <a16:creationId xmlns:a16="http://schemas.microsoft.com/office/drawing/2014/main" id="{3333E29D-1856-264A-B907-10A4D6CB9167}"/>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C0C9D7AA-BDFB-5B43-B3C6-5C3524B99C7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22DB7F4-29B9-0F49-A683-84F4F58A244D}"/>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018312012"/>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42EDA9-787B-5E48-9FBF-FCCDB69BF02D}"/>
              </a:ext>
            </a:extLst>
          </p:cNvPr>
          <p:cNvSpPr>
            <a:spLocks noGrp="1"/>
          </p:cNvSpPr>
          <p:nvPr>
            <p:ph type="title"/>
          </p:nvPr>
        </p:nvSpPr>
        <p:spPr/>
        <p:txBody>
          <a:bodyPr/>
          <a:lstStyle/>
          <a:p>
            <a:r>
              <a:rPr lang="en-US" dirty="0"/>
              <a:t>Candidate CIDs</a:t>
            </a:r>
          </a:p>
        </p:txBody>
      </p:sp>
      <p:sp>
        <p:nvSpPr>
          <p:cNvPr id="6" name="Date Placeholder 5">
            <a:extLst>
              <a:ext uri="{FF2B5EF4-FFF2-40B4-BE49-F238E27FC236}">
                <a16:creationId xmlns:a16="http://schemas.microsoft.com/office/drawing/2014/main" id="{2D89BC91-6BE6-394C-B935-52D3D910F9F3}"/>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FC7A09B0-9A74-4A43-8B7F-39A2BE12724D}"/>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DAC0C518-52FF-2B45-921E-5367F80B71DA}"/>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graphicFrame>
        <p:nvGraphicFramePr>
          <p:cNvPr id="7" name="Table 6">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1055133122"/>
              </p:ext>
            </p:extLst>
          </p:nvPr>
        </p:nvGraphicFramePr>
        <p:xfrm>
          <a:off x="1246718" y="1830390"/>
          <a:ext cx="9093200" cy="3337560"/>
        </p:xfrm>
        <a:graphic>
          <a:graphicData uri="http://schemas.openxmlformats.org/drawingml/2006/table">
            <a:tbl>
              <a:tblPr firstRow="1" bandRow="1">
                <a:tableStyleId>{5C22544A-7EE6-4342-B048-85BDC9FD1C3A}</a:tableStyleId>
              </a:tblPr>
              <a:tblGrid>
                <a:gridCol w="1818640">
                  <a:extLst>
                    <a:ext uri="{9D8B030D-6E8A-4147-A177-3AD203B41FA5}">
                      <a16:colId xmlns:a16="http://schemas.microsoft.com/office/drawing/2014/main" val="438070484"/>
                    </a:ext>
                  </a:extLst>
                </a:gridCol>
                <a:gridCol w="7274560">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11-20/0665</a:t>
                      </a:r>
                    </a:p>
                  </a:txBody>
                  <a:tcPr/>
                </a:tc>
                <a:tc>
                  <a:txBody>
                    <a:bodyPr/>
                    <a:lstStyle/>
                    <a:p>
                      <a:r>
                        <a:rPr lang="en-GB" sz="1800" kern="1200" dirty="0">
                          <a:solidFill>
                            <a:srgbClr val="FF0000"/>
                          </a:solidFill>
                          <a:effectLst/>
                          <a:latin typeface="+mn-lt"/>
                          <a:ea typeface="+mn-ea"/>
                          <a:cs typeface="+mn-cs"/>
                        </a:rPr>
                        <a:t>24212</a:t>
                      </a:r>
                      <a:r>
                        <a:rPr lang="en-GB" sz="1800" kern="1200" dirty="0">
                          <a:solidFill>
                            <a:schemeClr val="dk1"/>
                          </a:solidFill>
                          <a:effectLst/>
                          <a:latin typeface="+mn-lt"/>
                          <a:ea typeface="+mn-ea"/>
                          <a:cs typeface="+mn-cs"/>
                        </a:rPr>
                        <a:t>, 24210, 24539, 24536, 24534, 24532, 24533, </a:t>
                      </a:r>
                      <a:r>
                        <a:rPr lang="en-GB" sz="1800" kern="1200" dirty="0">
                          <a:solidFill>
                            <a:srgbClr val="FF0000"/>
                          </a:solidFill>
                          <a:effectLst/>
                          <a:latin typeface="+mn-lt"/>
                          <a:ea typeface="+mn-ea"/>
                          <a:cs typeface="+mn-cs"/>
                        </a:rPr>
                        <a:t>24359</a:t>
                      </a:r>
                      <a:r>
                        <a:rPr lang="en-GB" sz="1800" kern="1200" dirty="0">
                          <a:solidFill>
                            <a:schemeClr val="dk1"/>
                          </a:solidFill>
                          <a:effectLst/>
                          <a:latin typeface="+mn-lt"/>
                          <a:ea typeface="+mn-ea"/>
                          <a:cs typeface="+mn-cs"/>
                        </a:rPr>
                        <a:t>, 24333, </a:t>
                      </a:r>
                      <a:r>
                        <a:rPr lang="en-GB" sz="1800" kern="1200" dirty="0">
                          <a:solidFill>
                            <a:srgbClr val="FF0000"/>
                          </a:solidFill>
                          <a:effectLst/>
                          <a:latin typeface="+mn-lt"/>
                          <a:ea typeface="+mn-ea"/>
                          <a:cs typeface="+mn-cs"/>
                        </a:rPr>
                        <a:t>24531</a:t>
                      </a:r>
                      <a:r>
                        <a:rPr lang="en-CA" dirty="0">
                          <a:effectLst/>
                        </a:rPr>
                        <a:t> </a:t>
                      </a:r>
                      <a:endParaRPr lang="en-US" dirty="0"/>
                    </a:p>
                  </a:txBody>
                  <a:tcPr/>
                </a:tc>
                <a:extLst>
                  <a:ext uri="{0D108BD9-81ED-4DB2-BD59-A6C34878D82A}">
                    <a16:rowId xmlns:a16="http://schemas.microsoft.com/office/drawing/2014/main" val="2279183974"/>
                  </a:ext>
                </a:extLst>
              </a:tr>
              <a:tr h="370840">
                <a:tc>
                  <a:txBody>
                    <a:bodyPr/>
                    <a:lstStyle/>
                    <a:p>
                      <a:r>
                        <a:rPr lang="en-US" dirty="0"/>
                        <a:t>11-20/0549</a:t>
                      </a:r>
                    </a:p>
                  </a:txBody>
                  <a:tcPr/>
                </a:tc>
                <a:tc>
                  <a:txBody>
                    <a:bodyPr/>
                    <a:lstStyle/>
                    <a:p>
                      <a:r>
                        <a:rPr lang="en-US" sz="1800" kern="1200" dirty="0">
                          <a:solidFill>
                            <a:schemeClr val="dk1"/>
                          </a:solidFill>
                          <a:effectLst/>
                          <a:latin typeface="+mn-lt"/>
                          <a:ea typeface="+mn-ea"/>
                          <a:cs typeface="+mn-cs"/>
                        </a:rPr>
                        <a:t>24004, 24085, 24086, 24087, 24088, 24468, </a:t>
                      </a:r>
                      <a:r>
                        <a:rPr lang="en-US" sz="1800" kern="1200" dirty="0">
                          <a:solidFill>
                            <a:srgbClr val="FF0000"/>
                          </a:solidFill>
                          <a:effectLst/>
                          <a:latin typeface="+mn-lt"/>
                          <a:ea typeface="+mn-ea"/>
                          <a:cs typeface="+mn-cs"/>
                        </a:rPr>
                        <a:t>24509, 24510</a:t>
                      </a:r>
                      <a:r>
                        <a:rPr lang="en-CA" dirty="0">
                          <a:solidFill>
                            <a:srgbClr val="FF0000"/>
                          </a:solidFill>
                          <a:effectLst/>
                        </a:rPr>
                        <a:t> </a:t>
                      </a:r>
                      <a:endParaRPr lang="en-US" dirty="0">
                        <a:solidFill>
                          <a:srgbClr val="FF0000"/>
                        </a:solidFill>
                      </a:endParaRPr>
                    </a:p>
                  </a:txBody>
                  <a:tcPr/>
                </a:tc>
                <a:extLst>
                  <a:ext uri="{0D108BD9-81ED-4DB2-BD59-A6C34878D82A}">
                    <a16:rowId xmlns:a16="http://schemas.microsoft.com/office/drawing/2014/main" val="2279890647"/>
                  </a:ext>
                </a:extLst>
              </a:tr>
              <a:tr h="370840">
                <a:tc>
                  <a:txBody>
                    <a:bodyPr/>
                    <a:lstStyle/>
                    <a:p>
                      <a:r>
                        <a:rPr lang="en-US" dirty="0"/>
                        <a:t>11-20/0594</a:t>
                      </a:r>
                    </a:p>
                  </a:txBody>
                  <a:tcPr/>
                </a:tc>
                <a:tc>
                  <a:txBody>
                    <a:bodyPr/>
                    <a:lstStyle/>
                    <a:p>
                      <a:r>
                        <a:rPr lang="en-US" sz="1800" kern="1200" dirty="0">
                          <a:solidFill>
                            <a:schemeClr val="dk1"/>
                          </a:solidFill>
                          <a:effectLst/>
                          <a:latin typeface="+mn-lt"/>
                          <a:ea typeface="+mn-ea"/>
                          <a:cs typeface="+mn-cs"/>
                        </a:rPr>
                        <a:t>24432, 24345, </a:t>
                      </a:r>
                      <a:r>
                        <a:rPr lang="en-US" sz="1800" kern="1200" dirty="0">
                          <a:solidFill>
                            <a:srgbClr val="FF0000"/>
                          </a:solidFill>
                          <a:effectLst/>
                          <a:latin typeface="+mn-lt"/>
                          <a:ea typeface="+mn-ea"/>
                          <a:cs typeface="+mn-cs"/>
                        </a:rPr>
                        <a:t>24353</a:t>
                      </a:r>
                      <a:r>
                        <a:rPr lang="en-US" sz="1800" kern="1200" dirty="0">
                          <a:solidFill>
                            <a:schemeClr val="dk1"/>
                          </a:solidFill>
                          <a:effectLst/>
                          <a:latin typeface="+mn-lt"/>
                          <a:ea typeface="+mn-ea"/>
                          <a:cs typeface="+mn-cs"/>
                        </a:rPr>
                        <a:t>, 24136, 24378, 24379, 24380</a:t>
                      </a:r>
                      <a:r>
                        <a:rPr lang="en-CA" dirty="0">
                          <a:effectLst/>
                        </a:rPr>
                        <a:t> </a:t>
                      </a:r>
                      <a:endParaRPr lang="en-US" dirty="0"/>
                    </a:p>
                  </a:txBody>
                  <a:tcPr/>
                </a:tc>
                <a:extLst>
                  <a:ext uri="{0D108BD9-81ED-4DB2-BD59-A6C34878D82A}">
                    <a16:rowId xmlns:a16="http://schemas.microsoft.com/office/drawing/2014/main" val="80198438"/>
                  </a:ext>
                </a:extLst>
              </a:tr>
              <a:tr h="370840">
                <a:tc>
                  <a:txBody>
                    <a:bodyPr/>
                    <a:lstStyle/>
                    <a:p>
                      <a:r>
                        <a:rPr lang="en-US" dirty="0"/>
                        <a:t>11-20/0492</a:t>
                      </a:r>
                    </a:p>
                  </a:txBody>
                  <a:tcPr/>
                </a:tc>
                <a:tc>
                  <a:txBody>
                    <a:bodyPr/>
                    <a:lstStyle/>
                    <a:p>
                      <a:r>
                        <a:rPr lang="en-US" dirty="0"/>
                        <a:t>24459, 24460, 24462</a:t>
                      </a:r>
                    </a:p>
                  </a:txBody>
                  <a:tcPr/>
                </a:tc>
                <a:extLst>
                  <a:ext uri="{0D108BD9-81ED-4DB2-BD59-A6C34878D82A}">
                    <a16:rowId xmlns:a16="http://schemas.microsoft.com/office/drawing/2014/main" val="2740962531"/>
                  </a:ext>
                </a:extLst>
              </a:tr>
              <a:tr h="370840">
                <a:tc>
                  <a:txBody>
                    <a:bodyPr/>
                    <a:lstStyle/>
                    <a:p>
                      <a:r>
                        <a:rPr lang="en-US" dirty="0"/>
                        <a:t>11-20/0493</a:t>
                      </a:r>
                    </a:p>
                  </a:txBody>
                  <a:tcPr/>
                </a:tc>
                <a:tc>
                  <a:txBody>
                    <a:bodyPr/>
                    <a:lstStyle/>
                    <a:p>
                      <a:r>
                        <a:rPr lang="en-US" dirty="0"/>
                        <a:t>24025, 24475</a:t>
                      </a:r>
                    </a:p>
                  </a:txBody>
                  <a:tcPr/>
                </a:tc>
                <a:extLst>
                  <a:ext uri="{0D108BD9-81ED-4DB2-BD59-A6C34878D82A}">
                    <a16:rowId xmlns:a16="http://schemas.microsoft.com/office/drawing/2014/main" val="2304328414"/>
                  </a:ext>
                </a:extLst>
              </a:tr>
              <a:tr h="370840">
                <a:tc>
                  <a:txBody>
                    <a:bodyPr/>
                    <a:lstStyle/>
                    <a:p>
                      <a:r>
                        <a:rPr lang="en-US" dirty="0"/>
                        <a:t>11-20/0703</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24027, 24419</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454035627"/>
                  </a:ext>
                </a:extLst>
              </a:tr>
              <a:tr h="370840">
                <a:tc>
                  <a:txBody>
                    <a:bodyPr/>
                    <a:lstStyle/>
                    <a:p>
                      <a:r>
                        <a:rPr lang="en-US" dirty="0"/>
                        <a:t>11-20/0795</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1800" kern="1200" dirty="0">
                          <a:solidFill>
                            <a:schemeClr val="dk1"/>
                          </a:solidFill>
                          <a:effectLst/>
                          <a:latin typeface="+mn-lt"/>
                          <a:ea typeface="+mn-ea"/>
                          <a:cs typeface="+mn-cs"/>
                        </a:rPr>
                        <a:t>24292</a:t>
                      </a:r>
                    </a:p>
                  </a:txBody>
                  <a:tcPr/>
                </a:tc>
                <a:extLst>
                  <a:ext uri="{0D108BD9-81ED-4DB2-BD59-A6C34878D82A}">
                    <a16:rowId xmlns:a16="http://schemas.microsoft.com/office/drawing/2014/main" val="2511837843"/>
                  </a:ext>
                </a:extLst>
              </a:tr>
              <a:tr h="370840">
                <a:tc>
                  <a:txBody>
                    <a:bodyPr/>
                    <a:lstStyle/>
                    <a:p>
                      <a:r>
                        <a:rPr lang="en-US" dirty="0"/>
                        <a:t>11-20/0529</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24235 and 24236</a:t>
                      </a:r>
                      <a:r>
                        <a:rPr lang="en-CA" dirty="0">
                          <a:effectLst/>
                        </a:rPr>
                        <a:t> </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2762236426"/>
                  </a:ext>
                </a:extLst>
              </a:tr>
            </a:tbl>
          </a:graphicData>
        </a:graphic>
      </p:graphicFrame>
    </p:spTree>
    <p:extLst>
      <p:ext uri="{BB962C8B-B14F-4D97-AF65-F5344CB8AC3E}">
        <p14:creationId xmlns:p14="http://schemas.microsoft.com/office/powerpoint/2010/main" val="367375835"/>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8722BA-52E7-3E4E-B0A0-695486BDA799}"/>
              </a:ext>
            </a:extLst>
          </p:cNvPr>
          <p:cNvSpPr>
            <a:spLocks noGrp="1"/>
          </p:cNvSpPr>
          <p:nvPr>
            <p:ph type="title"/>
          </p:nvPr>
        </p:nvSpPr>
        <p:spPr/>
        <p:txBody>
          <a:bodyPr/>
          <a:lstStyle/>
          <a:p>
            <a:r>
              <a:rPr lang="en-US" dirty="0"/>
              <a:t>CR Motion #1034</a:t>
            </a:r>
          </a:p>
        </p:txBody>
      </p:sp>
      <p:sp>
        <p:nvSpPr>
          <p:cNvPr id="6" name="Content Placeholder 5">
            <a:extLst>
              <a:ext uri="{FF2B5EF4-FFF2-40B4-BE49-F238E27FC236}">
                <a16:creationId xmlns:a16="http://schemas.microsoft.com/office/drawing/2014/main" id="{D404A0DB-0485-0648-8D87-383B782D33DB}"/>
              </a:ext>
            </a:extLst>
          </p:cNvPr>
          <p:cNvSpPr>
            <a:spLocks noGrp="1"/>
          </p:cNvSpPr>
          <p:nvPr>
            <p:ph idx="1"/>
          </p:nvPr>
        </p:nvSpPr>
        <p:spPr/>
        <p:txBody>
          <a:bodyPr/>
          <a:lstStyle/>
          <a:p>
            <a:r>
              <a:rPr lang="en-US" dirty="0"/>
              <a:t>Move to approve resolutions to CIDs</a:t>
            </a:r>
            <a:r>
              <a:rPr lang="en-GB" kern="1200" dirty="0">
                <a:solidFill>
                  <a:srgbClr val="FF0000"/>
                </a:solidFill>
              </a:rPr>
              <a:t> </a:t>
            </a:r>
            <a:r>
              <a:rPr lang="en-GB" kern="1200" dirty="0">
                <a:solidFill>
                  <a:schemeClr val="dk1"/>
                </a:solidFill>
              </a:rPr>
              <a:t>24210, 24539, 24536, 24533, 24333 in doc 11-20/0665r2</a:t>
            </a:r>
          </a:p>
          <a:p>
            <a:endParaRPr lang="en-GB" kern="1200" dirty="0">
              <a:solidFill>
                <a:schemeClr val="dk1"/>
              </a:solidFill>
            </a:endParaRPr>
          </a:p>
          <a:p>
            <a:r>
              <a:rPr lang="en-GB" kern="1200" dirty="0">
                <a:solidFill>
                  <a:schemeClr val="dk1"/>
                </a:solidFill>
              </a:rPr>
              <a:t>Move:		Edward Au	Second:  Alfred </a:t>
            </a:r>
            <a:r>
              <a:rPr lang="en-GB" kern="1200" dirty="0" err="1">
                <a:solidFill>
                  <a:schemeClr val="dk1"/>
                </a:solidFill>
              </a:rPr>
              <a:t>Asterjadhi</a:t>
            </a:r>
            <a:endParaRPr lang="en-GB" kern="1200" dirty="0">
              <a:solidFill>
                <a:schemeClr val="dk1"/>
              </a:solidFill>
            </a:endParaRPr>
          </a:p>
          <a:p>
            <a:r>
              <a:rPr lang="en-GB" kern="1200" dirty="0">
                <a:solidFill>
                  <a:schemeClr val="dk1"/>
                </a:solidFill>
              </a:rPr>
              <a:t>Approved with unanimous consent</a:t>
            </a:r>
            <a:endParaRPr lang="en-US" dirty="0"/>
          </a:p>
          <a:p>
            <a:endParaRPr lang="en-US" dirty="0"/>
          </a:p>
        </p:txBody>
      </p:sp>
      <p:sp>
        <p:nvSpPr>
          <p:cNvPr id="5" name="Slide Number Placeholder 4">
            <a:extLst>
              <a:ext uri="{FF2B5EF4-FFF2-40B4-BE49-F238E27FC236}">
                <a16:creationId xmlns:a16="http://schemas.microsoft.com/office/drawing/2014/main" id="{8D1DE539-9F18-D140-8EE7-2689695B08B2}"/>
              </a:ext>
            </a:extLst>
          </p:cNvPr>
          <p:cNvSpPr>
            <a:spLocks noGrp="1"/>
          </p:cNvSpPr>
          <p:nvPr>
            <p:ph type="sldNum" idx="12"/>
          </p:nvPr>
        </p:nvSpPr>
        <p:spPr/>
        <p:txBody>
          <a:bodyPr/>
          <a:lstStyle/>
          <a:p>
            <a:r>
              <a:rPr lang="en-GB"/>
              <a:t>Slide </a:t>
            </a:r>
            <a:fld id="{06B781AF-4CCF-49B0-A572-DE54FBE5D942}" type="slidenum">
              <a:rPr lang="en-GB" smtClean="0"/>
              <a:pPr/>
              <a:t>74</a:t>
            </a:fld>
            <a:endParaRPr lang="en-GB"/>
          </a:p>
        </p:txBody>
      </p:sp>
      <p:sp>
        <p:nvSpPr>
          <p:cNvPr id="4" name="Footer Placeholder 3">
            <a:extLst>
              <a:ext uri="{FF2B5EF4-FFF2-40B4-BE49-F238E27FC236}">
                <a16:creationId xmlns:a16="http://schemas.microsoft.com/office/drawing/2014/main" id="{AE32D43B-B689-DF4C-B57F-78A9092E11DA}"/>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F58E3533-A780-794F-BC32-E2FD518F70DF}"/>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2376372997"/>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8722BA-52E7-3E4E-B0A0-695486BDA799}"/>
              </a:ext>
            </a:extLst>
          </p:cNvPr>
          <p:cNvSpPr>
            <a:spLocks noGrp="1"/>
          </p:cNvSpPr>
          <p:nvPr>
            <p:ph type="title"/>
          </p:nvPr>
        </p:nvSpPr>
        <p:spPr/>
        <p:txBody>
          <a:bodyPr/>
          <a:lstStyle/>
          <a:p>
            <a:r>
              <a:rPr lang="en-US" dirty="0"/>
              <a:t>CR Motion #1035</a:t>
            </a:r>
          </a:p>
        </p:txBody>
      </p:sp>
      <p:sp>
        <p:nvSpPr>
          <p:cNvPr id="6" name="Content Placeholder 5">
            <a:extLst>
              <a:ext uri="{FF2B5EF4-FFF2-40B4-BE49-F238E27FC236}">
                <a16:creationId xmlns:a16="http://schemas.microsoft.com/office/drawing/2014/main" id="{D404A0DB-0485-0648-8D87-383B782D33DB}"/>
              </a:ext>
            </a:extLst>
          </p:cNvPr>
          <p:cNvSpPr>
            <a:spLocks noGrp="1"/>
          </p:cNvSpPr>
          <p:nvPr>
            <p:ph idx="1"/>
          </p:nvPr>
        </p:nvSpPr>
        <p:spPr/>
        <p:txBody>
          <a:bodyPr/>
          <a:lstStyle/>
          <a:p>
            <a:r>
              <a:rPr lang="en-US" dirty="0"/>
              <a:t>Move to approve resolutions to CIDs</a:t>
            </a:r>
            <a:r>
              <a:rPr lang="en-GB" kern="1200" dirty="0">
                <a:solidFill>
                  <a:srgbClr val="FF0000"/>
                </a:solidFill>
              </a:rPr>
              <a:t> </a:t>
            </a:r>
            <a:r>
              <a:rPr lang="en-US" kern="1200" dirty="0">
                <a:solidFill>
                  <a:schemeClr val="dk1"/>
                </a:solidFill>
              </a:rPr>
              <a:t>24004, 24085, 24086, 24087, 24088, 24468, </a:t>
            </a:r>
            <a:r>
              <a:rPr lang="en-US" kern="1200" dirty="0">
                <a:solidFill>
                  <a:schemeClr val="tx1"/>
                </a:solidFill>
              </a:rPr>
              <a:t>24509, 24510</a:t>
            </a:r>
            <a:r>
              <a:rPr lang="en-CA" dirty="0">
                <a:solidFill>
                  <a:schemeClr val="tx1"/>
                </a:solidFill>
              </a:rPr>
              <a:t> in doc 11-20/0549r4</a:t>
            </a:r>
            <a:endParaRPr lang="en-US" dirty="0">
              <a:solidFill>
                <a:srgbClr val="FF0000"/>
              </a:solidFill>
            </a:endParaRPr>
          </a:p>
          <a:p>
            <a:endParaRPr lang="en-GB" kern="1200" dirty="0">
              <a:solidFill>
                <a:schemeClr val="dk1"/>
              </a:solidFill>
            </a:endParaRPr>
          </a:p>
          <a:p>
            <a:endParaRPr lang="en-GB" kern="1200" dirty="0">
              <a:solidFill>
                <a:schemeClr val="dk1"/>
              </a:solidFill>
            </a:endParaRPr>
          </a:p>
          <a:p>
            <a:r>
              <a:rPr lang="en-GB" kern="1200" dirty="0">
                <a:solidFill>
                  <a:schemeClr val="dk1"/>
                </a:solidFill>
              </a:rPr>
              <a:t>Move:		</a:t>
            </a:r>
            <a:r>
              <a:rPr lang="en-GB" kern="1200" dirty="0" err="1">
                <a:solidFill>
                  <a:schemeClr val="dk1"/>
                </a:solidFill>
              </a:rPr>
              <a:t>Liwen</a:t>
            </a:r>
            <a:r>
              <a:rPr lang="en-GB" kern="1200" dirty="0">
                <a:solidFill>
                  <a:schemeClr val="dk1"/>
                </a:solidFill>
              </a:rPr>
              <a:t> Chu	Second:  Alfred </a:t>
            </a:r>
            <a:r>
              <a:rPr lang="en-GB" kern="1200" dirty="0" err="1">
                <a:solidFill>
                  <a:schemeClr val="dk1"/>
                </a:solidFill>
              </a:rPr>
              <a:t>Asterjadhi</a:t>
            </a:r>
            <a:endParaRPr lang="en-GB" kern="1200" dirty="0">
              <a:solidFill>
                <a:schemeClr val="dk1"/>
              </a:solidFill>
            </a:endParaRPr>
          </a:p>
          <a:p>
            <a:r>
              <a:rPr lang="en-GB" kern="1200" dirty="0">
                <a:solidFill>
                  <a:schemeClr val="dk1"/>
                </a:solidFill>
              </a:rPr>
              <a:t>Approved with unanimous consent</a:t>
            </a:r>
          </a:p>
          <a:p>
            <a:endParaRPr lang="en-US" dirty="0"/>
          </a:p>
          <a:p>
            <a:endParaRPr lang="en-US" dirty="0"/>
          </a:p>
        </p:txBody>
      </p:sp>
      <p:sp>
        <p:nvSpPr>
          <p:cNvPr id="5" name="Slide Number Placeholder 4">
            <a:extLst>
              <a:ext uri="{FF2B5EF4-FFF2-40B4-BE49-F238E27FC236}">
                <a16:creationId xmlns:a16="http://schemas.microsoft.com/office/drawing/2014/main" id="{8D1DE539-9F18-D140-8EE7-2689695B08B2}"/>
              </a:ext>
            </a:extLst>
          </p:cNvPr>
          <p:cNvSpPr>
            <a:spLocks noGrp="1"/>
          </p:cNvSpPr>
          <p:nvPr>
            <p:ph type="sldNum" idx="12"/>
          </p:nvPr>
        </p:nvSpPr>
        <p:spPr/>
        <p:txBody>
          <a:bodyPr/>
          <a:lstStyle/>
          <a:p>
            <a:r>
              <a:rPr lang="en-GB"/>
              <a:t>Slide </a:t>
            </a:r>
            <a:fld id="{06B781AF-4CCF-49B0-A572-DE54FBE5D942}" type="slidenum">
              <a:rPr lang="en-GB" smtClean="0"/>
              <a:pPr/>
              <a:t>75</a:t>
            </a:fld>
            <a:endParaRPr lang="en-GB"/>
          </a:p>
        </p:txBody>
      </p:sp>
      <p:sp>
        <p:nvSpPr>
          <p:cNvPr id="4" name="Footer Placeholder 3">
            <a:extLst>
              <a:ext uri="{FF2B5EF4-FFF2-40B4-BE49-F238E27FC236}">
                <a16:creationId xmlns:a16="http://schemas.microsoft.com/office/drawing/2014/main" id="{AE32D43B-B689-DF4C-B57F-78A9092E11DA}"/>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F58E3533-A780-794F-BC32-E2FD518F70DF}"/>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2038687888"/>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8722BA-52E7-3E4E-B0A0-695486BDA799}"/>
              </a:ext>
            </a:extLst>
          </p:cNvPr>
          <p:cNvSpPr>
            <a:spLocks noGrp="1"/>
          </p:cNvSpPr>
          <p:nvPr>
            <p:ph type="title"/>
          </p:nvPr>
        </p:nvSpPr>
        <p:spPr/>
        <p:txBody>
          <a:bodyPr/>
          <a:lstStyle/>
          <a:p>
            <a:r>
              <a:rPr lang="en-US" dirty="0"/>
              <a:t>CR Motion #1036</a:t>
            </a:r>
          </a:p>
        </p:txBody>
      </p:sp>
      <p:sp>
        <p:nvSpPr>
          <p:cNvPr id="6" name="Content Placeholder 5">
            <a:extLst>
              <a:ext uri="{FF2B5EF4-FFF2-40B4-BE49-F238E27FC236}">
                <a16:creationId xmlns:a16="http://schemas.microsoft.com/office/drawing/2014/main" id="{D404A0DB-0485-0648-8D87-383B782D33DB}"/>
              </a:ext>
            </a:extLst>
          </p:cNvPr>
          <p:cNvSpPr>
            <a:spLocks noGrp="1"/>
          </p:cNvSpPr>
          <p:nvPr>
            <p:ph idx="1"/>
          </p:nvPr>
        </p:nvSpPr>
        <p:spPr/>
        <p:txBody>
          <a:bodyPr/>
          <a:lstStyle/>
          <a:p>
            <a:r>
              <a:rPr lang="en-US" dirty="0"/>
              <a:t>Move to approve resolutions to CIDs</a:t>
            </a:r>
            <a:r>
              <a:rPr lang="en-GB" kern="1200" dirty="0">
                <a:solidFill>
                  <a:srgbClr val="FF0000"/>
                </a:solidFill>
              </a:rPr>
              <a:t> </a:t>
            </a:r>
            <a:r>
              <a:rPr lang="en-US" kern="1200" dirty="0">
                <a:solidFill>
                  <a:schemeClr val="dk1"/>
                </a:solidFill>
              </a:rPr>
              <a:t>24432, 24345, </a:t>
            </a:r>
            <a:r>
              <a:rPr lang="en-US" kern="1200" dirty="0">
                <a:solidFill>
                  <a:schemeClr val="tx1"/>
                </a:solidFill>
              </a:rPr>
              <a:t>24353</a:t>
            </a:r>
            <a:r>
              <a:rPr lang="en-US" kern="1200" dirty="0">
                <a:solidFill>
                  <a:schemeClr val="dk1"/>
                </a:solidFill>
              </a:rPr>
              <a:t>, 24136, 24378, 24379, 24380</a:t>
            </a:r>
            <a:r>
              <a:rPr lang="en-CA" dirty="0"/>
              <a:t> in doc 11-20/0594r6</a:t>
            </a:r>
            <a:endParaRPr lang="en-US" dirty="0"/>
          </a:p>
          <a:p>
            <a:endParaRPr lang="en-GB" kern="1200" dirty="0">
              <a:solidFill>
                <a:schemeClr val="dk1"/>
              </a:solidFill>
            </a:endParaRPr>
          </a:p>
          <a:p>
            <a:endParaRPr lang="en-GB" kern="1200" dirty="0">
              <a:solidFill>
                <a:schemeClr val="dk1"/>
              </a:solidFill>
            </a:endParaRPr>
          </a:p>
          <a:p>
            <a:r>
              <a:rPr lang="en-GB" kern="1200" dirty="0">
                <a:solidFill>
                  <a:schemeClr val="dk1"/>
                </a:solidFill>
              </a:rPr>
              <a:t>Move:		</a:t>
            </a:r>
            <a:r>
              <a:rPr lang="en-GB" kern="1200" dirty="0" err="1">
                <a:solidFill>
                  <a:schemeClr val="dk1"/>
                </a:solidFill>
              </a:rPr>
              <a:t>Liwen</a:t>
            </a:r>
            <a:r>
              <a:rPr lang="en-GB" kern="1200" dirty="0">
                <a:solidFill>
                  <a:schemeClr val="dk1"/>
                </a:solidFill>
              </a:rPr>
              <a:t> Chu	Second:  Edward Au</a:t>
            </a:r>
          </a:p>
          <a:p>
            <a:r>
              <a:rPr lang="en-GB" kern="1200" dirty="0">
                <a:solidFill>
                  <a:schemeClr val="dk1"/>
                </a:solidFill>
              </a:rPr>
              <a:t>Approved with unanimous consent</a:t>
            </a:r>
          </a:p>
          <a:p>
            <a:endParaRPr lang="en-US" dirty="0"/>
          </a:p>
          <a:p>
            <a:endParaRPr lang="en-US" dirty="0"/>
          </a:p>
        </p:txBody>
      </p:sp>
      <p:sp>
        <p:nvSpPr>
          <p:cNvPr id="5" name="Slide Number Placeholder 4">
            <a:extLst>
              <a:ext uri="{FF2B5EF4-FFF2-40B4-BE49-F238E27FC236}">
                <a16:creationId xmlns:a16="http://schemas.microsoft.com/office/drawing/2014/main" id="{8D1DE539-9F18-D140-8EE7-2689695B08B2}"/>
              </a:ext>
            </a:extLst>
          </p:cNvPr>
          <p:cNvSpPr>
            <a:spLocks noGrp="1"/>
          </p:cNvSpPr>
          <p:nvPr>
            <p:ph type="sldNum" idx="12"/>
          </p:nvPr>
        </p:nvSpPr>
        <p:spPr/>
        <p:txBody>
          <a:bodyPr/>
          <a:lstStyle/>
          <a:p>
            <a:r>
              <a:rPr lang="en-GB"/>
              <a:t>Slide </a:t>
            </a:r>
            <a:fld id="{06B781AF-4CCF-49B0-A572-DE54FBE5D942}" type="slidenum">
              <a:rPr lang="en-GB" smtClean="0"/>
              <a:pPr/>
              <a:t>76</a:t>
            </a:fld>
            <a:endParaRPr lang="en-GB"/>
          </a:p>
        </p:txBody>
      </p:sp>
      <p:sp>
        <p:nvSpPr>
          <p:cNvPr id="4" name="Footer Placeholder 3">
            <a:extLst>
              <a:ext uri="{FF2B5EF4-FFF2-40B4-BE49-F238E27FC236}">
                <a16:creationId xmlns:a16="http://schemas.microsoft.com/office/drawing/2014/main" id="{AE32D43B-B689-DF4C-B57F-78A9092E11DA}"/>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F58E3533-A780-794F-BC32-E2FD518F70DF}"/>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2398402876"/>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F12AEB-2BEB-8940-A83F-D385C9DC165F}"/>
              </a:ext>
            </a:extLst>
          </p:cNvPr>
          <p:cNvSpPr>
            <a:spLocks noGrp="1"/>
          </p:cNvSpPr>
          <p:nvPr>
            <p:ph type="title"/>
          </p:nvPr>
        </p:nvSpPr>
        <p:spPr/>
        <p:txBody>
          <a:bodyPr/>
          <a:lstStyle/>
          <a:p>
            <a:r>
              <a:rPr lang="en-US" dirty="0"/>
              <a:t>CR Motion 1037</a:t>
            </a:r>
          </a:p>
        </p:txBody>
      </p:sp>
      <p:sp>
        <p:nvSpPr>
          <p:cNvPr id="3" name="Content Placeholder 2">
            <a:extLst>
              <a:ext uri="{FF2B5EF4-FFF2-40B4-BE49-F238E27FC236}">
                <a16:creationId xmlns:a16="http://schemas.microsoft.com/office/drawing/2014/main" id="{A99B7C61-8380-6745-BD70-0A4762204851}"/>
              </a:ext>
            </a:extLst>
          </p:cNvPr>
          <p:cNvSpPr>
            <a:spLocks noGrp="1"/>
          </p:cNvSpPr>
          <p:nvPr>
            <p:ph idx="1"/>
          </p:nvPr>
        </p:nvSpPr>
        <p:spPr/>
        <p:txBody>
          <a:bodyPr/>
          <a:lstStyle/>
          <a:p>
            <a:r>
              <a:rPr lang="en-US" dirty="0"/>
              <a:t>Move to accept resolution to CID 24336 in doc 11-20/0491r7</a:t>
            </a:r>
          </a:p>
          <a:p>
            <a:endParaRPr lang="en-US" dirty="0"/>
          </a:p>
          <a:p>
            <a:r>
              <a:rPr lang="en-US" dirty="0"/>
              <a:t>Move: Laurent </a:t>
            </a:r>
            <a:r>
              <a:rPr lang="en-US" dirty="0" err="1"/>
              <a:t>Cariou</a:t>
            </a:r>
            <a:r>
              <a:rPr lang="en-US" dirty="0"/>
              <a:t>		Second: Po-Kai Huang</a:t>
            </a:r>
          </a:p>
          <a:p>
            <a:r>
              <a:rPr lang="en-US" dirty="0"/>
              <a:t>Approved with unanimous consent</a:t>
            </a:r>
          </a:p>
        </p:txBody>
      </p:sp>
      <p:sp>
        <p:nvSpPr>
          <p:cNvPr id="4" name="Slide Number Placeholder 3">
            <a:extLst>
              <a:ext uri="{FF2B5EF4-FFF2-40B4-BE49-F238E27FC236}">
                <a16:creationId xmlns:a16="http://schemas.microsoft.com/office/drawing/2014/main" id="{18051628-390A-1441-ACDA-D18E6927C129}"/>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1068A197-FC9A-0D44-A4B5-A79127EB94A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4EFAA40C-40A7-7146-98E3-3679D1200C14}"/>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089924622"/>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9DC840-5023-8047-B97D-E70A469B7F96}"/>
              </a:ext>
            </a:extLst>
          </p:cNvPr>
          <p:cNvSpPr>
            <a:spLocks noGrp="1"/>
          </p:cNvSpPr>
          <p:nvPr>
            <p:ph type="title"/>
          </p:nvPr>
        </p:nvSpPr>
        <p:spPr/>
        <p:txBody>
          <a:bodyPr/>
          <a:lstStyle/>
          <a:p>
            <a:r>
              <a:rPr lang="en-US" dirty="0"/>
              <a:t>SP #1</a:t>
            </a:r>
          </a:p>
        </p:txBody>
      </p:sp>
      <p:sp>
        <p:nvSpPr>
          <p:cNvPr id="3" name="Content Placeholder 2">
            <a:extLst>
              <a:ext uri="{FF2B5EF4-FFF2-40B4-BE49-F238E27FC236}">
                <a16:creationId xmlns:a16="http://schemas.microsoft.com/office/drawing/2014/main" id="{8987D141-95C8-5347-AFE8-32DC19A3F606}"/>
              </a:ext>
            </a:extLst>
          </p:cNvPr>
          <p:cNvSpPr>
            <a:spLocks noGrp="1"/>
          </p:cNvSpPr>
          <p:nvPr>
            <p:ph idx="1"/>
          </p:nvPr>
        </p:nvSpPr>
        <p:spPr/>
        <p:txBody>
          <a:bodyPr/>
          <a:lstStyle/>
          <a:p>
            <a:r>
              <a:rPr lang="en-US" dirty="0"/>
              <a:t>Do you agree to change “should” to a “Shall” in CID 24459?</a:t>
            </a:r>
          </a:p>
          <a:p>
            <a:endParaRPr lang="en-US" dirty="0"/>
          </a:p>
          <a:p>
            <a:r>
              <a:rPr lang="en-US" dirty="0"/>
              <a:t>Y/N/A: 6/11/10</a:t>
            </a:r>
          </a:p>
        </p:txBody>
      </p:sp>
      <p:sp>
        <p:nvSpPr>
          <p:cNvPr id="4" name="Slide Number Placeholder 3">
            <a:extLst>
              <a:ext uri="{FF2B5EF4-FFF2-40B4-BE49-F238E27FC236}">
                <a16:creationId xmlns:a16="http://schemas.microsoft.com/office/drawing/2014/main" id="{4C1E7815-3A77-C140-984A-17A42BD6550D}"/>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1644C849-2088-0B46-B206-8302D4A5234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C526602-556B-8A40-B202-D1DF2C0BCEF9}"/>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462419210"/>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8722BA-52E7-3E4E-B0A0-695486BDA799}"/>
              </a:ext>
            </a:extLst>
          </p:cNvPr>
          <p:cNvSpPr>
            <a:spLocks noGrp="1"/>
          </p:cNvSpPr>
          <p:nvPr>
            <p:ph type="title"/>
          </p:nvPr>
        </p:nvSpPr>
        <p:spPr/>
        <p:txBody>
          <a:bodyPr/>
          <a:lstStyle/>
          <a:p>
            <a:r>
              <a:rPr lang="en-US" dirty="0"/>
              <a:t>CR Motion #1038</a:t>
            </a:r>
          </a:p>
        </p:txBody>
      </p:sp>
      <p:sp>
        <p:nvSpPr>
          <p:cNvPr id="6" name="Content Placeholder 5">
            <a:extLst>
              <a:ext uri="{FF2B5EF4-FFF2-40B4-BE49-F238E27FC236}">
                <a16:creationId xmlns:a16="http://schemas.microsoft.com/office/drawing/2014/main" id="{D404A0DB-0485-0648-8D87-383B782D33DB}"/>
              </a:ext>
            </a:extLst>
          </p:cNvPr>
          <p:cNvSpPr>
            <a:spLocks noGrp="1"/>
          </p:cNvSpPr>
          <p:nvPr>
            <p:ph idx="1"/>
          </p:nvPr>
        </p:nvSpPr>
        <p:spPr/>
        <p:txBody>
          <a:bodyPr/>
          <a:lstStyle/>
          <a:p>
            <a:r>
              <a:rPr lang="en-US" dirty="0"/>
              <a:t>Move to approve resolutions to CIDs</a:t>
            </a:r>
            <a:r>
              <a:rPr lang="en-GB" kern="1200" dirty="0">
                <a:solidFill>
                  <a:srgbClr val="FF0000"/>
                </a:solidFill>
              </a:rPr>
              <a:t> </a:t>
            </a:r>
            <a:r>
              <a:rPr lang="en-US" dirty="0"/>
              <a:t>24460, 24462 in doc 11-20/0492r2</a:t>
            </a:r>
            <a:endParaRPr lang="en-GB" kern="1200" dirty="0">
              <a:solidFill>
                <a:schemeClr val="dk1"/>
              </a:solidFill>
            </a:endParaRPr>
          </a:p>
          <a:p>
            <a:endParaRPr lang="en-GB" kern="1200" dirty="0">
              <a:solidFill>
                <a:schemeClr val="dk1"/>
              </a:solidFill>
            </a:endParaRPr>
          </a:p>
          <a:p>
            <a:r>
              <a:rPr lang="en-GB" kern="1200" dirty="0">
                <a:solidFill>
                  <a:schemeClr val="dk1"/>
                </a:solidFill>
              </a:rPr>
              <a:t>Move:		Laurent </a:t>
            </a:r>
            <a:r>
              <a:rPr lang="en-GB" kern="1200" dirty="0" err="1">
                <a:solidFill>
                  <a:schemeClr val="dk1"/>
                </a:solidFill>
              </a:rPr>
              <a:t>Cariou</a:t>
            </a:r>
            <a:r>
              <a:rPr lang="en-GB" kern="1200" dirty="0">
                <a:solidFill>
                  <a:schemeClr val="dk1"/>
                </a:solidFill>
              </a:rPr>
              <a:t>	Second:  Alfred </a:t>
            </a:r>
            <a:r>
              <a:rPr lang="en-GB" kern="1200" dirty="0" err="1">
                <a:solidFill>
                  <a:schemeClr val="dk1"/>
                </a:solidFill>
              </a:rPr>
              <a:t>Asterjadhi</a:t>
            </a:r>
            <a:endParaRPr lang="en-GB" kern="1200" dirty="0">
              <a:solidFill>
                <a:schemeClr val="dk1"/>
              </a:solidFill>
            </a:endParaRPr>
          </a:p>
          <a:p>
            <a:r>
              <a:rPr lang="en-GB" kern="1200" dirty="0">
                <a:solidFill>
                  <a:schemeClr val="dk1"/>
                </a:solidFill>
              </a:rPr>
              <a:t>Approved with unanimous consent</a:t>
            </a:r>
            <a:endParaRPr lang="en-US" dirty="0"/>
          </a:p>
          <a:p>
            <a:endParaRPr lang="en-US" dirty="0"/>
          </a:p>
        </p:txBody>
      </p:sp>
      <p:sp>
        <p:nvSpPr>
          <p:cNvPr id="5" name="Slide Number Placeholder 4">
            <a:extLst>
              <a:ext uri="{FF2B5EF4-FFF2-40B4-BE49-F238E27FC236}">
                <a16:creationId xmlns:a16="http://schemas.microsoft.com/office/drawing/2014/main" id="{8D1DE539-9F18-D140-8EE7-2689695B08B2}"/>
              </a:ext>
            </a:extLst>
          </p:cNvPr>
          <p:cNvSpPr>
            <a:spLocks noGrp="1"/>
          </p:cNvSpPr>
          <p:nvPr>
            <p:ph type="sldNum" idx="12"/>
          </p:nvPr>
        </p:nvSpPr>
        <p:spPr/>
        <p:txBody>
          <a:bodyPr/>
          <a:lstStyle/>
          <a:p>
            <a:r>
              <a:rPr lang="en-GB"/>
              <a:t>Slide </a:t>
            </a:r>
            <a:fld id="{06B781AF-4CCF-49B0-A572-DE54FBE5D942}" type="slidenum">
              <a:rPr lang="en-GB" smtClean="0"/>
              <a:pPr/>
              <a:t>79</a:t>
            </a:fld>
            <a:endParaRPr lang="en-GB"/>
          </a:p>
        </p:txBody>
      </p:sp>
      <p:sp>
        <p:nvSpPr>
          <p:cNvPr id="4" name="Footer Placeholder 3">
            <a:extLst>
              <a:ext uri="{FF2B5EF4-FFF2-40B4-BE49-F238E27FC236}">
                <a16:creationId xmlns:a16="http://schemas.microsoft.com/office/drawing/2014/main" id="{AE32D43B-B689-DF4C-B57F-78A9092E11DA}"/>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F58E3533-A780-794F-BC32-E2FD518F70DF}"/>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42278203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929217" y="1447801"/>
            <a:ext cx="1004358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467243523"/>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DFBEF1-5A53-8349-B8E0-0A9F00110B6A}"/>
              </a:ext>
            </a:extLst>
          </p:cNvPr>
          <p:cNvSpPr>
            <a:spLocks noGrp="1"/>
          </p:cNvSpPr>
          <p:nvPr>
            <p:ph type="title"/>
          </p:nvPr>
        </p:nvSpPr>
        <p:spPr/>
        <p:txBody>
          <a:bodyPr/>
          <a:lstStyle/>
          <a:p>
            <a:r>
              <a:rPr lang="en-US" dirty="0"/>
              <a:t>CR Motion #1039 </a:t>
            </a:r>
          </a:p>
        </p:txBody>
      </p:sp>
      <p:sp>
        <p:nvSpPr>
          <p:cNvPr id="3" name="Content Placeholder 2">
            <a:extLst>
              <a:ext uri="{FF2B5EF4-FFF2-40B4-BE49-F238E27FC236}">
                <a16:creationId xmlns:a16="http://schemas.microsoft.com/office/drawing/2014/main" id="{8E68CA31-651D-CB45-9804-CC2E655D9EBE}"/>
              </a:ext>
            </a:extLst>
          </p:cNvPr>
          <p:cNvSpPr>
            <a:spLocks noGrp="1"/>
          </p:cNvSpPr>
          <p:nvPr>
            <p:ph idx="1"/>
          </p:nvPr>
        </p:nvSpPr>
        <p:spPr/>
        <p:txBody>
          <a:bodyPr/>
          <a:lstStyle/>
          <a:p>
            <a:r>
              <a:rPr lang="en-US" dirty="0"/>
              <a:t>Move to accept resolutions to CIDs </a:t>
            </a:r>
            <a:r>
              <a:rPr lang="en-GB" kern="1200" dirty="0">
                <a:solidFill>
                  <a:schemeClr val="dk1"/>
                </a:solidFill>
              </a:rPr>
              <a:t>24027, 24419</a:t>
            </a:r>
            <a:r>
              <a:rPr lang="en-CA" kern="1200" dirty="0">
                <a:solidFill>
                  <a:schemeClr val="dk1"/>
                </a:solidFill>
              </a:rPr>
              <a:t> </a:t>
            </a:r>
            <a:r>
              <a:rPr lang="en-US" dirty="0"/>
              <a:t>in doc 11-20/0703r3</a:t>
            </a:r>
          </a:p>
          <a:p>
            <a:endParaRPr lang="en-US" dirty="0"/>
          </a:p>
          <a:p>
            <a:r>
              <a:rPr lang="en-US" dirty="0"/>
              <a:t>Move:	Po-Kai Huang		Second: Abhishek Patil</a:t>
            </a:r>
          </a:p>
          <a:p>
            <a:r>
              <a:rPr lang="en-US" dirty="0"/>
              <a:t>Approved with unanimous consent</a:t>
            </a:r>
          </a:p>
        </p:txBody>
      </p:sp>
      <p:sp>
        <p:nvSpPr>
          <p:cNvPr id="4" name="Slide Number Placeholder 3">
            <a:extLst>
              <a:ext uri="{FF2B5EF4-FFF2-40B4-BE49-F238E27FC236}">
                <a16:creationId xmlns:a16="http://schemas.microsoft.com/office/drawing/2014/main" id="{4E20C465-99D8-974C-80F4-B3B7A5E24EF9}"/>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C04A2540-806E-8E4C-8C9F-920183BA60D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C12C3F1C-0E5D-F249-82E3-77D61BF44341}"/>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608683223"/>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15AA45-91AF-1747-AAD8-79C2D344328D}"/>
              </a:ext>
            </a:extLst>
          </p:cNvPr>
          <p:cNvSpPr>
            <a:spLocks noGrp="1"/>
          </p:cNvSpPr>
          <p:nvPr>
            <p:ph type="title"/>
          </p:nvPr>
        </p:nvSpPr>
        <p:spPr/>
        <p:txBody>
          <a:bodyPr/>
          <a:lstStyle/>
          <a:p>
            <a:r>
              <a:rPr lang="en-US" dirty="0"/>
              <a:t>CR Motion #1040</a:t>
            </a:r>
          </a:p>
        </p:txBody>
      </p:sp>
      <p:sp>
        <p:nvSpPr>
          <p:cNvPr id="3" name="Content Placeholder 2">
            <a:extLst>
              <a:ext uri="{FF2B5EF4-FFF2-40B4-BE49-F238E27FC236}">
                <a16:creationId xmlns:a16="http://schemas.microsoft.com/office/drawing/2014/main" id="{E209B10E-DD9C-9C42-8D8A-C33F0F8027AA}"/>
              </a:ext>
            </a:extLst>
          </p:cNvPr>
          <p:cNvSpPr>
            <a:spLocks noGrp="1"/>
          </p:cNvSpPr>
          <p:nvPr>
            <p:ph idx="1"/>
          </p:nvPr>
        </p:nvSpPr>
        <p:spPr/>
        <p:txBody>
          <a:bodyPr/>
          <a:lstStyle/>
          <a:p>
            <a:r>
              <a:rPr lang="en-US" dirty="0"/>
              <a:t>Move to accept resolution to CID 24292 in doc 11-20/0705r2</a:t>
            </a:r>
          </a:p>
          <a:p>
            <a:endParaRPr lang="en-US" dirty="0"/>
          </a:p>
          <a:p>
            <a:r>
              <a:rPr lang="en-US" dirty="0"/>
              <a:t>Move: Po-Kai Huang	Second: Abhishek Patil</a:t>
            </a:r>
          </a:p>
          <a:p>
            <a:r>
              <a:rPr lang="en-US" dirty="0"/>
              <a:t>Approved with unanimous consent.</a:t>
            </a:r>
          </a:p>
        </p:txBody>
      </p:sp>
      <p:sp>
        <p:nvSpPr>
          <p:cNvPr id="4" name="Slide Number Placeholder 3">
            <a:extLst>
              <a:ext uri="{FF2B5EF4-FFF2-40B4-BE49-F238E27FC236}">
                <a16:creationId xmlns:a16="http://schemas.microsoft.com/office/drawing/2014/main" id="{6C9A55E8-7ACF-CD44-91F2-3545273F0405}"/>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34E420FB-255D-D847-A48F-0FE999F57D1E}"/>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5662E806-000B-9549-8D16-4A0DA2E50AAA}"/>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112537399"/>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44A8B8-7888-B24E-8B77-049E1979DE6F}"/>
              </a:ext>
            </a:extLst>
          </p:cNvPr>
          <p:cNvSpPr>
            <a:spLocks noGrp="1"/>
          </p:cNvSpPr>
          <p:nvPr>
            <p:ph type="title"/>
          </p:nvPr>
        </p:nvSpPr>
        <p:spPr/>
        <p:txBody>
          <a:bodyPr/>
          <a:lstStyle/>
          <a:p>
            <a:r>
              <a:rPr lang="en-US" dirty="0"/>
              <a:t>CR Motion #1041</a:t>
            </a:r>
          </a:p>
        </p:txBody>
      </p:sp>
      <p:sp>
        <p:nvSpPr>
          <p:cNvPr id="3" name="Content Placeholder 2">
            <a:extLst>
              <a:ext uri="{FF2B5EF4-FFF2-40B4-BE49-F238E27FC236}">
                <a16:creationId xmlns:a16="http://schemas.microsoft.com/office/drawing/2014/main" id="{4B2ABAFB-0058-5A44-B4AD-9823F9AE55EC}"/>
              </a:ext>
            </a:extLst>
          </p:cNvPr>
          <p:cNvSpPr>
            <a:spLocks noGrp="1"/>
          </p:cNvSpPr>
          <p:nvPr>
            <p:ph idx="1"/>
          </p:nvPr>
        </p:nvSpPr>
        <p:spPr/>
        <p:txBody>
          <a:bodyPr/>
          <a:lstStyle/>
          <a:p>
            <a:r>
              <a:rPr lang="en-US" dirty="0"/>
              <a:t>Move to accept resolutions to CIDs </a:t>
            </a:r>
            <a:r>
              <a:rPr lang="en-GB" kern="1200" dirty="0">
                <a:solidFill>
                  <a:schemeClr val="dk1"/>
                </a:solidFill>
              </a:rPr>
              <a:t>24027, 24419</a:t>
            </a:r>
            <a:r>
              <a:rPr lang="en-US" kern="1200" dirty="0">
                <a:solidFill>
                  <a:schemeClr val="dk1"/>
                </a:solidFill>
              </a:rPr>
              <a:t> in doc 11-20/0529r7</a:t>
            </a:r>
          </a:p>
          <a:p>
            <a:endParaRPr lang="en-US" kern="1200" dirty="0">
              <a:solidFill>
                <a:schemeClr val="dk1"/>
              </a:solidFill>
            </a:endParaRPr>
          </a:p>
          <a:p>
            <a:r>
              <a:rPr lang="en-US" kern="1200" dirty="0">
                <a:solidFill>
                  <a:schemeClr val="dk1"/>
                </a:solidFill>
              </a:rPr>
              <a:t>Move: Matt Fischer		Second: </a:t>
            </a:r>
            <a:r>
              <a:rPr lang="en-US" kern="1200" dirty="0" err="1">
                <a:solidFill>
                  <a:schemeClr val="dk1"/>
                </a:solidFill>
              </a:rPr>
              <a:t>Xiaogang</a:t>
            </a:r>
            <a:r>
              <a:rPr lang="en-US" kern="1200" dirty="0">
                <a:solidFill>
                  <a:schemeClr val="dk1"/>
                </a:solidFill>
              </a:rPr>
              <a:t> Chen</a:t>
            </a:r>
          </a:p>
          <a:p>
            <a:r>
              <a:rPr lang="en-US" kern="1200" dirty="0">
                <a:solidFill>
                  <a:schemeClr val="dk1"/>
                </a:solidFill>
              </a:rPr>
              <a:t>Y/N/A: 5/1/14 </a:t>
            </a:r>
          </a:p>
          <a:p>
            <a:r>
              <a:rPr lang="en-US" kern="1200" dirty="0">
                <a:solidFill>
                  <a:schemeClr val="dk1"/>
                </a:solidFill>
              </a:rPr>
              <a:t>Motion Passes</a:t>
            </a:r>
          </a:p>
          <a:p>
            <a:endParaRPr lang="en-CA" kern="1200" dirty="0">
              <a:solidFill>
                <a:schemeClr val="dk1"/>
              </a:solidFill>
            </a:endParaRPr>
          </a:p>
        </p:txBody>
      </p:sp>
      <p:sp>
        <p:nvSpPr>
          <p:cNvPr id="4" name="Slide Number Placeholder 3">
            <a:extLst>
              <a:ext uri="{FF2B5EF4-FFF2-40B4-BE49-F238E27FC236}">
                <a16:creationId xmlns:a16="http://schemas.microsoft.com/office/drawing/2014/main" id="{7EF4D8F3-4EC4-604C-B74F-9BB1357C1157}"/>
              </a:ext>
            </a:extLst>
          </p:cNvPr>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8D194064-4572-4B4F-B2F9-E382E9A0867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76FF1F3D-D059-8941-A004-EF138EE9CF05}"/>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976110061"/>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1C8DCD-FF18-DC4C-AD8A-B5C482EC4415}"/>
              </a:ext>
            </a:extLst>
          </p:cNvPr>
          <p:cNvSpPr>
            <a:spLocks noGrp="1"/>
          </p:cNvSpPr>
          <p:nvPr>
            <p:ph type="title"/>
          </p:nvPr>
        </p:nvSpPr>
        <p:spPr/>
        <p:txBody>
          <a:bodyPr/>
          <a:lstStyle/>
          <a:p>
            <a:r>
              <a:rPr lang="en-US" dirty="0"/>
              <a:t>SP #2</a:t>
            </a:r>
          </a:p>
        </p:txBody>
      </p:sp>
      <p:sp>
        <p:nvSpPr>
          <p:cNvPr id="3" name="Content Placeholder 2">
            <a:extLst>
              <a:ext uri="{FF2B5EF4-FFF2-40B4-BE49-F238E27FC236}">
                <a16:creationId xmlns:a16="http://schemas.microsoft.com/office/drawing/2014/main" id="{D376EFEA-8096-BA4F-87FB-A7F1D466BC94}"/>
              </a:ext>
            </a:extLst>
          </p:cNvPr>
          <p:cNvSpPr>
            <a:spLocks noGrp="1"/>
          </p:cNvSpPr>
          <p:nvPr>
            <p:ph idx="1"/>
          </p:nvPr>
        </p:nvSpPr>
        <p:spPr/>
        <p:txBody>
          <a:bodyPr/>
          <a:lstStyle/>
          <a:p>
            <a:r>
              <a:rPr lang="en-US" dirty="0"/>
              <a:t>Do you agree that it is not necessary to specify that a sum of starting spatial stream offset (0 – 7) and number of spatial streams in a trigger frame contents is not greater than 8 spatial streams?</a:t>
            </a:r>
          </a:p>
          <a:p>
            <a:endParaRPr lang="en-US" dirty="0"/>
          </a:p>
          <a:p>
            <a:r>
              <a:rPr lang="en-US" dirty="0"/>
              <a:t>Y/N/</a:t>
            </a:r>
            <a:r>
              <a:rPr lang="en-US"/>
              <a:t>A: 9/2/5</a:t>
            </a:r>
            <a:endParaRPr lang="en-US" dirty="0"/>
          </a:p>
        </p:txBody>
      </p:sp>
      <p:sp>
        <p:nvSpPr>
          <p:cNvPr id="4" name="Slide Number Placeholder 3">
            <a:extLst>
              <a:ext uri="{FF2B5EF4-FFF2-40B4-BE49-F238E27FC236}">
                <a16:creationId xmlns:a16="http://schemas.microsoft.com/office/drawing/2014/main" id="{E634A457-FAB0-F842-80B0-CDA98BB9F54A}"/>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id="{51A668E1-FA45-C34B-9AC5-E592B9D0F2F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04F260DC-A7B5-F641-8BDC-6B7592E599CE}"/>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3873375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853909822"/>
      </p:ext>
    </p:extLst>
  </p:cSld>
  <p:clrMapOvr>
    <a:masterClrMapping/>
  </p:clrMapOvr>
</p:sld>
</file>

<file path=ppt/theme/theme1.xml><?xml version="1.0" encoding="utf-8"?>
<a:theme xmlns:a="http://schemas.openxmlformats.org/drawingml/2006/main" name="Office Theme">
  <a:themeElements>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3979</TotalTime>
  <Words>7149</Words>
  <Application>Microsoft Macintosh PowerPoint</Application>
  <PresentationFormat>Widescreen</PresentationFormat>
  <Paragraphs>938</Paragraphs>
  <Slides>83</Slides>
  <Notes>7</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83</vt:i4>
      </vt:variant>
    </vt:vector>
  </HeadingPairs>
  <TitlesOfParts>
    <vt:vector size="90" baseType="lpstr">
      <vt:lpstr>Arial</vt:lpstr>
      <vt:lpstr>Arial Black</vt:lpstr>
      <vt:lpstr>Calibri</vt:lpstr>
      <vt:lpstr>Monotype Sorts</vt:lpstr>
      <vt:lpstr>Times New Roman</vt:lpstr>
      <vt:lpstr>Office Theme</vt:lpstr>
      <vt:lpstr>Document</vt:lpstr>
      <vt:lpstr>TGax CRC Teleconference March-July 2020 Teleconference Agendas</vt:lpstr>
      <vt:lpstr>  IEEE 802.11 TGax: High Efficiency WLAN Task Group</vt:lpstr>
      <vt:lpstr>Meeting Protocol</vt:lpstr>
      <vt:lpstr>Patent Policy</vt:lpstr>
      <vt:lpstr>Participants have a duty to inform the IEEE</vt:lpstr>
      <vt:lpstr>Ways to inform IEEE</vt:lpstr>
      <vt:lpstr>Other guidelines for IEEE WG meetings</vt:lpstr>
      <vt:lpstr>Patent-related information</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March 26 Teleconference Agenda (I)</vt:lpstr>
      <vt:lpstr>March 26 Teleconference Agenda (II)</vt:lpstr>
      <vt:lpstr>SP</vt:lpstr>
      <vt:lpstr>SP (Suggestions for changes supporting CID 24457)</vt:lpstr>
      <vt:lpstr>SP (Suggestions for changes supporting CID 24457)</vt:lpstr>
      <vt:lpstr>April 2nd  Teleconference Agenda (I)</vt:lpstr>
      <vt:lpstr>April 2nd  Teleconference Agenda (II)</vt:lpstr>
      <vt:lpstr>CR Motion 1005</vt:lpstr>
      <vt:lpstr>CR Motion 1006</vt:lpstr>
      <vt:lpstr>CR Motion #1007</vt:lpstr>
      <vt:lpstr>CR Motion #1008</vt:lpstr>
      <vt:lpstr>CR Motion #1009</vt:lpstr>
      <vt:lpstr>CR Motion #1010</vt:lpstr>
      <vt:lpstr>CR Motion 1011</vt:lpstr>
      <vt:lpstr>CR Motion #1012</vt:lpstr>
      <vt:lpstr>April 9th  Teleconference Agenda (I)</vt:lpstr>
      <vt:lpstr>April 9th  Teleconference Agenda (II)</vt:lpstr>
      <vt:lpstr>CR Motion #1013</vt:lpstr>
      <vt:lpstr>CR Motion #1014</vt:lpstr>
      <vt:lpstr>CR Motion #1015</vt:lpstr>
      <vt:lpstr>April 16 Teleconference Agenda (I)</vt:lpstr>
      <vt:lpstr>April 16  Teleconference Agenda (II)</vt:lpstr>
      <vt:lpstr>Motion to Approve the agenda</vt:lpstr>
      <vt:lpstr>CR Motion #1016</vt:lpstr>
      <vt:lpstr>SP</vt:lpstr>
      <vt:lpstr>CR #1017 </vt:lpstr>
      <vt:lpstr>CR Motion #1018</vt:lpstr>
      <vt:lpstr>CR #1019</vt:lpstr>
      <vt:lpstr>CR #1020</vt:lpstr>
      <vt:lpstr>April 23 Teleconference Agenda</vt:lpstr>
      <vt:lpstr>CIDs Ready for Motion (April 23 Telecon)</vt:lpstr>
      <vt:lpstr>CR Motion #1021</vt:lpstr>
      <vt:lpstr>SP #1 </vt:lpstr>
      <vt:lpstr>SP #2</vt:lpstr>
      <vt:lpstr>SP #3</vt:lpstr>
      <vt:lpstr>SP #4</vt:lpstr>
      <vt:lpstr>CR Motion # 1022</vt:lpstr>
      <vt:lpstr>CR Motion #1023</vt:lpstr>
      <vt:lpstr>SP #5</vt:lpstr>
      <vt:lpstr>CR Motion #1024</vt:lpstr>
      <vt:lpstr>CR Motion # 1025</vt:lpstr>
      <vt:lpstr>April 30 Teleconference Agenda</vt:lpstr>
      <vt:lpstr>CIDs Ready for Motion (April 23 Telecon)</vt:lpstr>
      <vt:lpstr>CR Motion #1026</vt:lpstr>
      <vt:lpstr>CR Motion #1027</vt:lpstr>
      <vt:lpstr>CR Motion 1028</vt:lpstr>
      <vt:lpstr>CR Motion #1029</vt:lpstr>
      <vt:lpstr>CR Motion 1030</vt:lpstr>
      <vt:lpstr>CR Motion 1031</vt:lpstr>
      <vt:lpstr>May 5 Teleconference Agenda</vt:lpstr>
      <vt:lpstr>May 7 Teleconference Agenda</vt:lpstr>
      <vt:lpstr>SP #5</vt:lpstr>
      <vt:lpstr>Candidate CIDs</vt:lpstr>
      <vt:lpstr>CR Motion #1032</vt:lpstr>
      <vt:lpstr>CR Motion # 1033</vt:lpstr>
      <vt:lpstr>SP</vt:lpstr>
      <vt:lpstr>May 12 Teleconference Agenda</vt:lpstr>
      <vt:lpstr>Candidate CIDs</vt:lpstr>
      <vt:lpstr>MAC Motion #132</vt:lpstr>
      <vt:lpstr>May 14 Teleconference Agenda</vt:lpstr>
      <vt:lpstr>Minute Approvals</vt:lpstr>
      <vt:lpstr>Candidate CIDs</vt:lpstr>
      <vt:lpstr>CR Motion #1034</vt:lpstr>
      <vt:lpstr>CR Motion #1035</vt:lpstr>
      <vt:lpstr>CR Motion #1036</vt:lpstr>
      <vt:lpstr>CR Motion 1037</vt:lpstr>
      <vt:lpstr>SP #1</vt:lpstr>
      <vt:lpstr>CR Motion #1038</vt:lpstr>
      <vt:lpstr>CR Motion #1039 </vt:lpstr>
      <vt:lpstr>CR Motion #1040</vt:lpstr>
      <vt:lpstr>CR Motion #1041</vt:lpstr>
      <vt:lpstr>SP #2</vt:lpstr>
    </vt:vector>
  </TitlesOfParts>
  <Company>Huawei Technologies Co.,Ltd.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September 2019 Meeting Agenda</dc:title>
  <dc:creator>Osama AboulMagd</dc:creator>
  <cp:lastModifiedBy>Osama Aboul-Magd</cp:lastModifiedBy>
  <cp:revision>233</cp:revision>
  <cp:lastPrinted>1601-01-01T00:00:00Z</cp:lastPrinted>
  <dcterms:created xsi:type="dcterms:W3CDTF">2019-08-14T12:42:27Z</dcterms:created>
  <dcterms:modified xsi:type="dcterms:W3CDTF">2020-05-15T02:58:35Z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1580298817</vt:lpwstr>
  </property>
</Properties>
</file>