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2" r:id="rId15"/>
    <p:sldId id="303" r:id="rId16"/>
    <p:sldId id="305" r:id="rId17"/>
    <p:sldId id="304" r:id="rId18"/>
    <p:sldId id="301" r:id="rId19"/>
    <p:sldId id="306" r:id="rId20"/>
    <p:sldId id="307"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882" autoAdjust="0"/>
    <p:restoredTop sz="94660"/>
  </p:normalViewPr>
  <p:slideViewPr>
    <p:cSldViewPr>
      <p:cViewPr varScale="1">
        <p:scale>
          <a:sx n="67" d="100"/>
          <a:sy n="67" d="100"/>
        </p:scale>
        <p:origin x="308" y="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802.11-20/0538r2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7" Type="http://schemas.openxmlformats.org/officeDocument/2006/relationships/hyperlink" Target="https://mentor.ieee.org/802.11/dcn/20/11-20-0540-00-00ax-d6-0-phy-cr.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11" Type="http://schemas.openxmlformats.org/officeDocument/2006/relationships/hyperlink" Target="https://mentor.ieee.org/802.11/dcn/20/11-20-0317-02-00ax-resolution-for-misc-cids.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0/11-20-0376-01-00ax-cr-txvector-inactive-subchannels-and-more.docx-" TargetMode="External"/><Relationship Id="rId7" Type="http://schemas.openxmlformats.org/officeDocument/2006/relationships/hyperlink" Target="https://mentor.ieee.org/802.11/dcn/20/11-20-0549-00-00ax-d6-0-comment-resolution-9-7-3.docx" TargetMode="External"/><Relationship Id="rId2" Type="http://schemas.openxmlformats.org/officeDocument/2006/relationships/hyperlink" Target="https://mentor.ieee.org/802.11/dcn/20/11-20-0514-00-00ax-11ax-draft-6-0-ph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40-00-00ax-d6-0-phy-cr.docx" TargetMode="External"/><Relationship Id="rId5" Type="http://schemas.openxmlformats.org/officeDocument/2006/relationships/hyperlink" Target="https://mentor.ieee.org/802.11/dcn/20/11-20-0529-00-00ax-cr-24235-24236-psr-20-mhz-normalization.docx" TargetMode="External"/><Relationship Id="rId4" Type="http://schemas.openxmlformats.org/officeDocument/2006/relationships/hyperlink" Target="https://mentor.ieee.org/802.11/dcn/18/11-18-0218-08-00ax-fragment-flushing-blockackreq.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2020-03-25</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181"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https://mentor.ieee.org/802.11/dcn/20/11-20-0315-02-00ax-resolution-for-cids-related-to-multiple-bssid.docx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https://mentor.ieee.org/802.11/dcn/20/11-20-0316-02-00ax-resolution-for-cids-related-to-bss-color.docx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https://mentor.ieee.org/802.11/dcn/20/11-20-0318-01-00ax-resolution-for-cids-related-to-uora.docx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800" u="sng" dirty="0">
                <a:hlinkClick r:id="rId2"/>
              </a:rPr>
              <a:t>https://mentor.ieee.org/802.11/dcn/20/11-20-0317-02-00ax-resolution-for-misc-cids.docx</a:t>
            </a:r>
            <a:r>
              <a:rPr lang="en-US" sz="1800" dirty="0"/>
              <a:t> – Abhishek Patil </a:t>
            </a:r>
          </a:p>
          <a:p>
            <a:pPr lvl="0">
              <a:buFont typeface="Arial" panose="020B0604020202020204" pitchFamily="34" charset="0"/>
              <a:buChar char="•"/>
            </a:pPr>
            <a:r>
              <a:rPr lang="en-US" sz="1800" dirty="0">
                <a:hlinkClick r:id="rId3"/>
              </a:rPr>
              <a:t>https://mentor.ieee.org/802.11/dcn/20/11-20-0514-00-00ax-11ax-draft-6-0-phy-comment-resolutions.docx</a:t>
            </a:r>
            <a:r>
              <a:rPr lang="en-US" sz="1800" dirty="0"/>
              <a:t>  – Yan Zhang</a:t>
            </a:r>
          </a:p>
          <a:p>
            <a:pPr lvl="0">
              <a:buFont typeface="Arial" panose="020B0604020202020204" pitchFamily="34" charset="0"/>
              <a:buChar char="•"/>
            </a:pPr>
            <a:r>
              <a:rPr lang="en-US" sz="1800" u="sng" dirty="0">
                <a:hlinkClick r:id="rId4"/>
              </a:rPr>
              <a:t>https://mentor.ieee.org/802.11/dcn/20/11-20-0376-01-00ax-cr-txvector-inactive-subchannels-and-more.docx-</a:t>
            </a:r>
            <a:r>
              <a:rPr lang="en-US" sz="1800" dirty="0"/>
              <a:t> Matt Fischer</a:t>
            </a:r>
          </a:p>
          <a:p>
            <a:pPr lvl="0">
              <a:buFont typeface="Arial" panose="020B0604020202020204" pitchFamily="34" charset="0"/>
              <a:buChar char="•"/>
            </a:pPr>
            <a:r>
              <a:rPr lang="en-US" sz="1800" u="sng" dirty="0">
                <a:hlinkClick r:id="rId5"/>
              </a:rPr>
              <a:t>https://mentor.ieee.org/802.11/dcn/18/11-18-0218-08-00ax-fragment-flushing-blockackreq.docx</a:t>
            </a:r>
            <a:r>
              <a:rPr lang="en-US" sz="1800" dirty="0"/>
              <a:t> - Matt Fischer</a:t>
            </a:r>
          </a:p>
          <a:p>
            <a:pPr lvl="0">
              <a:buFont typeface="Arial" panose="020B0604020202020204" pitchFamily="34" charset="0"/>
              <a:buChar char="•"/>
            </a:pPr>
            <a:r>
              <a:rPr lang="en-US" sz="1800" u="sng" dirty="0">
                <a:hlinkClick r:id="rId6"/>
              </a:rPr>
              <a:t>https://mentor.ieee.org/802.11/dcn/20/11-20-0529-00-00ax-cr-24235-24236-psr-20-mhz-normalization.docx</a:t>
            </a:r>
            <a:r>
              <a:rPr lang="en-US" sz="1800" dirty="0"/>
              <a:t> - Matt Fischer</a:t>
            </a:r>
          </a:p>
          <a:p>
            <a:pPr lvl="0">
              <a:buFont typeface="Arial" panose="020B0604020202020204" pitchFamily="34" charset="0"/>
              <a:buChar char="•"/>
            </a:pPr>
            <a:r>
              <a:rPr lang="en-US" sz="1800" dirty="0"/>
              <a:t>11-20/0450 </a:t>
            </a:r>
            <a:r>
              <a:rPr lang="en-CA" sz="1800" b="0" dirty="0"/>
              <a:t>MAC-CR-Miscellaneous CIDs in Subclause 26dot17 – Alfred </a:t>
            </a:r>
            <a:r>
              <a:rPr lang="en-CA" sz="1800" b="0" dirty="0" err="1"/>
              <a:t>Asterjadhi</a:t>
            </a:r>
            <a:r>
              <a:rPr lang="en-CA" sz="1800" b="0" dirty="0"/>
              <a:t> </a:t>
            </a:r>
            <a:endParaRPr lang="en-US" sz="1800" dirty="0"/>
          </a:p>
          <a:p>
            <a:pPr lvl="0">
              <a:buFont typeface="Arial" panose="020B0604020202020204" pitchFamily="34" charset="0"/>
              <a:buChar char="•"/>
            </a:pPr>
            <a:r>
              <a:rPr lang="en-US" sz="1800" dirty="0">
                <a:hlinkClick r:id="rId7"/>
              </a:rPr>
              <a:t>https://mentor.ieee.org/802.11/dcn/20/11-20-0540-00-00ax-d6-0-phy-cr.docx</a:t>
            </a:r>
            <a:r>
              <a:rPr lang="en-US" sz="1800" dirty="0"/>
              <a:t> - </a:t>
            </a:r>
            <a:r>
              <a:rPr lang="en-US" sz="1800" dirty="0" err="1"/>
              <a:t>Youhan</a:t>
            </a:r>
            <a:r>
              <a:rPr lang="en-US" sz="1800" dirty="0"/>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CB7917-3C6B-514F-BBB6-5C47360FB4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xmlns="" id="{F0E7A204-2767-424F-92BE-AE43DA8BB106}"/>
              </a:ext>
            </a:extLst>
          </p:cNvPr>
          <p:cNvSpPr>
            <a:spLocks noGrp="1"/>
          </p:cNvSpPr>
          <p:nvPr>
            <p:ph idx="1"/>
          </p:nvPr>
        </p:nvSpPr>
        <p:spPr/>
        <p:txBody>
          <a:bodyPr/>
          <a:lstStyle/>
          <a:p>
            <a:r>
              <a:rPr lang="en-US" dirty="0"/>
              <a:t>Do you agree with the resolution to CID 24523 in doc 11-20/0297r3?</a:t>
            </a:r>
          </a:p>
          <a:p>
            <a:endParaRPr lang="en-US" dirty="0"/>
          </a:p>
          <a:p>
            <a:r>
              <a:rPr lang="en-US" dirty="0"/>
              <a:t>Y/N/A: 9/2/7</a:t>
            </a:r>
          </a:p>
        </p:txBody>
      </p:sp>
      <p:sp>
        <p:nvSpPr>
          <p:cNvPr id="4" name="Slide Number Placeholder 3">
            <a:extLst>
              <a:ext uri="{FF2B5EF4-FFF2-40B4-BE49-F238E27FC236}">
                <a16:creationId xmlns:a16="http://schemas.microsoft.com/office/drawing/2014/main" xmlns="" id="{C7963237-7913-BD4F-92B1-F41DACF8CB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xmlns="" id="{D7664E50-B927-064D-B049-7B31CA15B0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67BBA5F7-0894-144D-B3BD-0410758B7D3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115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xmlns=""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a:r>
          </a:p>
          <a:p>
            <a:r>
              <a:rPr lang="en-CA" sz="1800" dirty="0"/>
              <a:t>At 49.16 change "the 5 to 7.125 GHz bands" [sic] to "the 5 and 6 GHz bands”</a:t>
            </a:r>
          </a:p>
          <a:p>
            <a:endParaRPr lang="en-CA" sz="1800" dirty="0"/>
          </a:p>
          <a:p>
            <a:r>
              <a:rPr lang="en-CA" dirty="0"/>
              <a:t>SP: Y/N/A: 11/2/8</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xmlns=""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xmlns=""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02599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xmlns=""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2.2 and 3.12 change "operation in frequency bands between 1 GHz and 7.125 GHz"</a:t>
            </a:r>
          </a:p>
          <a:p>
            <a:r>
              <a:rPr lang="en-CA" sz="1800" dirty="0"/>
              <a:t>to "operation in certain frequency bands between 1 GHz and 7.125 GHz".</a:t>
            </a:r>
          </a:p>
          <a:p>
            <a:endParaRPr lang="en-CA" sz="1800" dirty="0"/>
          </a:p>
          <a:p>
            <a:r>
              <a:rPr lang="en-CA" sz="1800" dirty="0"/>
              <a:t>At 49.11 change "operates in frequency bands between 1 GHz and 7.125 GHz"</a:t>
            </a:r>
          </a:p>
          <a:p>
            <a:r>
              <a:rPr lang="en-CA" sz="1800" dirty="0"/>
              <a:t>to "operates in the 2.4, 5 and 6 GHz bands".</a:t>
            </a:r>
          </a:p>
          <a:p>
            <a:endParaRPr lang="en-CA" sz="1800" dirty="0"/>
          </a:p>
          <a:p>
            <a:r>
              <a:rPr lang="en-CA" sz="1800" dirty="0"/>
              <a:t>At 49.16 change "the 5 to 7.125 GHz bands" [sic] to "the 5 and 6 GHz bands”</a:t>
            </a:r>
          </a:p>
          <a:p>
            <a:endParaRPr lang="en-CA" sz="1800" dirty="0"/>
          </a:p>
          <a:p>
            <a:r>
              <a:rPr lang="en-CA" dirty="0"/>
              <a:t>SP: Y/N/A</a:t>
            </a:r>
            <a:r>
              <a:rPr lang="en-CA"/>
              <a:t>: 2/7/6</a:t>
            </a:r>
            <a:endParaRPr lang="en-CA" dirty="0"/>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xmlns=""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xmlns=""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3319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174A749-37DB-5C4C-89A4-C63FA633F6EC}"/>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xmlns="" id="{970DC8D6-B44E-4E49-B80E-DF4C59182B4D}"/>
              </a:ext>
            </a:extLst>
          </p:cNvPr>
          <p:cNvSpPr>
            <a:spLocks noGrp="1"/>
          </p:cNvSpPr>
          <p:nvPr>
            <p:ph idx="1"/>
          </p:nvPr>
        </p:nvSpPr>
        <p:spPr/>
        <p:txBody>
          <a:bodyPr/>
          <a:lstStyle/>
          <a:p>
            <a:r>
              <a:rPr lang="en-US" dirty="0"/>
              <a:t>Do you agree with the resolution to CID 24457 in doc 11-20/0297r3?</a:t>
            </a:r>
          </a:p>
          <a:p>
            <a:endParaRPr lang="en-US" dirty="0"/>
          </a:p>
          <a:p>
            <a:endParaRPr lang="en-US" dirty="0"/>
          </a:p>
        </p:txBody>
      </p:sp>
      <p:sp>
        <p:nvSpPr>
          <p:cNvPr id="4" name="Slide Number Placeholder 3">
            <a:extLst>
              <a:ext uri="{FF2B5EF4-FFF2-40B4-BE49-F238E27FC236}">
                <a16:creationId xmlns:a16="http://schemas.microsoft.com/office/drawing/2014/main" xmlns="" id="{1762D7F1-10BF-D04B-881D-07166902326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xmlns="" id="{F8D8430E-A0D5-EE4D-B6D8-1A853CC8A93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473FAD31-8B81-194F-81CE-8E886AB5E3F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4100284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#1005</a:t>
            </a:r>
          </a:p>
        </p:txBody>
      </p:sp>
      <p:sp>
        <p:nvSpPr>
          <p:cNvPr id="3" name="Content Placeholder 2"/>
          <p:cNvSpPr>
            <a:spLocks noGrp="1"/>
          </p:cNvSpPr>
          <p:nvPr>
            <p:ph idx="1"/>
          </p:nvPr>
        </p:nvSpPr>
        <p:spPr/>
        <p:txBody>
          <a:bodyPr/>
          <a:lstStyle/>
          <a:p>
            <a:r>
              <a:rPr lang="en-US" dirty="0"/>
              <a:t>Move to approve resolutions to CIDs 24523 and 24457 in doc 11-20/0297r3</a:t>
            </a:r>
          </a:p>
          <a:p>
            <a:endParaRPr lang="en-US" dirty="0"/>
          </a:p>
          <a:p>
            <a:r>
              <a:rPr lang="en-US" dirty="0"/>
              <a:t>Move: Jarkko </a:t>
            </a:r>
            <a:r>
              <a:rPr lang="en-US" dirty="0" err="1"/>
              <a:t>Kneckt</a:t>
            </a:r>
            <a:r>
              <a:rPr lang="en-US" dirty="0"/>
              <a:t>		Second: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April 2</a:t>
            </a:r>
            <a:r>
              <a:rPr lang="en-US" baseline="30000" dirty="0" smtClean="0"/>
              <a:t>nd</a:t>
            </a:r>
            <a:r>
              <a:rPr lang="en-US" dirty="0" smtClean="0"/>
              <a:t> </a:t>
            </a:r>
            <a:r>
              <a:rPr lang="en-US" dirty="0" smtClean="0"/>
              <a:t> </a:t>
            </a:r>
            <a:r>
              <a:rPr lang="en-US" dirty="0"/>
              <a:t>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600" dirty="0"/>
              <a:t>Call the meeting to order</a:t>
            </a:r>
          </a:p>
          <a:p>
            <a:pPr lvl="0">
              <a:buFont typeface="Arial" panose="020B0604020202020204" pitchFamily="34" charset="0"/>
              <a:buChar char="•"/>
            </a:pPr>
            <a:r>
              <a:rPr lang="en-US" sz="1600" dirty="0"/>
              <a:t>IEEE-SA IPR policy and procedure</a:t>
            </a:r>
          </a:p>
          <a:p>
            <a:pPr lvl="0">
              <a:buFont typeface="Arial" panose="020B0604020202020204" pitchFamily="34" charset="0"/>
              <a:buChar char="•"/>
            </a:pPr>
            <a:r>
              <a:rPr lang="en-US" sz="1600" dirty="0"/>
              <a:t>Attendance </a:t>
            </a:r>
          </a:p>
          <a:p>
            <a:pPr lvl="0">
              <a:buFont typeface="Arial" panose="020B0604020202020204" pitchFamily="34" charset="0"/>
              <a:buChar char="•"/>
            </a:pPr>
            <a:r>
              <a:rPr lang="en-US" sz="1600" dirty="0"/>
              <a:t>Motions related to submissions discussed during previous teleconferences, if ready:</a:t>
            </a:r>
          </a:p>
          <a:p>
            <a:pPr lvl="1">
              <a:buFont typeface="Arial" panose="020B0604020202020204" pitchFamily="34" charset="0"/>
              <a:buChar char="•"/>
            </a:pPr>
            <a:r>
              <a:rPr lang="en-US" sz="1400" u="sng" dirty="0">
                <a:hlinkClick r:id="rId2"/>
              </a:rPr>
              <a:t>https://mentor.ieee.org/802.11/dcn/20/11-20-0297-00-00ax-cr-for-7-cids.docx</a:t>
            </a:r>
            <a:r>
              <a:rPr lang="en-US" sz="1400" dirty="0"/>
              <a:t> - </a:t>
            </a:r>
            <a:r>
              <a:rPr lang="en-US" sz="1400" dirty="0" err="1"/>
              <a:t>Jarkko</a:t>
            </a:r>
            <a:r>
              <a:rPr lang="en-US" sz="1400" dirty="0"/>
              <a:t> </a:t>
            </a:r>
            <a:r>
              <a:rPr lang="en-US" sz="1400" dirty="0" err="1"/>
              <a:t>Kneckt</a:t>
            </a:r>
            <a:endParaRPr lang="en-US" sz="1400" dirty="0"/>
          </a:p>
          <a:p>
            <a:pPr lvl="1">
              <a:buFont typeface="Arial" panose="020B0604020202020204" pitchFamily="34" charset="0"/>
              <a:buChar char="•"/>
            </a:pPr>
            <a:r>
              <a:rPr lang="en-US" sz="1400" u="sng" dirty="0">
                <a:hlinkClick r:id="rId3"/>
              </a:rPr>
              <a:t>https://mentor.ieee.org/802.11/dcn/20/11-20-0369-02-00ax-cr-cid-24054.docx</a:t>
            </a:r>
            <a:r>
              <a:rPr lang="en-US" sz="1400" dirty="0"/>
              <a:t> - Po-Kai Huang</a:t>
            </a:r>
          </a:p>
          <a:p>
            <a:pPr lvl="1">
              <a:buFont typeface="Arial" panose="020B0604020202020204" pitchFamily="34" charset="0"/>
              <a:buChar char="•"/>
            </a:pPr>
            <a:r>
              <a:rPr lang="en-US" sz="1400" u="sng" dirty="0">
                <a:hlinkClick r:id="rId4"/>
              </a:rPr>
              <a:t>https://mentor.ieee.org/802.11/dcn/20/11-20-0352-01-00ax-cr-d6-0-he-phy-service-interface.docx</a:t>
            </a:r>
            <a:r>
              <a:rPr lang="en-US" sz="1400" dirty="0"/>
              <a:t> - Bo Sun</a:t>
            </a:r>
          </a:p>
          <a:p>
            <a:pPr lvl="1">
              <a:buFont typeface="Arial" panose="020B0604020202020204" pitchFamily="34" charset="0"/>
              <a:buChar char="•"/>
            </a:pPr>
            <a:r>
              <a:rPr lang="en-US" sz="1400" u="sng" dirty="0">
                <a:hlinkClick r:id="rId5"/>
              </a:rPr>
              <a:t>https://mentor.ieee.org/802.11/dcn/20/11-20-0348-01-00ax-mac-cr-misc-cids-in-clause-3.docx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6"/>
              </a:rPr>
              <a:t>https://mentor.ieee.org/802.11/dcn/20/11-20-0349-00-00ax-mac-cr-misc-cids-in-clause-10.docx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7"/>
              </a:rPr>
              <a:t>https://mentor.ieee.org/802.11/dcn/20/11-20-0315-02-00ax-resolution-for-cids-related-to-multiple-bssid.docx</a:t>
            </a:r>
            <a:r>
              <a:rPr lang="en-US" sz="1400" dirty="0"/>
              <a:t>   - Abhishek Patil</a:t>
            </a:r>
          </a:p>
          <a:p>
            <a:pPr lvl="1">
              <a:buFont typeface="Arial" panose="020B0604020202020204" pitchFamily="34" charset="0"/>
              <a:buChar char="•"/>
            </a:pPr>
            <a:r>
              <a:rPr lang="en-US" sz="1400" u="sng" dirty="0">
                <a:hlinkClick r:id="rId8"/>
              </a:rPr>
              <a:t>https://mentor.ieee.org/802.11/dcn/20/11-20-0316-02-00ax-resolution-for-cids-related-to-bss-color.docx</a:t>
            </a:r>
            <a:r>
              <a:rPr lang="en-US" sz="1400" dirty="0"/>
              <a:t>  – Abhishek Patil </a:t>
            </a:r>
          </a:p>
          <a:p>
            <a:pPr lvl="1">
              <a:buFont typeface="Arial" panose="020B0604020202020204" pitchFamily="34" charset="0"/>
              <a:buChar char="•"/>
            </a:pPr>
            <a:r>
              <a:rPr lang="en-US" sz="1400" u="sng" dirty="0">
                <a:hlinkClick r:id="rId9"/>
              </a:rPr>
              <a:t>https://mentor.ieee.org/802.11/dcn/20/11-20-0318-01-00ax-resolution-for-cids-related-to-uora.docx</a:t>
            </a:r>
            <a:r>
              <a:rPr lang="en-US" sz="1400" dirty="0"/>
              <a:t> – Abhishek Patil </a:t>
            </a:r>
          </a:p>
          <a:p>
            <a:pPr lvl="1">
              <a:buFont typeface="Arial" panose="020B0604020202020204" pitchFamily="34" charset="0"/>
              <a:buChar char="•"/>
            </a:pPr>
            <a:r>
              <a:rPr lang="en-US" sz="1400" u="sng" dirty="0">
                <a:hlinkClick r:id="rId10"/>
              </a:rPr>
              <a:t>https://mentor.ieee.org/802.11/dcn/20/11-20-0445-01-00ax-mac-cr-misc-cids-in-clause-9.docx</a:t>
            </a:r>
            <a:r>
              <a:rPr lang="en-US" sz="1400" dirty="0"/>
              <a:t> – Alfred </a:t>
            </a:r>
            <a:r>
              <a:rPr lang="en-US" sz="1400" dirty="0" err="1" smtClean="0"/>
              <a:t>Asterjadhi</a:t>
            </a:r>
            <a:endParaRPr lang="en-US" sz="1400" dirty="0" smtClean="0"/>
          </a:p>
          <a:p>
            <a:pPr lvl="1">
              <a:buFont typeface="Arial" panose="020B0604020202020204" pitchFamily="34" charset="0"/>
              <a:buChar char="•"/>
            </a:pPr>
            <a:r>
              <a:rPr lang="en-US" sz="1400" u="sng" dirty="0">
                <a:hlinkClick r:id="rId11"/>
              </a:rPr>
              <a:t>https://mentor.ieee.org/802.11/dcn/20/11-20-0317-02-00ax-resolution-for-misc-cids.docx</a:t>
            </a:r>
            <a:r>
              <a:rPr lang="en-US" sz="1400" dirty="0"/>
              <a:t> – Abhishek Patil </a:t>
            </a:r>
          </a:p>
          <a:p>
            <a:pPr lvl="1">
              <a:buFont typeface="Arial" panose="020B0604020202020204" pitchFamily="34" charset="0"/>
              <a:buChar char="•"/>
            </a:pPr>
            <a:endParaRPr lang="en-US" sz="14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2071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March-July , 2020</a:t>
            </a:r>
          </a:p>
          <a:p>
            <a:pPr algn="ctr">
              <a:lnSpc>
                <a:spcPct val="90000"/>
              </a:lnSpc>
              <a:buFontTx/>
              <a:buNone/>
            </a:pPr>
            <a:r>
              <a:rPr lang="en-US" sz="4000" dirty="0">
                <a:latin typeface="Arial" panose="020B0604020202020204" pitchFamily="34" charset="0"/>
              </a:rPr>
              <a:t>Teleconference Agendas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April 2</a:t>
            </a:r>
            <a:r>
              <a:rPr lang="en-US" baseline="30000" dirty="0" smtClean="0"/>
              <a:t>nd</a:t>
            </a:r>
            <a:r>
              <a:rPr lang="en-US" dirty="0" smtClean="0"/>
              <a:t> </a:t>
            </a:r>
            <a:r>
              <a:rPr lang="en-US" dirty="0" smtClean="0"/>
              <a:t> </a:t>
            </a:r>
            <a:r>
              <a:rPr lang="en-US" dirty="0"/>
              <a:t>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600" dirty="0">
                <a:hlinkClick r:id="rId2"/>
              </a:rPr>
              <a:t>https://</a:t>
            </a:r>
            <a:r>
              <a:rPr lang="en-US" sz="1600" dirty="0" smtClean="0">
                <a:hlinkClick r:id="rId2"/>
              </a:rPr>
              <a:t>mentor.ieee.org/802.11/dcn/20/11-20-0447-00-00ax-resolution-to-cid-24081.docx –  </a:t>
            </a:r>
            <a:r>
              <a:rPr lang="en-US" sz="1600" dirty="0" err="1" smtClean="0">
                <a:hlinkClick r:id="rId2"/>
              </a:rPr>
              <a:t>Tomo</a:t>
            </a:r>
            <a:r>
              <a:rPr lang="en-US" sz="1600" dirty="0" smtClean="0">
                <a:hlinkClick r:id="rId2"/>
              </a:rPr>
              <a:t> Adachi</a:t>
            </a:r>
          </a:p>
          <a:p>
            <a:pPr lvl="0">
              <a:buFont typeface="Arial" panose="020B0604020202020204" pitchFamily="34" charset="0"/>
              <a:buChar char="•"/>
            </a:pPr>
            <a:r>
              <a:rPr lang="en-US" sz="1600" dirty="0">
                <a:hlinkClick r:id="rId2"/>
              </a:rPr>
              <a:t>https://</a:t>
            </a:r>
            <a:r>
              <a:rPr lang="en-US" sz="1600" dirty="0" smtClean="0">
                <a:hlinkClick r:id="rId2"/>
              </a:rPr>
              <a:t>mentor.ieee.org/802.11/dcn/20/11-20-0497-01-00ax-misc-cr-on-d6-0.doc – Ross Yu Jian</a:t>
            </a:r>
          </a:p>
          <a:p>
            <a:pPr lvl="0">
              <a:buFont typeface="Arial" panose="020B0604020202020204" pitchFamily="34" charset="0"/>
              <a:buChar char="•"/>
            </a:pPr>
            <a:r>
              <a:rPr lang="en-US" sz="1600" dirty="0" smtClean="0">
                <a:hlinkClick r:id="rId2"/>
              </a:rPr>
              <a:t>https</a:t>
            </a:r>
            <a:r>
              <a:rPr lang="en-US" sz="1600" dirty="0">
                <a:hlinkClick r:id="rId2"/>
              </a:rPr>
              <a:t>://mentor.ieee.org/802.11/dcn/20/11-20-0514-00-00ax-11ax-draft-6-0-phy-comment-resolutions.docx</a:t>
            </a:r>
            <a:r>
              <a:rPr lang="en-US" sz="1600" dirty="0"/>
              <a:t>  – Yan Zhang</a:t>
            </a:r>
          </a:p>
          <a:p>
            <a:pPr lvl="0">
              <a:buFont typeface="Arial" panose="020B0604020202020204" pitchFamily="34" charset="0"/>
              <a:buChar char="•"/>
            </a:pPr>
            <a:r>
              <a:rPr lang="en-US" sz="1600" u="sng" dirty="0">
                <a:hlinkClick r:id="rId3"/>
              </a:rPr>
              <a:t>https://mentor.ieee.org/802.11/dcn/20/11-20-0376-01-00ax-cr-txvector-inactive-subchannels-and-more.docx-</a:t>
            </a:r>
            <a:r>
              <a:rPr lang="en-US" sz="1600" dirty="0"/>
              <a:t> Matt Fischer</a:t>
            </a:r>
          </a:p>
          <a:p>
            <a:pPr lvl="0">
              <a:buFont typeface="Arial" panose="020B0604020202020204" pitchFamily="34" charset="0"/>
              <a:buChar char="•"/>
            </a:pPr>
            <a:r>
              <a:rPr lang="en-US" sz="1600" u="sng" dirty="0">
                <a:hlinkClick r:id="rId4"/>
              </a:rPr>
              <a:t>https://mentor.ieee.org/802.11/dcn/18/11-18-0218-08-00ax-fragment-flushing-blockackreq.docx</a:t>
            </a:r>
            <a:r>
              <a:rPr lang="en-US" sz="1600" dirty="0"/>
              <a:t> - Matt Fischer</a:t>
            </a:r>
          </a:p>
          <a:p>
            <a:pPr lvl="0">
              <a:buFont typeface="Arial" panose="020B0604020202020204" pitchFamily="34" charset="0"/>
              <a:buChar char="•"/>
            </a:pPr>
            <a:r>
              <a:rPr lang="en-US" sz="1600" u="sng" dirty="0">
                <a:hlinkClick r:id="rId5"/>
              </a:rPr>
              <a:t>https://mentor.ieee.org/802.11/dcn/20/11-20-0529-00-00ax-cr-24235-24236-psr-20-mhz-normalization.docx</a:t>
            </a:r>
            <a:r>
              <a:rPr lang="en-US" sz="1600" dirty="0"/>
              <a:t> - Matt Fischer</a:t>
            </a:r>
          </a:p>
          <a:p>
            <a:pPr lvl="0">
              <a:buFont typeface="Arial" panose="020B0604020202020204" pitchFamily="34" charset="0"/>
              <a:buChar char="•"/>
            </a:pPr>
            <a:r>
              <a:rPr lang="en-US" sz="1600" dirty="0"/>
              <a:t>11-20/0450 </a:t>
            </a:r>
            <a:r>
              <a:rPr lang="en-CA" sz="1600" b="0" dirty="0"/>
              <a:t>MAC-CR-Miscellaneous CIDs in Subclause 26dot17 – Alfred </a:t>
            </a:r>
            <a:r>
              <a:rPr lang="en-CA" sz="1600" b="0" dirty="0" err="1"/>
              <a:t>Asterjadhi</a:t>
            </a:r>
            <a:r>
              <a:rPr lang="en-CA" sz="1600" b="0" dirty="0"/>
              <a:t> </a:t>
            </a:r>
            <a:endParaRPr lang="en-US" sz="1600" dirty="0"/>
          </a:p>
          <a:p>
            <a:pPr lvl="0">
              <a:buFont typeface="Arial" panose="020B0604020202020204" pitchFamily="34" charset="0"/>
              <a:buChar char="•"/>
            </a:pPr>
            <a:r>
              <a:rPr lang="en-US" sz="1600" dirty="0">
                <a:hlinkClick r:id="rId6"/>
              </a:rPr>
              <a:t>https://mentor.ieee.org/802.11/dcn/20/11-20-0540-00-00ax-d6-0-phy-cr.docx</a:t>
            </a:r>
            <a:r>
              <a:rPr lang="en-US" sz="1600" dirty="0"/>
              <a:t> - Youhan </a:t>
            </a:r>
            <a:r>
              <a:rPr lang="en-US" sz="1600" dirty="0" smtClean="0"/>
              <a:t>Kim</a:t>
            </a:r>
          </a:p>
          <a:p>
            <a:pPr lvl="0">
              <a:buFont typeface="Arial" panose="020B0604020202020204" pitchFamily="34" charset="0"/>
              <a:buChar char="•"/>
            </a:pPr>
            <a:r>
              <a:rPr lang="en-US" sz="1600" u="sng" dirty="0">
                <a:hlinkClick r:id="rId7"/>
              </a:rPr>
              <a:t>https://</a:t>
            </a:r>
            <a:r>
              <a:rPr lang="en-US" sz="1600" u="sng" dirty="0" smtClean="0">
                <a:hlinkClick r:id="rId7"/>
              </a:rPr>
              <a:t>mentor.ieee.org/802.11/dcn/20/11-20-0549-00-00ax-d6-0-comment-resolution-9-7-3.docx</a:t>
            </a:r>
            <a:r>
              <a:rPr lang="en-US" sz="1600" u="sng" dirty="0" smtClean="0"/>
              <a:t> - Liwen Chu</a:t>
            </a:r>
            <a:endParaRPr lang="en-US" sz="1600" dirty="0"/>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773315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1022</TotalTime>
  <Words>1584</Words>
  <Application>Microsoft Office PowerPoint</Application>
  <PresentationFormat>Widescreen</PresentationFormat>
  <Paragraphs>232</Paragraphs>
  <Slides>20</Slides>
  <Notes>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9" baseType="lpstr">
      <vt:lpstr>Arial Unicode MS</vt:lpstr>
      <vt:lpstr>Monotype Sorts</vt:lpstr>
      <vt:lpstr>MS Gothic</vt:lpstr>
      <vt:lpstr>Arial</vt:lpstr>
      <vt:lpstr>Arial Black</vt:lpstr>
      <vt:lpstr>Calibri</vt:lpstr>
      <vt:lpstr>Times New Roman</vt:lpstr>
      <vt:lpstr>Office Theme</vt:lpstr>
      <vt:lpstr>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SP</vt:lpstr>
      <vt:lpstr>SP (Suggestions for changes supporting CID 24457)</vt:lpstr>
      <vt:lpstr>SP (Suggestions for changes supporting CID 24457)</vt:lpstr>
      <vt:lpstr>SP</vt:lpstr>
      <vt:lpstr>CR Motion #1005</vt:lpstr>
      <vt:lpstr>April 2nd  Teleconference Agenda (I)</vt:lpstr>
      <vt:lpstr>April 2nd  Teleconference Agenda (II)</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92</cp:revision>
  <cp:lastPrinted>1601-01-01T00:00:00Z</cp:lastPrinted>
  <dcterms:created xsi:type="dcterms:W3CDTF">2019-08-14T12:42:27Z</dcterms:created>
  <dcterms:modified xsi:type="dcterms:W3CDTF">2020-04-02T13:03:10Z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