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9"/>
  </p:notesMasterIdLst>
  <p:handoutMasterIdLst>
    <p:handoutMasterId r:id="rId180"/>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336" r:id="rId22"/>
    <p:sldId id="343" r:id="rId23"/>
    <p:sldId id="418" r:id="rId24"/>
    <p:sldId id="417" r:id="rId25"/>
    <p:sldId id="342" r:id="rId26"/>
    <p:sldId id="416" r:id="rId27"/>
    <p:sldId id="289" r:id="rId28"/>
    <p:sldId id="290" r:id="rId29"/>
    <p:sldId id="419" r:id="rId30"/>
    <p:sldId id="420" r:id="rId31"/>
    <p:sldId id="427" r:id="rId32"/>
    <p:sldId id="422" r:id="rId33"/>
    <p:sldId id="423" r:id="rId34"/>
    <p:sldId id="424" r:id="rId35"/>
    <p:sldId id="425" r:id="rId36"/>
    <p:sldId id="426" r:id="rId37"/>
    <p:sldId id="428" r:id="rId38"/>
    <p:sldId id="429" r:id="rId39"/>
    <p:sldId id="431" r:id="rId40"/>
    <p:sldId id="432" r:id="rId41"/>
    <p:sldId id="433" r:id="rId42"/>
    <p:sldId id="434" r:id="rId43"/>
    <p:sldId id="435" r:id="rId44"/>
    <p:sldId id="436" r:id="rId45"/>
    <p:sldId id="437" r:id="rId46"/>
    <p:sldId id="438" r:id="rId47"/>
    <p:sldId id="439" r:id="rId48"/>
    <p:sldId id="440" r:id="rId49"/>
    <p:sldId id="441" r:id="rId50"/>
    <p:sldId id="442" r:id="rId51"/>
    <p:sldId id="443" r:id="rId52"/>
    <p:sldId id="444" r:id="rId53"/>
    <p:sldId id="445" r:id="rId54"/>
    <p:sldId id="450" r:id="rId55"/>
    <p:sldId id="451" r:id="rId56"/>
    <p:sldId id="446" r:id="rId57"/>
    <p:sldId id="447" r:id="rId58"/>
    <p:sldId id="448" r:id="rId59"/>
    <p:sldId id="449" r:id="rId60"/>
    <p:sldId id="452" r:id="rId61"/>
    <p:sldId id="453" r:id="rId62"/>
    <p:sldId id="454" r:id="rId63"/>
    <p:sldId id="457" r:id="rId64"/>
    <p:sldId id="458" r:id="rId65"/>
    <p:sldId id="459" r:id="rId66"/>
    <p:sldId id="460" r:id="rId67"/>
    <p:sldId id="461" r:id="rId68"/>
    <p:sldId id="468" r:id="rId69"/>
    <p:sldId id="469" r:id="rId70"/>
    <p:sldId id="462" r:id="rId71"/>
    <p:sldId id="463" r:id="rId72"/>
    <p:sldId id="464" r:id="rId73"/>
    <p:sldId id="465" r:id="rId74"/>
    <p:sldId id="470" r:id="rId75"/>
    <p:sldId id="466" r:id="rId76"/>
    <p:sldId id="467" r:id="rId77"/>
    <p:sldId id="503" r:id="rId78"/>
    <p:sldId id="504" r:id="rId79"/>
    <p:sldId id="505" r:id="rId80"/>
    <p:sldId id="506" r:id="rId81"/>
    <p:sldId id="507" r:id="rId82"/>
    <p:sldId id="508" r:id="rId83"/>
    <p:sldId id="509" r:id="rId84"/>
    <p:sldId id="510" r:id="rId85"/>
    <p:sldId id="511" r:id="rId86"/>
    <p:sldId id="512" r:id="rId87"/>
    <p:sldId id="513" r:id="rId88"/>
    <p:sldId id="488" r:id="rId89"/>
    <p:sldId id="491" r:id="rId90"/>
    <p:sldId id="516" r:id="rId91"/>
    <p:sldId id="517" r:id="rId92"/>
    <p:sldId id="502" r:id="rId93"/>
    <p:sldId id="514" r:id="rId94"/>
    <p:sldId id="494" r:id="rId95"/>
    <p:sldId id="495" r:id="rId96"/>
    <p:sldId id="496" r:id="rId97"/>
    <p:sldId id="497" r:id="rId98"/>
    <p:sldId id="518" r:id="rId99"/>
    <p:sldId id="519" r:id="rId100"/>
    <p:sldId id="527" r:id="rId101"/>
    <p:sldId id="528" r:id="rId102"/>
    <p:sldId id="548" r:id="rId103"/>
    <p:sldId id="549" r:id="rId104"/>
    <p:sldId id="550" r:id="rId105"/>
    <p:sldId id="551" r:id="rId106"/>
    <p:sldId id="552" r:id="rId107"/>
    <p:sldId id="553" r:id="rId108"/>
    <p:sldId id="554" r:id="rId109"/>
    <p:sldId id="555" r:id="rId110"/>
    <p:sldId id="556" r:id="rId111"/>
    <p:sldId id="539" r:id="rId112"/>
    <p:sldId id="540" r:id="rId113"/>
    <p:sldId id="541" r:id="rId114"/>
    <p:sldId id="542" r:id="rId115"/>
    <p:sldId id="543" r:id="rId116"/>
    <p:sldId id="544" r:id="rId117"/>
    <p:sldId id="545" r:id="rId118"/>
    <p:sldId id="546" r:id="rId119"/>
    <p:sldId id="557" r:id="rId120"/>
    <p:sldId id="558" r:id="rId121"/>
    <p:sldId id="559" r:id="rId122"/>
    <p:sldId id="560" r:id="rId123"/>
    <p:sldId id="561" r:id="rId124"/>
    <p:sldId id="562" r:id="rId125"/>
    <p:sldId id="563" r:id="rId126"/>
    <p:sldId id="564" r:id="rId127"/>
    <p:sldId id="529" r:id="rId128"/>
    <p:sldId id="530" r:id="rId129"/>
    <p:sldId id="533" r:id="rId130"/>
    <p:sldId id="535" r:id="rId131"/>
    <p:sldId id="536" r:id="rId132"/>
    <p:sldId id="537" r:id="rId133"/>
    <p:sldId id="538" r:id="rId134"/>
    <p:sldId id="565" r:id="rId135"/>
    <p:sldId id="566" r:id="rId136"/>
    <p:sldId id="567" r:id="rId137"/>
    <p:sldId id="568" r:id="rId138"/>
    <p:sldId id="576" r:id="rId139"/>
    <p:sldId id="577" r:id="rId140"/>
    <p:sldId id="578" r:id="rId141"/>
    <p:sldId id="579" r:id="rId142"/>
    <p:sldId id="580" r:id="rId143"/>
    <p:sldId id="581" r:id="rId144"/>
    <p:sldId id="582" r:id="rId145"/>
    <p:sldId id="569" r:id="rId146"/>
    <p:sldId id="570" r:id="rId147"/>
    <p:sldId id="571" r:id="rId148"/>
    <p:sldId id="572" r:id="rId149"/>
    <p:sldId id="573" r:id="rId150"/>
    <p:sldId id="574" r:id="rId151"/>
    <p:sldId id="575" r:id="rId152"/>
    <p:sldId id="315" r:id="rId153"/>
    <p:sldId id="312" r:id="rId154"/>
    <p:sldId id="318" r:id="rId155"/>
    <p:sldId id="472" r:id="rId156"/>
    <p:sldId id="473" r:id="rId157"/>
    <p:sldId id="474" r:id="rId158"/>
    <p:sldId id="475" r:id="rId159"/>
    <p:sldId id="476" r:id="rId160"/>
    <p:sldId id="477" r:id="rId161"/>
    <p:sldId id="478" r:id="rId162"/>
    <p:sldId id="480" r:id="rId163"/>
    <p:sldId id="481" r:id="rId164"/>
    <p:sldId id="479" r:id="rId165"/>
    <p:sldId id="482" r:id="rId166"/>
    <p:sldId id="484" r:id="rId167"/>
    <p:sldId id="483" r:id="rId168"/>
    <p:sldId id="485" r:id="rId169"/>
    <p:sldId id="486" r:id="rId170"/>
    <p:sldId id="487" r:id="rId171"/>
    <p:sldId id="471" r:id="rId172"/>
    <p:sldId id="259" r:id="rId173"/>
    <p:sldId id="260" r:id="rId174"/>
    <p:sldId id="261" r:id="rId175"/>
    <p:sldId id="262" r:id="rId176"/>
    <p:sldId id="263" r:id="rId177"/>
    <p:sldId id="264" r:id="rId17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Lst>
        </p14:section>
        <p14:section name="Mar. 25 Telecon" id="{C39A0ACE-7902-4CA4-A7DB-9FF67058AA84}">
          <p14:sldIdLst>
            <p14:sldId id="336"/>
            <p14:sldId id="343"/>
            <p14:sldId id="418"/>
            <p14:sldId id="417"/>
            <p14:sldId id="342"/>
            <p14:sldId id="416"/>
            <p14:sldId id="289"/>
            <p14:sldId id="290"/>
          </p14:sldIdLst>
        </p14:section>
        <p14:section name="Apr. 1 Telecon" id="{984BE4A6-5839-4606-B2A3-FFE103EF75D7}">
          <p14:sldIdLst>
            <p14:sldId id="419"/>
            <p14:sldId id="420"/>
            <p14:sldId id="427"/>
            <p14:sldId id="422"/>
            <p14:sldId id="423"/>
            <p14:sldId id="424"/>
            <p14:sldId id="425"/>
            <p14:sldId id="426"/>
          </p14:sldIdLst>
        </p14:section>
        <p14:section name="Apr. 8 Telecon" id="{1741D85F-0BD3-4287-B424-1CAF7CCF74DF}">
          <p14:sldIdLst>
            <p14:sldId id="428"/>
            <p14:sldId id="429"/>
            <p14:sldId id="431"/>
            <p14:sldId id="432"/>
            <p14:sldId id="433"/>
            <p14:sldId id="434"/>
            <p14:sldId id="435"/>
          </p14:sldIdLst>
        </p14:section>
        <p14:section name="Apr. 15 Telecon" id="{CDE034DA-B211-45A3-B575-058EE97A856F}">
          <p14:sldIdLst>
            <p14:sldId id="436"/>
            <p14:sldId id="437"/>
            <p14:sldId id="438"/>
            <p14:sldId id="439"/>
            <p14:sldId id="440"/>
            <p14:sldId id="441"/>
            <p14:sldId id="442"/>
          </p14:sldIdLst>
        </p14:section>
        <p14:section name="Apr. 22 Telecon" id="{726B2EF0-7B5C-400D-B39D-4AE30FD53AFB}">
          <p14:sldIdLst>
            <p14:sldId id="443"/>
            <p14:sldId id="444"/>
            <p14:sldId id="445"/>
            <p14:sldId id="450"/>
            <p14:sldId id="451"/>
            <p14:sldId id="446"/>
            <p14:sldId id="447"/>
            <p14:sldId id="448"/>
            <p14:sldId id="449"/>
          </p14:sldIdLst>
        </p14:section>
        <p14:section name="May 6 Telecon" id="{AA550350-F38C-4010-B591-CD114B7296E4}">
          <p14:sldIdLst>
            <p14:sldId id="452"/>
            <p14:sldId id="453"/>
            <p14:sldId id="454"/>
            <p14:sldId id="457"/>
            <p14:sldId id="458"/>
            <p14:sldId id="459"/>
            <p14:sldId id="460"/>
          </p14:sldIdLst>
        </p14:section>
        <p14:section name="May 13 Telecon" id="{15F1946A-1D5D-4E9A-8151-4A9E7F31870E}">
          <p14:sldIdLst>
            <p14:sldId id="461"/>
            <p14:sldId id="468"/>
            <p14:sldId id="469"/>
            <p14:sldId id="462"/>
            <p14:sldId id="463"/>
            <p14:sldId id="464"/>
            <p14:sldId id="465"/>
            <p14:sldId id="470"/>
            <p14:sldId id="466"/>
            <p14:sldId id="467"/>
          </p14:sldIdLst>
        </p14:section>
        <p14:section name="May 20 Telecon" id="{E7AB0908-B158-4327-A075-1871F823714D}">
          <p14:sldIdLst>
            <p14:sldId id="503"/>
            <p14:sldId id="504"/>
            <p14:sldId id="505"/>
            <p14:sldId id="506"/>
            <p14:sldId id="507"/>
            <p14:sldId id="508"/>
            <p14:sldId id="509"/>
            <p14:sldId id="510"/>
            <p14:sldId id="511"/>
            <p14:sldId id="512"/>
            <p14:sldId id="513"/>
          </p14:sldIdLst>
        </p14:section>
        <p14:section name="May 27 Telecon" id="{66E22D36-91C5-4EFF-89EF-EDA29542ECBF}">
          <p14:sldIdLst>
            <p14:sldId id="488"/>
            <p14:sldId id="491"/>
            <p14:sldId id="516"/>
            <p14:sldId id="517"/>
            <p14:sldId id="502"/>
            <p14:sldId id="514"/>
            <p14:sldId id="494"/>
            <p14:sldId id="495"/>
            <p14:sldId id="496"/>
            <p14:sldId id="497"/>
          </p14:sldIdLst>
        </p14:section>
        <p14:section name="May 28 Telecon" id="{58CACD30-4AAA-44A9-AEF4-73324C30CAA2}">
          <p14:sldIdLst>
            <p14:sldId id="518"/>
            <p14:sldId id="519"/>
            <p14:sldId id="527"/>
            <p14:sldId id="528"/>
          </p14:sldIdLst>
        </p14:section>
        <p14:section name="June 3 Telecon" id="{6A0498E9-A71F-4F69-AA2F-B019A7350842}">
          <p14:sldIdLst/>
        </p14:section>
        <p14:section name="June 10 Telecon" id="{14CCC70F-EEA4-4DD2-9985-57423B9A2585}">
          <p14:sldIdLst>
            <p14:sldId id="548"/>
            <p14:sldId id="549"/>
            <p14:sldId id="550"/>
            <p14:sldId id="551"/>
            <p14:sldId id="552"/>
            <p14:sldId id="553"/>
            <p14:sldId id="554"/>
            <p14:sldId id="555"/>
            <p14:sldId id="556"/>
            <p14:sldId id="539"/>
            <p14:sldId id="540"/>
            <p14:sldId id="541"/>
            <p14:sldId id="542"/>
            <p14:sldId id="543"/>
            <p14:sldId id="544"/>
            <p14:sldId id="545"/>
            <p14:sldId id="546"/>
          </p14:sldIdLst>
        </p14:section>
        <p14:section name="June 17 Telecon" id="{F00931FF-2BCE-465E-831A-F9233A47D4B6}">
          <p14:sldIdLst>
            <p14:sldId id="557"/>
            <p14:sldId id="558"/>
            <p14:sldId id="559"/>
            <p14:sldId id="560"/>
            <p14:sldId id="561"/>
            <p14:sldId id="562"/>
            <p14:sldId id="563"/>
            <p14:sldId id="564"/>
          </p14:sldIdLst>
        </p14:section>
        <p14:section name="June 24 Telecon" id="{5216BDE0-2260-40E9-89F3-10CCE6C71029}">
          <p14:sldIdLst>
            <p14:sldId id="529"/>
            <p14:sldId id="530"/>
            <p14:sldId id="533"/>
            <p14:sldId id="535"/>
            <p14:sldId id="536"/>
            <p14:sldId id="537"/>
            <p14:sldId id="538"/>
          </p14:sldIdLst>
        </p14:section>
        <p14:section name="June 25 Telecon" id="{DD1A5A34-54B4-438D-B87D-FEF4A03A84DB}">
          <p14:sldIdLst>
            <p14:sldId id="565"/>
            <p14:sldId id="566"/>
            <p14:sldId id="567"/>
            <p14:sldId id="568"/>
          </p14:sldIdLst>
        </p14:section>
        <p14:section name="July 1 Telecon" id="{6EF0D20E-9CD3-4981-8AC2-171F84531D0D}">
          <p14:sldIdLst>
            <p14:sldId id="576"/>
            <p14:sldId id="577"/>
            <p14:sldId id="578"/>
            <p14:sldId id="579"/>
            <p14:sldId id="580"/>
            <p14:sldId id="581"/>
            <p14:sldId id="582"/>
          </p14:sldIdLst>
        </p14:section>
        <p14:section name="July 8 Telecon" id="{09040954-EABF-4E34-84FE-08CD03D0C46E}">
          <p14:sldIdLst>
            <p14:sldId id="569"/>
            <p14:sldId id="570"/>
            <p14:sldId id="571"/>
            <p14:sldId id="572"/>
            <p14:sldId id="573"/>
            <p14:sldId id="574"/>
            <p14:sldId id="575"/>
          </p14:sldIdLst>
        </p14:section>
        <p14:section name="Backup" id="{62682A0D-7317-4EE9-B56C-63AD74488E19}">
          <p14:sldIdLst>
            <p14:sldId id="315"/>
            <p14:sldId id="312"/>
            <p14:sldId id="318"/>
            <p14:sldId id="472"/>
            <p14:sldId id="473"/>
            <p14:sldId id="474"/>
            <p14:sldId id="475"/>
            <p14:sldId id="476"/>
            <p14:sldId id="477"/>
            <p14:sldId id="478"/>
            <p14:sldId id="480"/>
            <p14:sldId id="481"/>
            <p14:sldId id="479"/>
            <p14:sldId id="482"/>
            <p14:sldId id="484"/>
            <p14:sldId id="483"/>
            <p14:sldId id="485"/>
            <p14:sldId id="486"/>
            <p14:sldId id="487"/>
            <p14:sldId id="471"/>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6807" autoAdjust="0"/>
  </p:normalViewPr>
  <p:slideViewPr>
    <p:cSldViewPr>
      <p:cViewPr varScale="1">
        <p:scale>
          <a:sx n="110" d="100"/>
          <a:sy n="110" d="100"/>
        </p:scale>
        <p:origin x="492" y="108"/>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slide" Target="slides/slide158.xml"/><Relationship Id="rId175" Type="http://schemas.openxmlformats.org/officeDocument/2006/relationships/slide" Target="slides/slide174.xml"/><Relationship Id="rId170" Type="http://schemas.openxmlformats.org/officeDocument/2006/relationships/slide" Target="slides/slide169.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slide" Target="slides/slide164.xml"/><Relationship Id="rId181" Type="http://schemas.openxmlformats.org/officeDocument/2006/relationships/presProps" Target="presProp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slide" Target="slides/slide170.xml"/><Relationship Id="rId176" Type="http://schemas.openxmlformats.org/officeDocument/2006/relationships/slide" Target="slides/slide175.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8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4" Type="http://schemas.openxmlformats.org/officeDocument/2006/relationships/slide" Target="slides/slide3.xml"/><Relationship Id="rId9" Type="http://schemas.openxmlformats.org/officeDocument/2006/relationships/slide" Target="slides/slide8.xml"/><Relationship Id="rId172" Type="http://schemas.openxmlformats.org/officeDocument/2006/relationships/slide" Target="slides/slide171.xml"/><Relationship Id="rId180" Type="http://schemas.openxmlformats.org/officeDocument/2006/relationships/handoutMaster" Target="handoutMasters/handoutMaster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theme" Target="theme/theme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tableStyles" Target="tableStyles.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notesMaster" Target="notesMasters/notesMaster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7/6/2020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5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7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7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17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7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17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17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65</a:t>
            </a:fld>
            <a:endParaRPr lang="en-US"/>
          </a:p>
        </p:txBody>
      </p:sp>
    </p:spTree>
    <p:extLst>
      <p:ext uri="{BB962C8B-B14F-4D97-AF65-F5344CB8AC3E}">
        <p14:creationId xmlns:p14="http://schemas.microsoft.com/office/powerpoint/2010/main" val="39309250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75</a:t>
            </a:fld>
            <a:endParaRPr lang="en-US"/>
          </a:p>
        </p:txBody>
      </p:sp>
    </p:spTree>
    <p:extLst>
      <p:ext uri="{BB962C8B-B14F-4D97-AF65-F5344CB8AC3E}">
        <p14:creationId xmlns:p14="http://schemas.microsoft.com/office/powerpoint/2010/main" val="34895005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86</a:t>
            </a:fld>
            <a:endParaRPr lang="en-US"/>
          </a:p>
        </p:txBody>
      </p:sp>
    </p:spTree>
    <p:extLst>
      <p:ext uri="{BB962C8B-B14F-4D97-AF65-F5344CB8AC3E}">
        <p14:creationId xmlns:p14="http://schemas.microsoft.com/office/powerpoint/2010/main" val="5888272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96</a:t>
            </a:fld>
            <a:endParaRPr lang="en-US"/>
          </a:p>
        </p:txBody>
      </p:sp>
    </p:spTree>
    <p:extLst>
      <p:ext uri="{BB962C8B-B14F-4D97-AF65-F5344CB8AC3E}">
        <p14:creationId xmlns:p14="http://schemas.microsoft.com/office/powerpoint/2010/main" val="28157165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100</a:t>
            </a:fld>
            <a:endParaRPr lang="en-US"/>
          </a:p>
        </p:txBody>
      </p:sp>
    </p:spTree>
    <p:extLst>
      <p:ext uri="{BB962C8B-B14F-4D97-AF65-F5344CB8AC3E}">
        <p14:creationId xmlns:p14="http://schemas.microsoft.com/office/powerpoint/2010/main" val="18144180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109</a:t>
            </a:fld>
            <a:endParaRPr lang="en-US"/>
          </a:p>
        </p:txBody>
      </p:sp>
    </p:spTree>
    <p:extLst>
      <p:ext uri="{BB962C8B-B14F-4D97-AF65-F5344CB8AC3E}">
        <p14:creationId xmlns:p14="http://schemas.microsoft.com/office/powerpoint/2010/main" val="32215071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117</a:t>
            </a:fld>
            <a:endParaRPr lang="en-US"/>
          </a:p>
        </p:txBody>
      </p:sp>
    </p:spTree>
    <p:extLst>
      <p:ext uri="{BB962C8B-B14F-4D97-AF65-F5344CB8AC3E}">
        <p14:creationId xmlns:p14="http://schemas.microsoft.com/office/powerpoint/2010/main" val="42365226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125</a:t>
            </a:fld>
            <a:endParaRPr lang="en-US"/>
          </a:p>
        </p:txBody>
      </p:sp>
    </p:spTree>
    <p:extLst>
      <p:ext uri="{BB962C8B-B14F-4D97-AF65-F5344CB8AC3E}">
        <p14:creationId xmlns:p14="http://schemas.microsoft.com/office/powerpoint/2010/main" val="11266823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132</a:t>
            </a:fld>
            <a:endParaRPr lang="en-US"/>
          </a:p>
        </p:txBody>
      </p:sp>
    </p:spTree>
    <p:extLst>
      <p:ext uri="{BB962C8B-B14F-4D97-AF65-F5344CB8AC3E}">
        <p14:creationId xmlns:p14="http://schemas.microsoft.com/office/powerpoint/2010/main" val="418878065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136</a:t>
            </a:fld>
            <a:endParaRPr lang="en-US"/>
          </a:p>
        </p:txBody>
      </p:sp>
    </p:spTree>
    <p:extLst>
      <p:ext uri="{BB962C8B-B14F-4D97-AF65-F5344CB8AC3E}">
        <p14:creationId xmlns:p14="http://schemas.microsoft.com/office/powerpoint/2010/main" val="702330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143</a:t>
            </a:fld>
            <a:endParaRPr lang="en-US"/>
          </a:p>
        </p:txBody>
      </p:sp>
    </p:spTree>
    <p:extLst>
      <p:ext uri="{BB962C8B-B14F-4D97-AF65-F5344CB8AC3E}">
        <p14:creationId xmlns:p14="http://schemas.microsoft.com/office/powerpoint/2010/main" val="140154097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150</a:t>
            </a:fld>
            <a:endParaRPr lang="en-US"/>
          </a:p>
        </p:txBody>
      </p:sp>
    </p:spTree>
    <p:extLst>
      <p:ext uri="{BB962C8B-B14F-4D97-AF65-F5344CB8AC3E}">
        <p14:creationId xmlns:p14="http://schemas.microsoft.com/office/powerpoint/2010/main" val="41877740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172</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173</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174</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176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177</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5234823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35</a:t>
            </a:fld>
            <a:endParaRPr lang="en-US"/>
          </a:p>
        </p:txBody>
      </p:sp>
    </p:spTree>
    <p:extLst>
      <p:ext uri="{BB962C8B-B14F-4D97-AF65-F5344CB8AC3E}">
        <p14:creationId xmlns:p14="http://schemas.microsoft.com/office/powerpoint/2010/main" val="2457180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42</a:t>
            </a:fld>
            <a:endParaRPr lang="en-US"/>
          </a:p>
        </p:txBody>
      </p:sp>
    </p:spTree>
    <p:extLst>
      <p:ext uri="{BB962C8B-B14F-4D97-AF65-F5344CB8AC3E}">
        <p14:creationId xmlns:p14="http://schemas.microsoft.com/office/powerpoint/2010/main" val="25042070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49</a:t>
            </a:fld>
            <a:endParaRPr lang="en-US"/>
          </a:p>
        </p:txBody>
      </p:sp>
    </p:spTree>
    <p:extLst>
      <p:ext uri="{BB962C8B-B14F-4D97-AF65-F5344CB8AC3E}">
        <p14:creationId xmlns:p14="http://schemas.microsoft.com/office/powerpoint/2010/main" val="14668399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58</a:t>
            </a:fld>
            <a:endParaRPr lang="en-US"/>
          </a:p>
        </p:txBody>
      </p:sp>
    </p:spTree>
    <p:extLst>
      <p:ext uri="{BB962C8B-B14F-4D97-AF65-F5344CB8AC3E}">
        <p14:creationId xmlns:p14="http://schemas.microsoft.com/office/powerpoint/2010/main" val="10899205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802.11-20/0537r29</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akasher@qti.qualcom.com"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http://grouper.ieee.org/groups/802/11/"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March – July Teleconference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2020-07-06</a:t>
            </a:r>
          </a:p>
        </p:txBody>
      </p:sp>
      <p:sp>
        <p:nvSpPr>
          <p:cNvPr id="6" name="Date Placeholder 3"/>
          <p:cNvSpPr>
            <a:spLocks noGrp="1"/>
          </p:cNvSpPr>
          <p:nvPr>
            <p:ph type="dt" idx="10"/>
          </p:nvPr>
        </p:nvSpPr>
        <p:spPr/>
        <p:txBody>
          <a:bodyPr/>
          <a:lstStyle/>
          <a:p>
            <a:r>
              <a:rPr lang="en-US"/>
              <a:t>July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90017014"/>
              </p:ext>
            </p:extLst>
          </p:nvPr>
        </p:nvGraphicFramePr>
        <p:xfrm>
          <a:off x="993775" y="2404434"/>
          <a:ext cx="10542588" cy="2470150"/>
        </p:xfrm>
        <a:graphic>
          <a:graphicData uri="http://schemas.openxmlformats.org/presentationml/2006/ole">
            <mc:AlternateContent xmlns:mc="http://schemas.openxmlformats.org/markup-compatibility/2006">
              <mc:Choice xmlns:v="urn:schemas-microsoft-com:vml" Requires="v">
                <p:oleObj spid="_x0000_s3296"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4434"/>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576486197"/>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276665522"/>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June 10</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11-20-0797 	LMR/FTM Replay Counter (Ali Raissinia) – 35 min </a:t>
            </a:r>
          </a:p>
          <a:p>
            <a:pPr lvl="1" algn="just">
              <a:spcBef>
                <a:spcPct val="20000"/>
              </a:spcBef>
              <a:buFontTx/>
              <a:buChar char="•"/>
            </a:pPr>
            <a:r>
              <a:rPr lang="en-US" sz="1400" dirty="0"/>
              <a:t>11-20-0806	lb249-cids (Nehru Bhandaru) – 10min</a:t>
            </a:r>
          </a:p>
          <a:p>
            <a:pPr lvl="1" algn="just">
              <a:spcBef>
                <a:spcPct val="20000"/>
              </a:spcBef>
              <a:buFontTx/>
              <a:buChar char="•"/>
            </a:pPr>
            <a:r>
              <a:rPr lang="en-US" sz="1400" dirty="0"/>
              <a:t>11-20-0799 	resolutions to a few LB249 CIDs-part-4 (Ganesh Venkatesan) – 20min </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240240757"/>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376369301"/>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11-20-0797</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Do you agree to add an LMR/FTM Replay counter to the 11az spec?</a:t>
            </a:r>
          </a:p>
          <a:p>
            <a:endParaRPr lang="en-US" b="0" dirty="0"/>
          </a:p>
          <a:p>
            <a:r>
              <a:rPr lang="en-US" dirty="0"/>
              <a:t>Results (Y/N/A): 10/0/4</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391370824"/>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11-20-0806</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3357 and 3523 depicted in document 11-20-806r1.</a:t>
            </a:r>
          </a:p>
          <a:p>
            <a:endParaRPr lang="en-US" b="0" dirty="0"/>
          </a:p>
          <a:p>
            <a:r>
              <a:rPr lang="en-US" dirty="0"/>
              <a:t>Results (Y/N/A): </a:t>
            </a:r>
            <a:r>
              <a:rPr lang="en-US" b="0" dirty="0"/>
              <a:t>14/0/0</a:t>
            </a:r>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617487832"/>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11-20-0799 	resolutions to a few LB249 CIDs-part-4 (Ganesh Venkatesan) – for completion</a:t>
            </a:r>
          </a:p>
          <a:p>
            <a:pPr lvl="1" algn="just">
              <a:spcBef>
                <a:spcPct val="20000"/>
              </a:spcBef>
              <a:buFontTx/>
              <a:buChar char="•"/>
            </a:pPr>
            <a:r>
              <a:rPr lang="en-US" sz="1400" dirty="0"/>
              <a:t>11-20-0800 	resolutions to a few LB249 CIDs-part-5  (Ganesh Venkatesan) </a:t>
            </a:r>
          </a:p>
          <a:p>
            <a:pPr lvl="1" algn="just">
              <a:spcBef>
                <a:spcPct val="20000"/>
              </a:spcBef>
              <a:buFontTx/>
              <a:buChar char="•"/>
            </a:pPr>
            <a:r>
              <a:rPr lang="en-US" sz="1400" dirty="0"/>
              <a:t>11-20-0836     11az Secure LTF design (Bin Tian)</a:t>
            </a:r>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008391318"/>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June 17	 	(Wednesday), 13:00 ET – 14:30 ET</a:t>
            </a:r>
          </a:p>
          <a:p>
            <a:pPr>
              <a:buFont typeface="Arial" panose="020B0604020202020204" pitchFamily="34" charset="0"/>
              <a:buChar char="•"/>
            </a:pPr>
            <a:r>
              <a:rPr lang="en-US" altLang="en-US" b="0" dirty="0"/>
              <a:t>June 24 	(Wednesday), 13:00 ET – 14:30 ET</a:t>
            </a:r>
          </a:p>
          <a:p>
            <a:pPr>
              <a:buFont typeface="Arial" panose="020B0604020202020204" pitchFamily="34" charset="0"/>
              <a:buChar char="•"/>
            </a:pPr>
            <a:r>
              <a:rPr lang="en-US" altLang="en-US" b="0" dirty="0"/>
              <a:t>July 1		(Wednesday), 13:00 ET – 14:30 ET</a:t>
            </a:r>
          </a:p>
          <a:p>
            <a:pPr>
              <a:buFont typeface="Arial" panose="020B0604020202020204" pitchFamily="34" charset="0"/>
              <a:buChar char="•"/>
            </a:pPr>
            <a:r>
              <a:rPr lang="en-US" altLang="en-US" b="0" dirty="0"/>
              <a:t>July 8</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15</a:t>
            </a:r>
            <a:r>
              <a:rPr lang="en-US" altLang="en-US" b="0" baseline="30000" dirty="0"/>
              <a:t>		</a:t>
            </a:r>
            <a:r>
              <a:rPr lang="en-US" altLang="en-US" b="0" dirty="0"/>
              <a:t>(Wednesday), 13:00 ET – 14:30 ET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542954411"/>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June 25 	(Thu.) 10:00 ET – 11:00 ET.</a:t>
            </a:r>
          </a:p>
          <a:p>
            <a:pPr>
              <a:buFont typeface="Arial" panose="020B0604020202020204" pitchFamily="34" charset="0"/>
              <a:buChar char="•"/>
            </a:pPr>
            <a:r>
              <a:rPr lang="en-US" altLang="en-US" b="0" dirty="0"/>
              <a:t>July 30 		(Thu.) 10:00 ET – 11:00 ET.</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646698727"/>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7336151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94650846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June 3</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(5min)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11-20-0788	CR for control frames related CIDs (Dibakar Das) – 1hr</a:t>
            </a:r>
          </a:p>
          <a:p>
            <a:pPr lvl="1" algn="just">
              <a:spcBef>
                <a:spcPct val="20000"/>
              </a:spcBef>
              <a:buFontTx/>
              <a:buChar char="•"/>
            </a:pPr>
            <a:r>
              <a:rPr lang="en-US" sz="1400" dirty="0"/>
              <a:t>11-20-0797 	LMR/FTM Replay Counter (Ali Raissinia) – 30 min </a:t>
            </a:r>
          </a:p>
          <a:p>
            <a:pPr lvl="1" algn="just">
              <a:spcBef>
                <a:spcPct val="20000"/>
              </a:spcBef>
              <a:buFontTx/>
              <a:buChar char="•"/>
            </a:pPr>
            <a:r>
              <a:rPr lang="en-US" sz="1400" dirty="0"/>
              <a:t>11-20-0806	lb249-cids (Nehru Bhandaru) – as time permits</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71369298"/>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19625042"/>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11-20-0788</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 3013, 3014, 3015, 3102, 3283, 3355, 3389, 3016, 3017, 3827, 3888, 3324, 3434, 3962, 3287, 3435, 4004 and 4005 depicted in document 11-20-0788r2.</a:t>
            </a:r>
          </a:p>
          <a:p>
            <a:endParaRPr lang="en-US" b="0" dirty="0"/>
          </a:p>
          <a:p>
            <a:r>
              <a:rPr lang="en-US" dirty="0"/>
              <a:t>Results (Y/N/A): </a:t>
            </a:r>
            <a:r>
              <a:rPr lang="en-US" b="0" dirty="0"/>
              <a:t> 12/0/1</a:t>
            </a:r>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097881630"/>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11-20-0797 	LMR/FTM Replay Counter (Ali Raissinia)</a:t>
            </a:r>
          </a:p>
          <a:p>
            <a:pPr lvl="1" algn="just">
              <a:spcBef>
                <a:spcPct val="20000"/>
              </a:spcBef>
              <a:buFontTx/>
              <a:buChar char="•"/>
            </a:pPr>
            <a:r>
              <a:rPr lang="en-US" sz="1400" dirty="0"/>
              <a:t>11-20-0806	lb249-cids (Nehru Bhandaru) </a:t>
            </a:r>
          </a:p>
          <a:p>
            <a:pPr lvl="1" algn="just">
              <a:spcBef>
                <a:spcPct val="20000"/>
              </a:spcBef>
              <a:buFontTx/>
              <a:buChar char="•"/>
            </a:pPr>
            <a:r>
              <a:rPr lang="en-US" sz="1400" dirty="0"/>
              <a:t>11-20-0799 	resolutions to a few LB249 CIDs-part-4 (Ganesh Venkatesan)</a:t>
            </a:r>
          </a:p>
          <a:p>
            <a:pPr lvl="1" algn="just">
              <a:spcBef>
                <a:spcPct val="20000"/>
              </a:spcBef>
              <a:buFontTx/>
              <a:buChar char="•"/>
            </a:pPr>
            <a:r>
              <a:rPr lang="en-US" sz="1400" dirty="0"/>
              <a:t>11-20-0800 	resolutions to a few LB249 CIDs-part-5  (Ganesh Venkatesan)</a:t>
            </a:r>
          </a:p>
          <a:p>
            <a:pPr lvl="1" algn="just">
              <a:spcBef>
                <a:spcPct val="20000"/>
              </a:spcBef>
              <a:buFontTx/>
              <a:buChar char="•"/>
            </a:pPr>
            <a:r>
              <a:rPr lang="en-US" sz="1400" dirty="0"/>
              <a:t>11-20-0836     11az Secure LTF design (Bin Tian)</a:t>
            </a:r>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546668910"/>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June 10	 	(Wednesday), 13:00 ET – 14:30 ET</a:t>
            </a:r>
          </a:p>
          <a:p>
            <a:pPr>
              <a:buFont typeface="Arial" panose="020B0604020202020204" pitchFamily="34" charset="0"/>
              <a:buChar char="•"/>
            </a:pPr>
            <a:r>
              <a:rPr lang="en-US" altLang="en-US" b="0" dirty="0"/>
              <a:t>June 17	 	(Wednesday), 13:00 ET – 14:30 ET</a:t>
            </a:r>
          </a:p>
          <a:p>
            <a:pPr>
              <a:buFont typeface="Arial" panose="020B0604020202020204" pitchFamily="34" charset="0"/>
              <a:buChar char="•"/>
            </a:pPr>
            <a:r>
              <a:rPr lang="en-US" altLang="en-US" b="0" dirty="0"/>
              <a:t>June 24 	(Wednesday), 13:00 ET – 14:30 ET</a:t>
            </a:r>
          </a:p>
          <a:p>
            <a:pPr>
              <a:buFont typeface="Arial" panose="020B0604020202020204" pitchFamily="34" charset="0"/>
              <a:buChar char="•"/>
            </a:pPr>
            <a:r>
              <a:rPr lang="en-US" altLang="en-US" b="0" dirty="0"/>
              <a:t>July 1		(Wednesday), 13:00 ET – 14:30 ET</a:t>
            </a:r>
          </a:p>
          <a:p>
            <a:pPr>
              <a:buFont typeface="Arial" panose="020B0604020202020204" pitchFamily="34" charset="0"/>
              <a:buChar char="•"/>
            </a:pPr>
            <a:r>
              <a:rPr lang="en-US" altLang="en-US" b="0" dirty="0"/>
              <a:t>July 8</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15</a:t>
            </a:r>
            <a:r>
              <a:rPr lang="en-US" altLang="en-US" b="0" baseline="30000" dirty="0"/>
              <a:t>		</a:t>
            </a:r>
            <a:r>
              <a:rPr lang="en-US" altLang="en-US" b="0" dirty="0"/>
              <a:t>(Wednesday), 13:00 ET – 14:30 ET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642609001"/>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June 25 	(Thu.) 10:00 ET – 11:00 ET.</a:t>
            </a:r>
          </a:p>
          <a:p>
            <a:pPr>
              <a:buFont typeface="Arial" panose="020B0604020202020204" pitchFamily="34" charset="0"/>
              <a:buChar char="•"/>
            </a:pPr>
            <a:r>
              <a:rPr lang="en-US" altLang="en-US" b="0" dirty="0"/>
              <a:t>July 30 		(Thu.) 10:00 ET – 11:00 ET.</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997489368"/>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211931134"/>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746212389"/>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June 17</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11-20-0799 	resolutions to a few LB249 CIDs-part-4 (Ganesh Venkatesan) – 20 min</a:t>
            </a:r>
          </a:p>
          <a:p>
            <a:pPr lvl="1" algn="just">
              <a:spcBef>
                <a:spcPct val="20000"/>
              </a:spcBef>
              <a:buFontTx/>
              <a:buChar char="•"/>
            </a:pPr>
            <a:r>
              <a:rPr lang="en-US" sz="1400" dirty="0"/>
              <a:t>11-20-0800 	resolutions to a few LB249 CIDs-part-5  (Ganesh Venkatesan)  - 20min</a:t>
            </a:r>
          </a:p>
          <a:p>
            <a:pPr lvl="1" algn="just">
              <a:spcBef>
                <a:spcPct val="20000"/>
              </a:spcBef>
              <a:buFontTx/>
              <a:buChar char="•"/>
            </a:pPr>
            <a:r>
              <a:rPr lang="en-US" sz="1400" dirty="0"/>
              <a:t>11-20-0836     11az Secure LTF design (Bin Tian) – as time permits</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2689747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682573705"/>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11-20-0800</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3232 and 3440 depicted in document 11-20-0800r1?</a:t>
            </a:r>
          </a:p>
          <a:p>
            <a:endParaRPr lang="en-US" b="0" dirty="0"/>
          </a:p>
          <a:p>
            <a:r>
              <a:rPr lang="en-US" dirty="0"/>
              <a:t>Results (Y/N/A): 15/0/3</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286041465"/>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11-20-0836     11az Secure LTF design (Bin Tian)</a:t>
            </a:r>
          </a:p>
          <a:p>
            <a:pPr lvl="1" algn="just">
              <a:spcBef>
                <a:spcPct val="20000"/>
              </a:spcBef>
              <a:buFontTx/>
              <a:buChar char="•"/>
            </a:pPr>
            <a:r>
              <a:rPr lang="en-US" sz="1400" dirty="0"/>
              <a:t>11-20-0889	LMR replay counter (Nehru Bhandaru) </a:t>
            </a:r>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101059548"/>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June 24 	(Wednesday), 13:00 ET – 14:30 ET</a:t>
            </a:r>
          </a:p>
          <a:p>
            <a:pPr>
              <a:buFont typeface="Arial" panose="020B0604020202020204" pitchFamily="34" charset="0"/>
              <a:buChar char="•"/>
            </a:pPr>
            <a:r>
              <a:rPr lang="en-US" altLang="en-US" b="0" dirty="0"/>
              <a:t>July 1		(Wednesday), 13:00 ET – 14:30 ET</a:t>
            </a:r>
          </a:p>
          <a:p>
            <a:pPr>
              <a:buFont typeface="Arial" panose="020B0604020202020204" pitchFamily="34" charset="0"/>
              <a:buChar char="•"/>
            </a:pPr>
            <a:r>
              <a:rPr lang="en-US" altLang="en-US" b="0" dirty="0"/>
              <a:t>July 8</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15</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22		(Wednesday), 13:00 ET – 14:30 ET</a:t>
            </a:r>
          </a:p>
          <a:p>
            <a:pPr>
              <a:buFont typeface="Arial" panose="020B0604020202020204" pitchFamily="34" charset="0"/>
              <a:buChar char="•"/>
            </a:pPr>
            <a:r>
              <a:rPr lang="en-US" altLang="en-US" b="0" dirty="0"/>
              <a:t>July 29		(Wednesday), 13:00 ET – 14:30 ET</a:t>
            </a:r>
          </a:p>
          <a:p>
            <a:pPr>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753226653"/>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June 25 	(Thu.) 10:00 ET – 11:00 ET.</a:t>
            </a:r>
          </a:p>
          <a:p>
            <a:pPr>
              <a:buFont typeface="Arial" panose="020B0604020202020204" pitchFamily="34" charset="0"/>
              <a:buChar char="•"/>
            </a:pPr>
            <a:r>
              <a:rPr lang="en-US" altLang="en-US" b="0" dirty="0"/>
              <a:t>July 30 		(Thu.) 10:00 ET – 11:00 ET.</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487506965"/>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401828159"/>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815433901"/>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June 24</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11-20-0836     11az Secure LTF design (Bin Tian) – 1hr</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 (5min)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662745569"/>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040588220"/>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11-20-0889	LMR replay counter (Nehru Bhandaru) </a:t>
            </a:r>
          </a:p>
          <a:p>
            <a:pPr lvl="1" algn="just">
              <a:spcBef>
                <a:spcPct val="20000"/>
              </a:spcBef>
              <a:buFontTx/>
              <a:buChar char="•"/>
            </a:pPr>
            <a:r>
              <a:rPr lang="en-US" sz="1400" dirty="0"/>
              <a:t>11-20-0698	LB 249 CID 3940 resolution (Assaf Kasher)</a:t>
            </a:r>
          </a:p>
          <a:p>
            <a:pPr lvl="1" algn="just">
              <a:spcBef>
                <a:spcPct val="20000"/>
              </a:spcBef>
              <a:buFontTx/>
              <a:buChar char="•"/>
            </a:pPr>
            <a:r>
              <a:rPr lang="en-US" sz="1400" dirty="0"/>
              <a:t>11-20-0836     11az Secure LTF design (Bin Tian)</a:t>
            </a:r>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111770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July 1		(Wednesday), 13:00 ET – 14:30 ET</a:t>
            </a:r>
          </a:p>
          <a:p>
            <a:pPr>
              <a:buFont typeface="Arial" panose="020B0604020202020204" pitchFamily="34" charset="0"/>
              <a:buChar char="•"/>
            </a:pPr>
            <a:r>
              <a:rPr lang="en-US" altLang="en-US" b="0" dirty="0"/>
              <a:t>July 8</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15</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22		(Wednesday), 13:00 ET – 14:30 ET</a:t>
            </a:r>
          </a:p>
          <a:p>
            <a:pPr>
              <a:buFont typeface="Arial" panose="020B0604020202020204" pitchFamily="34" charset="0"/>
              <a:buChar char="•"/>
            </a:pPr>
            <a:r>
              <a:rPr lang="en-US" altLang="en-US" b="0" dirty="0"/>
              <a:t>July 29		(Wednesday), 13:00 ET – 14:30 ET</a:t>
            </a:r>
          </a:p>
          <a:p>
            <a:pPr>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48598918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June 25 	(Thu.) 10:00 ET – 11:00 ET.</a:t>
            </a:r>
          </a:p>
          <a:p>
            <a:pPr>
              <a:buFont typeface="Arial" panose="020B0604020202020204" pitchFamily="34" charset="0"/>
              <a:buChar char="•"/>
            </a:pPr>
            <a:r>
              <a:rPr lang="en-US" altLang="en-US" b="0" dirty="0"/>
              <a:t>July 30 		(Thu.) 10:00 ET – 11:00 ET.</a:t>
            </a:r>
          </a:p>
          <a:p>
            <a:pPr>
              <a:buFont typeface="Arial" panose="020B0604020202020204" pitchFamily="34" charset="0"/>
              <a:buChar char="•"/>
            </a:pPr>
            <a:r>
              <a:rPr lang="en-US" altLang="en-US" b="0" dirty="0"/>
              <a:t>Aug. 27		(Thu.) 10:00 ET – 11:00 ET. – newly announced</a:t>
            </a:r>
          </a:p>
          <a:p>
            <a:pPr>
              <a:buFont typeface="Arial" panose="020B0604020202020204" pitchFamily="34" charset="0"/>
              <a:buChar char="•"/>
            </a:pPr>
            <a:r>
              <a:rPr lang="en-US" altLang="en-US" b="0" dirty="0"/>
              <a:t>Sep.	 25		(Thu.) 10:00 ET – 11:00 ET. – newly announced</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313194133"/>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965472291"/>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431113585"/>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June 25</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Consider motions of submission </a:t>
            </a:r>
            <a:r>
              <a:rPr lang="en-US" sz="1800" b="0" dirty="0"/>
              <a:t>11-20-0771r2 </a:t>
            </a:r>
            <a:r>
              <a:rPr lang="en-US" sz="1800" b="0" dirty="0" err="1"/>
              <a:t>TGaz</a:t>
            </a:r>
            <a:r>
              <a:rPr lang="en-US" sz="1800" b="0" dirty="0"/>
              <a:t> Plenary Meeting Motion compendium</a:t>
            </a:r>
            <a:endParaRPr lang="en-US" sz="16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497223573"/>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189190390"/>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925588757"/>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662207380"/>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July 1st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11-20-0889	LMR replay counter (Nehru Bhandaru) </a:t>
            </a:r>
          </a:p>
          <a:p>
            <a:pPr lvl="1" algn="just">
              <a:spcBef>
                <a:spcPct val="20000"/>
              </a:spcBef>
              <a:buFontTx/>
              <a:buChar char="•"/>
            </a:pPr>
            <a:r>
              <a:rPr lang="en-US" sz="1400" dirty="0"/>
              <a:t>11-20-0698	LB 249 CID 3940 resolution (Assaf Kasher)</a:t>
            </a:r>
          </a:p>
          <a:p>
            <a:pPr lvl="1" algn="just">
              <a:spcBef>
                <a:spcPct val="20000"/>
              </a:spcBef>
              <a:buFontTx/>
              <a:buChar char="•"/>
            </a:pPr>
            <a:r>
              <a:rPr lang="en-US" sz="1400" dirty="0"/>
              <a:t>11-20-0963 	cid-3880-kdk-hltk (Nehru Bhandaru) –as time permits</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 (5min)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833329241"/>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6204974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11-20-0698	LB 249 CID 3940 resolution (Assaf Kasher)</a:t>
            </a:r>
          </a:p>
          <a:p>
            <a:pPr lvl="1" algn="just">
              <a:spcBef>
                <a:spcPct val="20000"/>
              </a:spcBef>
              <a:buFontTx/>
              <a:buChar char="•"/>
            </a:pPr>
            <a:r>
              <a:rPr lang="en-US" sz="1400" dirty="0"/>
              <a:t>11-20-0836     11az Secure LTF design (Bin Tian) – SP.</a:t>
            </a:r>
          </a:p>
          <a:p>
            <a:pPr lvl="1" algn="just">
              <a:spcBef>
                <a:spcPct val="20000"/>
              </a:spcBef>
              <a:buFontTx/>
              <a:buChar char="•"/>
            </a:pPr>
            <a:r>
              <a:rPr lang="en-US" sz="1400" dirty="0"/>
              <a:t>11-20-0964	Attacks to Fully Random 64QAM Sounding Signal (Qinghua Li)</a:t>
            </a:r>
          </a:p>
          <a:p>
            <a:pPr lvl="1" algn="just">
              <a:spcBef>
                <a:spcPct val="20000"/>
              </a:spcBef>
              <a:buFontTx/>
              <a:buChar char="•"/>
            </a:pPr>
            <a:r>
              <a:rPr lang="en-US" sz="1400" dirty="0"/>
              <a:t>11-20-0963 	cid-3880-kdk-hltk (Nehru Bhandaru)</a:t>
            </a:r>
          </a:p>
          <a:p>
            <a:pPr marL="457200" lvl="1" indent="0" algn="just">
              <a:spcBef>
                <a:spcPct val="20000"/>
              </a:spcBef>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862770104"/>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July 8</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15</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22		(Wednesday), 13:00 ET – 14:30 ET</a:t>
            </a:r>
          </a:p>
          <a:p>
            <a:pPr>
              <a:buFont typeface="Arial" panose="020B0604020202020204" pitchFamily="34" charset="0"/>
              <a:buChar char="•"/>
            </a:pPr>
            <a:r>
              <a:rPr lang="en-US" altLang="en-US" b="0" dirty="0"/>
              <a:t>July 29		(Wednesday), 13:00 ET – 14:30 ET</a:t>
            </a:r>
          </a:p>
          <a:p>
            <a:pPr>
              <a:buFont typeface="Arial" panose="020B0604020202020204" pitchFamily="34" charset="0"/>
              <a:buChar char="•"/>
            </a:pPr>
            <a:r>
              <a:rPr lang="en-US" altLang="en-US" b="0" dirty="0"/>
              <a:t>Aug. 5		(Wednesday), 13:00 ET – 14:30 ET – newly announced</a:t>
            </a:r>
          </a:p>
          <a:p>
            <a:pPr>
              <a:buFont typeface="Arial" panose="020B0604020202020204" pitchFamily="34" charset="0"/>
              <a:buChar char="•"/>
            </a:pPr>
            <a:r>
              <a:rPr lang="en-US" altLang="en-US" b="0" dirty="0"/>
              <a:t>Aug. 19		(Wednesday), 13:00 ET – 14:30 ET – newly announced</a:t>
            </a:r>
          </a:p>
          <a:p>
            <a:pPr>
              <a:buFont typeface="Arial" panose="020B0604020202020204" pitchFamily="34" charset="0"/>
              <a:buChar char="•"/>
            </a:pPr>
            <a:r>
              <a:rPr lang="en-US" altLang="en-US" b="0" dirty="0"/>
              <a:t>Aug. 26		(Wednesday), 13:00 ET – 14:30 ET – newly announced</a:t>
            </a:r>
          </a:p>
          <a:p>
            <a:pPr>
              <a:buFont typeface="Arial" panose="020B0604020202020204" pitchFamily="34" charset="0"/>
              <a:buChar char="•"/>
            </a:pPr>
            <a:endParaRPr lang="en-US" altLang="en-US" b="0" dirty="0"/>
          </a:p>
          <a:p>
            <a:pPr>
              <a:buFont typeface="Arial" panose="020B0604020202020204" pitchFamily="34" charset="0"/>
              <a:buChar char="•"/>
            </a:pPr>
            <a:endParaRPr lang="en-US" altLang="en-US" b="0" dirty="0"/>
          </a:p>
          <a:p>
            <a:pPr>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994912176"/>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June 25 	(Thu.) 10:00 ET – 11:00 ET.</a:t>
            </a:r>
          </a:p>
          <a:p>
            <a:pPr>
              <a:buFont typeface="Arial" panose="020B0604020202020204" pitchFamily="34" charset="0"/>
              <a:buChar char="•"/>
            </a:pPr>
            <a:r>
              <a:rPr lang="en-US" altLang="en-US" b="0" dirty="0"/>
              <a:t>July 30 		(Thu.) 10:00 ET – 11:00 ET.</a:t>
            </a:r>
          </a:p>
          <a:p>
            <a:pPr>
              <a:buFont typeface="Arial" panose="020B0604020202020204" pitchFamily="34" charset="0"/>
              <a:buChar char="•"/>
            </a:pPr>
            <a:r>
              <a:rPr lang="en-US" altLang="en-US" b="0" dirty="0"/>
              <a:t>Aug. 27		(Thu.) 10:00 ET – 11:00 ET. – newly announced</a:t>
            </a:r>
          </a:p>
          <a:p>
            <a:pPr>
              <a:buFont typeface="Arial" panose="020B0604020202020204" pitchFamily="34" charset="0"/>
              <a:buChar char="•"/>
            </a:pPr>
            <a:r>
              <a:rPr lang="en-US" altLang="en-US" b="0" dirty="0"/>
              <a:t>Sep.	 25		(Thu.) 10:00 ET – 11:00 ET. – newly announced</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918504518"/>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371566399"/>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528915292"/>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July 1st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endParaRPr lang="en-US" sz="1400" dirty="0"/>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 (5min)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882651256"/>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11-20-0836     11az Secure LTF design (Bin Tian) – SP.</a:t>
            </a:r>
          </a:p>
          <a:p>
            <a:pPr lvl="1" algn="just">
              <a:spcBef>
                <a:spcPct val="20000"/>
              </a:spcBef>
              <a:buFontTx/>
              <a:buChar char="•"/>
            </a:pPr>
            <a:r>
              <a:rPr lang="en-US" sz="1400" dirty="0"/>
              <a:t>11-20-0964	Attacks to Fully Random 64QAM Sounding Signal (Qinghua Li)</a:t>
            </a:r>
          </a:p>
          <a:p>
            <a:pPr lvl="1" algn="just">
              <a:spcBef>
                <a:spcPct val="20000"/>
              </a:spcBef>
              <a:buFontTx/>
              <a:buChar char="•"/>
            </a:pPr>
            <a:r>
              <a:rPr lang="en-US" sz="1400" dirty="0"/>
              <a:t>11-20-0963 	cid-3880-kdk-hltk (Nehru Bhandaru)</a:t>
            </a:r>
          </a:p>
          <a:p>
            <a:pPr lvl="1" algn="just">
              <a:spcBef>
                <a:spcPct val="20000"/>
              </a:spcBef>
              <a:buFontTx/>
              <a:buChar char="•"/>
            </a:pPr>
            <a:r>
              <a:rPr lang="en-US" sz="1400" dirty="0"/>
              <a:t>11-20-0889	LMR replay counter (Nehru Bhandaru) – 2</a:t>
            </a:r>
            <a:r>
              <a:rPr lang="en-US" sz="1400" baseline="30000" dirty="0"/>
              <a:t>nd</a:t>
            </a:r>
            <a:r>
              <a:rPr lang="en-US" sz="1400" dirty="0"/>
              <a:t> review</a:t>
            </a:r>
          </a:p>
          <a:p>
            <a:pPr lvl="1" algn="just">
              <a:spcBef>
                <a:spcPct val="20000"/>
              </a:spcBef>
              <a:buFontTx/>
              <a:buChar char="•"/>
            </a:pPr>
            <a:r>
              <a:rPr lang="en-US" sz="1400" dirty="0"/>
              <a:t>11-20-0698	LB 249 CID 3940 resolution (Assaf Kasher) – 2nd review </a:t>
            </a:r>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98827173"/>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July 15</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22		(Wednesday), 13:00 ET – 14:30 ET</a:t>
            </a:r>
          </a:p>
          <a:p>
            <a:pPr>
              <a:buFont typeface="Arial" panose="020B0604020202020204" pitchFamily="34" charset="0"/>
              <a:buChar char="•"/>
            </a:pPr>
            <a:r>
              <a:rPr lang="en-US" altLang="en-US" b="0" dirty="0"/>
              <a:t>July 29		(Wednesday), 13:00 ET – 14:30 ET</a:t>
            </a:r>
          </a:p>
          <a:p>
            <a:pPr>
              <a:buFont typeface="Arial" panose="020B0604020202020204" pitchFamily="34" charset="0"/>
              <a:buChar char="•"/>
            </a:pPr>
            <a:r>
              <a:rPr lang="en-US" altLang="en-US" b="0" dirty="0"/>
              <a:t>Aug. 5		(Wednesday), 13:00 ET – 14:30 ET – newly announced</a:t>
            </a:r>
          </a:p>
          <a:p>
            <a:pPr>
              <a:buFont typeface="Arial" panose="020B0604020202020204" pitchFamily="34" charset="0"/>
              <a:buChar char="•"/>
            </a:pPr>
            <a:r>
              <a:rPr lang="en-US" altLang="en-US" b="0" dirty="0"/>
              <a:t>Aug. 19		(Wednesday), 13:00 ET – 14:30 ET – newly announced</a:t>
            </a:r>
          </a:p>
          <a:p>
            <a:pPr>
              <a:buFont typeface="Arial" panose="020B0604020202020204" pitchFamily="34" charset="0"/>
              <a:buChar char="•"/>
            </a:pPr>
            <a:r>
              <a:rPr lang="en-US" altLang="en-US" b="0" dirty="0"/>
              <a:t>Aug. 26		(Wednesday), 13:00 ET – 14:30 ET – newly announced</a:t>
            </a:r>
          </a:p>
          <a:p>
            <a:pPr>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923942358"/>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July 30 		(Thu.) 10:00 ET – 11:00 ET.</a:t>
            </a:r>
          </a:p>
          <a:p>
            <a:pPr>
              <a:buFont typeface="Arial" panose="020B0604020202020204" pitchFamily="34" charset="0"/>
              <a:buChar char="•"/>
            </a:pPr>
            <a:r>
              <a:rPr lang="en-US" altLang="en-US" b="0" dirty="0"/>
              <a:t>Aug. 27		(Thu.) 10:00 ET – 11:00 ET. – newly announced</a:t>
            </a:r>
          </a:p>
          <a:p>
            <a:pPr>
              <a:buFont typeface="Arial" panose="020B0604020202020204" pitchFamily="34" charset="0"/>
              <a:buChar char="•"/>
            </a:pPr>
            <a:r>
              <a:rPr lang="en-US" altLang="en-US" b="0" dirty="0"/>
              <a:t>Sep.	 25		(Thu.) 10:00 ET – 11:00 ET. – newly announced</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589732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037038225"/>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4496419"/>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11-20/592 “Telecom Meeting Minutes Apr 2020”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11-20/592r0 as </a:t>
            </a:r>
            <a:r>
              <a:rPr lang="en-US" sz="2000" b="0" dirty="0" err="1"/>
              <a:t>TGaz</a:t>
            </a:r>
            <a:r>
              <a:rPr lang="en-US" sz="2000" b="0" dirty="0"/>
              <a:t> meeting minutes for the Apr. 8</a:t>
            </a:r>
            <a:r>
              <a:rPr lang="en-US" sz="2000" b="0" baseline="30000" dirty="0"/>
              <a:t>th</a:t>
            </a:r>
            <a:r>
              <a:rPr lang="en-US" sz="2000" b="0" dirty="0"/>
              <a:t> telecon.</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754550944"/>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11-20-0159 </a:t>
            </a:r>
            <a:r>
              <a:rPr lang="en-US" sz="1800" dirty="0" err="1"/>
              <a:t>TGaz</a:t>
            </a:r>
            <a:r>
              <a:rPr lang="en-US" sz="1800" dirty="0"/>
              <a:t> LB249 CR for various comments without section numbers </a:t>
            </a:r>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11-20-0159r1 for CIDs 3862, 3878, 3892, 3854, 3489, 3511, 3533, 3535, 3566 and 3592</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Jan. 30 telecon (Y/N/A): 8/0/0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3793738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11-20-0256 LB240 CR for Various Unassigned Comments Part2 </a:t>
            </a:r>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11-20-0256r1 for CIDs 3829, 3511, 3630, 3708, 3709 and 3716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Feb. 5 telecon (Y/N/A): 9/0/0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280472281"/>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lb249-crs-nb</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11-20-0249r1 for CIDs 517, 3514, 3515, 3522, 3406, 3519, 3407, 3408, 3536, 3409, 3414, 3833, 3448 and 3521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7/0/1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945603746"/>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CR for Section 11.22.6.4.4</a:t>
            </a:r>
          </a:p>
          <a:p>
            <a:pPr marL="0" indent="0"/>
            <a:endParaRPr lang="en-US" sz="1800" dirty="0"/>
          </a:p>
          <a:p>
            <a:pPr marL="0" indent="0"/>
            <a:r>
              <a:rPr lang="en-US" dirty="0"/>
              <a:t>Motion </a:t>
            </a:r>
            <a:r>
              <a:rPr lang="en-US" b="0" dirty="0"/>
              <a:t>###:</a:t>
            </a:r>
            <a:endParaRPr lang="en-US" dirty="0"/>
          </a:p>
          <a:p>
            <a:pPr marL="0" indent="0"/>
            <a:r>
              <a:rPr lang="en-US" sz="2000" b="0" dirty="0"/>
              <a:t>Move to adopt the resolutions depicted by document 11-20-0379r1 for CIDs 3722, 3727, 3728, 3730, 3731, 3732, 3733, 3735, 3738, 3739, 3908, 3255, 3256, 3257, 3258, 3742, 3743, 3745, 3746, 3467, 3259, 3747 and 3260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12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280565109"/>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9.1.3.1.19</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11-20-0366r1 for CIDs 3503, 3504, 3193, 3009, 3101, 3192, 3848, 3894, 3010, 3011, 3222, 3431 and 3710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999815880"/>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11.22.6.4.3 part 2</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11-20-0368r2 for CIDs 3115, 3242, 3719, 3701, 3702, 3906, 3703, 3705, 3706, 3707, 3711, 3712, 3685, 3686, 3713, 3657, 3714, 3715, 3247 and 3907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25 telecon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165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294208220"/>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lb-249-crs2-nb</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11-20-0530r0 for CIDs 3524, 3525 and 3526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Apr. 8</a:t>
            </a:r>
            <a:r>
              <a:rPr lang="en-US" sz="1600" b="0" baseline="30000" dirty="0"/>
              <a:t>th</a:t>
            </a:r>
            <a:r>
              <a:rPr lang="en-US" sz="1600" b="0" dirty="0"/>
              <a:t> (Y/N/A): 8/0/4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166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666666676"/>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CR-11.22.6.4.3.2-11.22.6.5</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11-20-0607r1 for CIDs 3676, 3677, 3678, 3680, 3811 and 3126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Apr. 15</a:t>
            </a:r>
            <a:r>
              <a:rPr lang="en-US" sz="1600" b="0" baseline="30000" dirty="0"/>
              <a:t>h</a:t>
            </a:r>
            <a:r>
              <a:rPr lang="en-US" sz="1600" b="0" dirty="0"/>
              <a:t> (Y/N/A): 13/0/4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167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865711571"/>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LB249 Resolution Editorial Batch 1-434</a:t>
            </a:r>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11-20-0642r0 for CID resolutions depicted by the document</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Apr. 22</a:t>
            </a:r>
            <a:r>
              <a:rPr lang="en-US" sz="1600" b="0" baseline="30000" dirty="0"/>
              <a:t>nd</a:t>
            </a:r>
            <a:r>
              <a:rPr lang="en-US" sz="1600" b="0" dirty="0"/>
              <a:t>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168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844734115"/>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CR remaining CIDs 11.22.6.4.3.2, 11.22.6.5</a:t>
            </a:r>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11-20-0641r0 for CID 3679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Apr. 22</a:t>
            </a:r>
            <a:r>
              <a:rPr lang="en-US" sz="1600" b="0" baseline="30000" dirty="0"/>
              <a:t>nd</a:t>
            </a:r>
            <a:r>
              <a:rPr lang="en-US" sz="1600" b="0" dirty="0"/>
              <a:t> (Y/N/A): 7/1/7</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169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5848721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Max Number of LTF</a:t>
            </a:r>
          </a:p>
          <a:p>
            <a:pPr marL="0" indent="0"/>
            <a:endParaRPr lang="en-US" dirty="0"/>
          </a:p>
          <a:p>
            <a:pPr marL="0" indent="0"/>
            <a:r>
              <a:rPr lang="en-US" dirty="0"/>
              <a:t>Motion </a:t>
            </a:r>
            <a:r>
              <a:rPr lang="en-US" b="0" dirty="0"/>
              <a:t>###:</a:t>
            </a:r>
            <a:endParaRPr lang="en-US" dirty="0"/>
          </a:p>
          <a:p>
            <a:pPr marL="0" indent="0"/>
            <a:r>
              <a:rPr lang="en-US" sz="2000" b="0" dirty="0"/>
              <a:t>Move to adopt the draft changes depicted by document 11-20-0707r3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a:t>
            </a:r>
            <a:r>
              <a:rPr lang="en-US" sz="1600" b="0"/>
              <a:t>the May 13</a:t>
            </a:r>
            <a:r>
              <a:rPr lang="en-US" sz="1600" b="0" baseline="30000"/>
              <a:t>th</a:t>
            </a:r>
            <a:r>
              <a:rPr lang="en-US" sz="1600" b="0"/>
              <a:t> (</a:t>
            </a:r>
            <a:r>
              <a:rPr lang="en-US" sz="1600" b="0" dirty="0"/>
              <a:t>Y/N/A</a:t>
            </a:r>
            <a:r>
              <a:rPr lang="en-US" sz="1600" b="0"/>
              <a:t>): 17/0/3</a:t>
            </a:r>
            <a:endParaRPr lang="en-US" sz="16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170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761215612"/>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171</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107394941"/>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172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173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174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175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176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177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err="1">
                <a:cs typeface="Times New Roman" panose="02020603050405020304" pitchFamily="18" charset="0"/>
              </a:rPr>
              <a:t>Telecon</a:t>
            </a:r>
            <a:r>
              <a:rPr lang="en-US" altLang="en-US" sz="4400" dirty="0">
                <a:cs typeface="Times New Roman" panose="02020603050405020304" pitchFamily="18" charset="0"/>
              </a:rPr>
              <a:t>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 (acting)</a:t>
            </a:r>
            <a:r>
              <a:rPr lang="en-US" altLang="en-US" b="0" dirty="0">
                <a:cs typeface="Times New Roman" panose="02020603050405020304" pitchFamily="18" charset="0"/>
              </a:rPr>
              <a:t>: Assaf Kasher </a:t>
            </a:r>
            <a:r>
              <a:rPr lang="en-US" altLang="en-US" sz="1800" b="0" dirty="0">
                <a:cs typeface="Times New Roman" panose="02020603050405020304" pitchFamily="18" charset="0"/>
              </a:rPr>
              <a:t>(Qualcomm)</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March 25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Please send an e-mail to Assaf Kasher (</a:t>
            </a:r>
            <a:r>
              <a:rPr lang="en-US" altLang="en-US" sz="1800" b="0" dirty="0">
                <a:hlinkClick r:id="rId2"/>
              </a:rPr>
              <a:t>akasher@qti.qualcom.com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11-20-0368 Comment resolution LB249 section 11.22.6.4.3 part 2 (Christian Berger) – 25min </a:t>
            </a:r>
          </a:p>
          <a:p>
            <a:pPr lvl="1" algn="just">
              <a:spcBef>
                <a:spcPct val="20000"/>
              </a:spcBef>
              <a:buFontTx/>
              <a:buChar char="•"/>
            </a:pPr>
            <a:r>
              <a:rPr lang="en-US" sz="1400" dirty="0"/>
              <a:t>11-20-0385 Some Passive Ranging Considerations (Erik Lindskog) – 1hr (as time permits)</a:t>
            </a:r>
          </a:p>
          <a:p>
            <a:pPr algn="just">
              <a:spcBef>
                <a:spcPct val="20000"/>
              </a:spcBef>
              <a:buFontTx/>
              <a:buChar char="•"/>
            </a:pPr>
            <a:r>
              <a:rPr lang="en-US" sz="1800" b="0" dirty="0"/>
              <a:t>Review submission pipeline (5 min) </a:t>
            </a:r>
            <a:endParaRPr lang="en-US" altLang="en-US" sz="14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0252266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9928175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E48DD1-8F1E-494B-945A-8697C3056686}"/>
              </a:ext>
            </a:extLst>
          </p:cNvPr>
          <p:cNvSpPr>
            <a:spLocks noGrp="1"/>
          </p:cNvSpPr>
          <p:nvPr>
            <p:ph type="title"/>
          </p:nvPr>
        </p:nvSpPr>
        <p:spPr/>
        <p:txBody>
          <a:bodyPr/>
          <a:lstStyle/>
          <a:p>
            <a:r>
              <a:rPr lang="en-US" dirty="0"/>
              <a:t>Submission 11-20-368</a:t>
            </a:r>
          </a:p>
        </p:txBody>
      </p:sp>
      <p:sp>
        <p:nvSpPr>
          <p:cNvPr id="3" name="Content Placeholder 2">
            <a:extLst>
              <a:ext uri="{FF2B5EF4-FFF2-40B4-BE49-F238E27FC236}">
                <a16:creationId xmlns:a16="http://schemas.microsoft.com/office/drawing/2014/main" id="{BF4B33AC-DA41-4405-977D-74D97DBF08CF}"/>
              </a:ext>
            </a:extLst>
          </p:cNvPr>
          <p:cNvSpPr>
            <a:spLocks noGrp="1"/>
          </p:cNvSpPr>
          <p:nvPr>
            <p:ph idx="1"/>
          </p:nvPr>
        </p:nvSpPr>
        <p:spPr/>
        <p:txBody>
          <a:bodyPr/>
          <a:lstStyle/>
          <a:p>
            <a:r>
              <a:rPr lang="en-US" dirty="0" err="1"/>
              <a:t>Strawpoll</a:t>
            </a:r>
            <a:endParaRPr lang="en-US" dirty="0"/>
          </a:p>
          <a:p>
            <a:r>
              <a:rPr lang="en-US" dirty="0"/>
              <a:t>O1: Adopt the resolution as presented.</a:t>
            </a:r>
          </a:p>
          <a:p>
            <a:r>
              <a:rPr lang="en-US" dirty="0"/>
              <a:t>O2: Remove ‘In the secured mode’, leave text in current section and change to a note.</a:t>
            </a:r>
          </a:p>
          <a:p>
            <a:endParaRPr lang="en-US" dirty="0"/>
          </a:p>
          <a:p>
            <a:r>
              <a:rPr lang="en-US" dirty="0"/>
              <a:t>O1/O2/Neither/A: 2/9/0/3</a:t>
            </a:r>
          </a:p>
        </p:txBody>
      </p:sp>
      <p:sp>
        <p:nvSpPr>
          <p:cNvPr id="4" name="Slide Number Placeholder 3">
            <a:extLst>
              <a:ext uri="{FF2B5EF4-FFF2-40B4-BE49-F238E27FC236}">
                <a16:creationId xmlns:a16="http://schemas.microsoft.com/office/drawing/2014/main" id="{2F8D53A8-338D-4918-B14C-BC0765F07266}"/>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952B73DB-FC34-4AF7-9A30-48AFCAF2EC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C81D1CB-E51E-4805-AB70-81C6385CEC92}"/>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0988400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11-20-368</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CID resolutions </a:t>
            </a:r>
            <a:r>
              <a:rPr lang="en-GB" b="0" dirty="0"/>
              <a:t>3115, 3242, 3719, 3701, 3702, 3906, 3703, 3705, 3706, 3707, 3711, 3712, 3685, 3686, 3713, 3657, 3714, 3715, 3247 </a:t>
            </a:r>
            <a:r>
              <a:rPr lang="en-US" b="0" dirty="0"/>
              <a:t>and </a:t>
            </a:r>
            <a:r>
              <a:rPr lang="en-GB" b="0" dirty="0"/>
              <a:t>3907 </a:t>
            </a:r>
            <a:r>
              <a:rPr lang="en-US" b="0" dirty="0"/>
              <a:t>depicted in document 11-20-0368r2?</a:t>
            </a:r>
          </a:p>
          <a:p>
            <a:endParaRPr lang="en-US" b="0" dirty="0"/>
          </a:p>
          <a:p>
            <a:r>
              <a:rPr lang="en-US" dirty="0"/>
              <a:t>Results (Y/N/A): 11/0/1</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0064895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buFont typeface="Arial" panose="020B0604020202020204" pitchFamily="34" charset="0"/>
              <a:buChar char="•"/>
            </a:pPr>
            <a:r>
              <a:rPr lang="en-US" dirty="0"/>
              <a:t>11-20-0385 Some Passive Ranging Considerations (Erik Lindskog)</a:t>
            </a: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5734809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1 		(Wednesday), 13:00 ET – 14:30 ET</a:t>
            </a:r>
          </a:p>
          <a:p>
            <a:pPr>
              <a:buFont typeface="Arial" panose="020B0604020202020204" pitchFamily="34" charset="0"/>
              <a:buChar char="•"/>
            </a:pPr>
            <a:r>
              <a:rPr lang="en-US" altLang="en-US" b="0" dirty="0"/>
              <a:t>Apr. 8 		(Wednesday) , 13:00 ET – 14:30 ET – secretary </a:t>
            </a:r>
          </a:p>
          <a:p>
            <a:pPr>
              <a:buFont typeface="Arial" panose="020B0604020202020204" pitchFamily="34" charset="0"/>
              <a:buChar char="•"/>
            </a:pPr>
            <a:r>
              <a:rPr lang="en-US" altLang="en-US" b="0" dirty="0"/>
              <a:t>Apr. 15		(Wednesday) , 13:00 ET – 14:30 ET</a:t>
            </a:r>
          </a:p>
          <a:p>
            <a:pPr>
              <a:buFont typeface="Arial" panose="020B0604020202020204" pitchFamily="34" charset="0"/>
              <a:buChar char="•"/>
            </a:pPr>
            <a:r>
              <a:rPr lang="en-US" altLang="en-US" b="0" dirty="0"/>
              <a:t>Apr. 22 	(Wednesday), 13:00 ET – 14:30 ET</a:t>
            </a:r>
          </a:p>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 – WFA interop event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4064332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8965137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4263725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Apr. 1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we’re now using IMAT.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11-20-0385 Some Passive Ranging Considerations (Erik Lindskog) – 1hr</a:t>
            </a:r>
          </a:p>
          <a:p>
            <a:pPr lvl="1" algn="just">
              <a:spcBef>
                <a:spcPct val="20000"/>
              </a:spcBef>
              <a:buFontTx/>
              <a:buChar char="•"/>
            </a:pPr>
            <a:r>
              <a:rPr lang="en-US" sz="1400" dirty="0"/>
              <a:t>11-20-0530 proposed resolution to a few lb249 comments (Nehru Bhandaru) – next meeting</a:t>
            </a:r>
          </a:p>
          <a:p>
            <a:pPr algn="just">
              <a:spcBef>
                <a:spcPct val="20000"/>
              </a:spcBef>
              <a:buFontTx/>
              <a:buChar char="•"/>
            </a:pPr>
            <a:r>
              <a:rPr lang="en-US" sz="1800" b="0" dirty="0"/>
              <a:t>Review submission pipeline (5 min) </a:t>
            </a:r>
            <a:endParaRPr lang="en-US" altLang="en-US" sz="14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7632806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teleconferences running between the March 25 and July IEEE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370912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DF3B5F-CB69-435A-82DD-45214BDC13B1}"/>
              </a:ext>
            </a:extLst>
          </p:cNvPr>
          <p:cNvSpPr>
            <a:spLocks noGrp="1"/>
          </p:cNvSpPr>
          <p:nvPr>
            <p:ph type="title"/>
          </p:nvPr>
        </p:nvSpPr>
        <p:spPr/>
        <p:txBody>
          <a:bodyPr/>
          <a:lstStyle/>
          <a:p>
            <a:r>
              <a:rPr lang="en-US" dirty="0"/>
              <a:t>Submission 11-20-385</a:t>
            </a:r>
          </a:p>
        </p:txBody>
      </p:sp>
      <p:sp>
        <p:nvSpPr>
          <p:cNvPr id="3" name="Content Placeholder 2">
            <a:extLst>
              <a:ext uri="{FF2B5EF4-FFF2-40B4-BE49-F238E27FC236}">
                <a16:creationId xmlns:a16="http://schemas.microsoft.com/office/drawing/2014/main" id="{D545B0F4-41FB-4AB7-9F3B-EECBC7FC3826}"/>
              </a:ext>
            </a:extLst>
          </p:cNvPr>
          <p:cNvSpPr>
            <a:spLocks noGrp="1"/>
          </p:cNvSpPr>
          <p:nvPr>
            <p:ph idx="1"/>
          </p:nvPr>
        </p:nvSpPr>
        <p:spPr/>
        <p:txBody>
          <a:bodyPr/>
          <a:lstStyle/>
          <a:p>
            <a:r>
              <a:rPr lang="en-US" dirty="0" err="1"/>
              <a:t>Strawpoll</a:t>
            </a:r>
            <a:endParaRPr lang="en-US" dirty="0"/>
          </a:p>
          <a:p>
            <a:r>
              <a:rPr lang="en-US" b="0" dirty="0"/>
              <a:t>Do you support making Passive TB Ranging more similar to TB Ranging and a little more flexible, along the lines described in 11-20-385, in order to make it easier to enable Passive TB Ranging when TB Ranging is supported, without significantly degrading the performance of Passive TB Ranging?</a:t>
            </a:r>
          </a:p>
          <a:p>
            <a:endParaRPr lang="en-US" dirty="0"/>
          </a:p>
          <a:p>
            <a:r>
              <a:rPr lang="en-US" dirty="0"/>
              <a:t>Results (Y/N/A): </a:t>
            </a:r>
            <a:r>
              <a:rPr lang="en-US" b="0" dirty="0"/>
              <a:t>1/2/7</a:t>
            </a:r>
          </a:p>
        </p:txBody>
      </p:sp>
      <p:sp>
        <p:nvSpPr>
          <p:cNvPr id="4" name="Slide Number Placeholder 3">
            <a:extLst>
              <a:ext uri="{FF2B5EF4-FFF2-40B4-BE49-F238E27FC236}">
                <a16:creationId xmlns:a16="http://schemas.microsoft.com/office/drawing/2014/main" id="{1D4E40B0-6A7A-42A7-93E3-FB55581B0E48}"/>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58201459-CCB5-4805-8803-B497E166285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22FDCFF-AADB-4184-9D61-E2A5820E507B}"/>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441602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CID resolutions ?? depicted in document 11-20-???r?</a:t>
            </a:r>
          </a:p>
          <a:p>
            <a:endParaRPr lang="en-US" b="0" dirty="0"/>
          </a:p>
          <a:p>
            <a:r>
              <a:rPr lang="en-US" dirty="0"/>
              <a:t>Results (Y/N/A):</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6702407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dirty="0"/>
              <a:t>11-20-0530 proposed resolution to a few lb249 comments (Nehru Bhandaru) </a:t>
            </a:r>
          </a:p>
          <a:p>
            <a:pPr lvl="1" algn="just">
              <a:spcBef>
                <a:spcPct val="20000"/>
              </a:spcBef>
              <a:buFontTx/>
              <a:buChar char="•"/>
            </a:pPr>
            <a:endParaRPr lang="en-US" dirty="0"/>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233435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8 		(Wednesday) , 13:00 ET – 14:30 ET – secretary </a:t>
            </a:r>
          </a:p>
          <a:p>
            <a:pPr>
              <a:buFont typeface="Arial" panose="020B0604020202020204" pitchFamily="34" charset="0"/>
              <a:buChar char="•"/>
            </a:pPr>
            <a:r>
              <a:rPr lang="en-US" altLang="en-US" b="0" dirty="0"/>
              <a:t>Apr. 15		(Wednesday) , 13:00 ET – 14:30 ET</a:t>
            </a:r>
          </a:p>
          <a:p>
            <a:pPr>
              <a:buFont typeface="Arial" panose="020B0604020202020204" pitchFamily="34" charset="0"/>
              <a:buChar char="•"/>
            </a:pPr>
            <a:r>
              <a:rPr lang="en-US" altLang="en-US" b="0" dirty="0"/>
              <a:t>Apr. 22 	(Wednesday), 13:00 ET – 14:30 ET</a:t>
            </a:r>
          </a:p>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 – WFA interop event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88608247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3290006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95007475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Apr. 8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(13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600" dirty="0"/>
              <a:t>11-20-0530 proposed resolution to a few lb249 comments (Nehru Bhandaru)</a:t>
            </a:r>
          </a:p>
          <a:p>
            <a:pPr algn="just">
              <a:spcBef>
                <a:spcPct val="20000"/>
              </a:spcBef>
              <a:buFontTx/>
              <a:buChar char="•"/>
            </a:pPr>
            <a:r>
              <a:rPr lang="en-US" sz="1800" b="0" dirty="0"/>
              <a:t>Review submission pipeline (5 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8082011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5166357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11-20-0530</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3524, 3525 and 3526 depicted in document 11-20-530r0.</a:t>
            </a:r>
          </a:p>
          <a:p>
            <a:endParaRPr lang="en-US" b="0" dirty="0"/>
          </a:p>
          <a:p>
            <a:r>
              <a:rPr lang="en-US" dirty="0"/>
              <a:t>Results (Y/N/A):8/0/4</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043861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per WG chair guidance:</a:t>
            </a:r>
          </a:p>
          <a:p>
            <a:pPr lvl="1"/>
            <a:r>
              <a:rPr lang="en-US" sz="1800" dirty="0">
                <a:hlinkClick r:id="rId3"/>
              </a:rPr>
              <a:t>https://imat.ieee.org/attendance</a:t>
            </a:r>
            <a:endParaRPr lang="en-US" sz="1800" dirty="0"/>
          </a:p>
          <a:p>
            <a:pPr lvl="1"/>
            <a:r>
              <a:rPr lang="en-US" altLang="en-US" sz="1800" dirty="0"/>
              <a:t>Attendees are required to register their attendance. </a:t>
            </a:r>
          </a:p>
          <a:p>
            <a:pPr lvl="1"/>
            <a:endParaRPr lang="en-US" altLang="en-US" sz="1800" dirty="0"/>
          </a:p>
          <a:p>
            <a:r>
              <a:rPr lang="en-US" altLang="en-US" sz="2000" dirty="0"/>
              <a:t>Meeting coordinates: </a:t>
            </a:r>
          </a:p>
          <a:p>
            <a:r>
              <a:rPr lang="en-US" altLang="en-US" sz="1800" dirty="0"/>
              <a:t>	</a:t>
            </a:r>
            <a:r>
              <a:rPr lang="en-US" altLang="en-US" sz="1800" b="0" dirty="0"/>
              <a:t>Wed. 13:00 ET/10:00AM PT for 1:30 </a:t>
            </a:r>
            <a:r>
              <a:rPr lang="en-US" altLang="en-US" sz="1800" b="0" dirty="0" err="1"/>
              <a:t>hrs</a:t>
            </a:r>
            <a:r>
              <a:rPr lang="en-US" altLang="en-US" sz="1800" b="0" dirty="0"/>
              <a:t> or Thu. 10:00 ET/7:00AM PT for </a:t>
            </a:r>
            <a:r>
              <a:rPr lang="en-US" altLang="en-US" sz="1800" b="0" dirty="0" err="1"/>
              <a:t>TGaz</a:t>
            </a:r>
            <a:r>
              <a:rPr lang="en-US" altLang="en-US" sz="1800" b="0" dirty="0"/>
              <a:t> Plenary</a:t>
            </a:r>
          </a:p>
          <a:p>
            <a:r>
              <a:rPr lang="en-US" altLang="en-US" sz="1800" b="0" dirty="0"/>
              <a:t>	We are using WebEx, meeting credentials can be found in the IEEE 802.11 calendar </a:t>
            </a:r>
            <a:r>
              <a:rPr lang="en-US" altLang="en-US" sz="1800" b="0" dirty="0">
                <a:hlinkClick r:id="rId4"/>
              </a:rPr>
              <a:t>here</a:t>
            </a:r>
            <a:r>
              <a:rPr lang="en-US" altLang="en-US" sz="1800" b="0" dirty="0"/>
              <a:t>.</a:t>
            </a:r>
          </a:p>
          <a:p>
            <a:endParaRPr lang="en-US" altLang="en-US" sz="1800" dirty="0"/>
          </a:p>
          <a:p>
            <a:r>
              <a:rPr lang="en-US" altLang="en-US" sz="2000" dirty="0"/>
              <a:t>Documentation</a:t>
            </a:r>
          </a:p>
          <a:p>
            <a:pPr lvl="1"/>
            <a:r>
              <a:rPr lang="en-US" altLang="en-US" sz="1800" dirty="0">
                <a:hlinkClick r:id="rId5"/>
              </a:rPr>
              <a:t>https://mentor.ieee.org/802.11/documents</a:t>
            </a:r>
            <a:endParaRPr lang="en-US" altLang="en-US" sz="1800" dirty="0"/>
          </a:p>
          <a:p>
            <a:pPr lvl="1"/>
            <a:r>
              <a:rPr lang="en-US" altLang="en-US" sz="1800" dirty="0"/>
              <a:t>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endParaRPr lang="en-US" sz="2000" dirty="0"/>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dirty="0"/>
              <a:t>11-20-017r4 Proposed resolutions for editorial comments.</a:t>
            </a:r>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7254405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22 	(Wednesday), 13:00 ET – 14:30 ET</a:t>
            </a:r>
          </a:p>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 – WFA interop event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66649835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07159581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91562140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Apr. 15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(13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11-20-017r4 Proposed resolutions for editorial comments (Roy Want) – 20min</a:t>
            </a:r>
          </a:p>
          <a:p>
            <a:pPr lvl="1" algn="just">
              <a:spcBef>
                <a:spcPct val="20000"/>
              </a:spcBef>
              <a:buFontTx/>
              <a:buChar char="•"/>
            </a:pPr>
            <a:r>
              <a:rPr lang="en-US" sz="1400" dirty="0"/>
              <a:t>11-20-0607 CR for Section 11.22.6.4.3.2, 11.22.6.5 (Dibakar Das) – As time permits </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4117531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74488248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11-20-0607</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a:t>
            </a:r>
            <a:r>
              <a:rPr lang="en-GB" b="0" dirty="0"/>
              <a:t>3676, 3677, 3678, 3680, 3811 and 3126 </a:t>
            </a:r>
            <a:r>
              <a:rPr lang="en-US" b="0" dirty="0"/>
              <a:t>depicted in document 11-20-607r1</a:t>
            </a:r>
          </a:p>
          <a:p>
            <a:endParaRPr lang="en-US" b="0" dirty="0"/>
          </a:p>
          <a:p>
            <a:r>
              <a:rPr lang="en-US" dirty="0"/>
              <a:t>Results (Y/N/A): 13/0/4</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30000333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dirty="0"/>
              <a:t>11-20-607 CR for Section 11.22.6.4.3.2, 11.22.6.5 (Dibakar Das) </a:t>
            </a:r>
          </a:p>
          <a:p>
            <a:pPr lvl="1" algn="just">
              <a:spcBef>
                <a:spcPct val="20000"/>
              </a:spcBef>
              <a:buFontTx/>
              <a:buChar char="•"/>
            </a:pPr>
            <a:r>
              <a:rPr lang="en-US" dirty="0"/>
              <a:t>11-20-017r4 Proposed resolutions for editorial comments (Roy Want)</a:t>
            </a:r>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61641114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22 	(Wednesday), 13:00 ET – 14:30 ET</a:t>
            </a:r>
          </a:p>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 – WFA interop event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85614500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6288626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56288373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Apr. 22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(18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11-20-0642r0 Proposed resolutions for editorial comments (Roy Want) – 15min</a:t>
            </a:r>
          </a:p>
          <a:p>
            <a:pPr lvl="1" algn="just">
              <a:spcBef>
                <a:spcPct val="20000"/>
              </a:spcBef>
              <a:buFontTx/>
              <a:buChar char="•"/>
            </a:pPr>
            <a:r>
              <a:rPr lang="en-US" sz="1400" dirty="0"/>
              <a:t>11-20-0641 remaining CRs for Section 11.22.6.4.3.2, 11.22.6.5 (Dibakar Das) – for completion</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80235828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72109680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11-20-0642</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depicted by document 11-20-0642r0.</a:t>
            </a:r>
          </a:p>
          <a:p>
            <a:endParaRPr lang="en-US" b="0" dirty="0"/>
          </a:p>
          <a:p>
            <a:r>
              <a:rPr lang="en-US" dirty="0"/>
              <a:t>Results (Y/N/A): </a:t>
            </a:r>
            <a:r>
              <a:rPr lang="en-US" b="0" dirty="0"/>
              <a:t>12/0/1</a:t>
            </a:r>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57502583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11-20-0641</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resolution of  CID </a:t>
            </a:r>
            <a:r>
              <a:rPr lang="en-GB" b="0" dirty="0"/>
              <a:t>3679 </a:t>
            </a:r>
            <a:r>
              <a:rPr lang="en-US" b="0" dirty="0"/>
              <a:t>depicted in document 11-20-641r0.</a:t>
            </a:r>
          </a:p>
          <a:p>
            <a:endParaRPr lang="en-US" b="0" dirty="0"/>
          </a:p>
          <a:p>
            <a:r>
              <a:rPr lang="en-US" dirty="0"/>
              <a:t>Results (Y/N/A): </a:t>
            </a:r>
            <a:r>
              <a:rPr lang="en-US" b="0" dirty="0"/>
              <a:t>7/1/7</a:t>
            </a:r>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58350897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11-20-0641</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a:t>
            </a:r>
            <a:r>
              <a:rPr lang="en-GB" b="0" dirty="0"/>
              <a:t> 3683, 3813, 3815 </a:t>
            </a:r>
            <a:r>
              <a:rPr lang="en-US" b="0" dirty="0"/>
              <a:t>depicted in document 11-20-641r0.</a:t>
            </a:r>
          </a:p>
          <a:p>
            <a:endParaRPr lang="en-US" b="0" dirty="0"/>
          </a:p>
          <a:p>
            <a:r>
              <a:rPr lang="en-US" dirty="0"/>
              <a:t>Results (Y/N/A): </a:t>
            </a:r>
            <a:r>
              <a:rPr lang="en-US" b="0" dirty="0"/>
              <a:t>13/0/2</a:t>
            </a:r>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95179255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endParaRPr lang="en-US" dirty="0"/>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24263357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a:t>
            </a:r>
          </a:p>
          <a:p>
            <a:pPr>
              <a:buFont typeface="Arial" panose="020B0604020202020204" pitchFamily="34" charset="0"/>
              <a:buChar char="•"/>
            </a:pPr>
            <a:r>
              <a:rPr lang="en-US" altLang="en-US" dirty="0"/>
              <a:t>May 27 	(Wednesday), 13:00 ET – 14:30 ET</a:t>
            </a:r>
          </a:p>
          <a:p>
            <a:pPr>
              <a:buFont typeface="Arial" panose="020B0604020202020204" pitchFamily="34" charset="0"/>
              <a:buChar char="•"/>
            </a:pPr>
            <a:r>
              <a:rPr lang="en-US" altLang="en-US" dirty="0"/>
              <a:t>June 3		 (Wednesday), 13:00 ET – 14:30 ET</a:t>
            </a:r>
          </a:p>
          <a:p>
            <a:pPr>
              <a:buFont typeface="Arial" panose="020B0604020202020204" pitchFamily="34" charset="0"/>
              <a:buChar char="•"/>
            </a:pPr>
            <a:r>
              <a:rPr lang="en-US" altLang="en-US" dirty="0"/>
              <a:t>June 10	 (Wednesday), 13:00 ET – 14:30 ET</a:t>
            </a:r>
          </a:p>
          <a:p>
            <a:pPr>
              <a:buFont typeface="Arial" panose="020B0604020202020204" pitchFamily="34" charset="0"/>
              <a:buChar char="•"/>
            </a:pPr>
            <a:r>
              <a:rPr lang="en-US" altLang="en-US" dirty="0"/>
              <a:t>June 17	 (Wednesday), 13:00 ET – 14:30 ET</a:t>
            </a:r>
          </a:p>
          <a:p>
            <a:pPr>
              <a:buFont typeface="Arial" panose="020B0604020202020204" pitchFamily="34" charset="0"/>
              <a:buChar char="•"/>
            </a:pPr>
            <a:r>
              <a:rPr lang="en-US" altLang="en-US" dirty="0"/>
              <a:t>June 24 	(Wednesday), 13:00 ET – 14:30 ET</a:t>
            </a:r>
          </a:p>
          <a:p>
            <a:pPr>
              <a:buFont typeface="Arial" panose="020B0604020202020204" pitchFamily="34" charset="0"/>
              <a:buChar char="•"/>
            </a:pPr>
            <a:r>
              <a:rPr lang="en-US" altLang="en-US" dirty="0"/>
              <a:t>July 1		(Wednesday), 13:00 ET – 14:30 ET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90069181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85604447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1898271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May 6</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11-20-710 Attacks to Fully Random QPSK Sounding Signal (Qinghua Li) – 45 min </a:t>
            </a:r>
          </a:p>
          <a:p>
            <a:pPr lvl="1" algn="just">
              <a:spcBef>
                <a:spcPct val="20000"/>
              </a:spcBef>
              <a:buFontTx/>
              <a:buChar char="•"/>
            </a:pPr>
            <a:r>
              <a:rPr lang="en-US" sz="1400" dirty="0"/>
              <a:t>11-20-0707 Max Number of LTF (Christian Berger) – 30min </a:t>
            </a:r>
          </a:p>
          <a:p>
            <a:pPr lvl="1" algn="just">
              <a:spcBef>
                <a:spcPct val="20000"/>
              </a:spcBef>
              <a:buFontTx/>
              <a:buChar char="•"/>
            </a:pPr>
            <a:r>
              <a:rPr lang="en-US" sz="1400" strike="sngStrike" dirty="0"/>
              <a:t>11-20-694  Detection of 1-Sample Computational Attacker (Feng Jiang) -  for future review</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67684476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64571392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11-20-xxx</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xxx depicted by document 11-20-???r? .</a:t>
            </a:r>
          </a:p>
          <a:p>
            <a:endParaRPr lang="en-US" b="0" dirty="0"/>
          </a:p>
          <a:p>
            <a:r>
              <a:rPr lang="en-US" dirty="0"/>
              <a:t>Results (Y/N/A):</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85673946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sz="1400" dirty="0"/>
              <a:t>11-20-0707 Max Number of LTF (Christian Berger)</a:t>
            </a:r>
            <a:r>
              <a:rPr lang="he-IL" sz="1400" dirty="0"/>
              <a:t> </a:t>
            </a:r>
            <a:r>
              <a:rPr lang="en-US" sz="1400" dirty="0"/>
              <a:t> - for completion.</a:t>
            </a:r>
          </a:p>
          <a:p>
            <a:pPr lvl="1" algn="just">
              <a:spcBef>
                <a:spcPct val="20000"/>
              </a:spcBef>
              <a:buFontTx/>
              <a:buChar char="•"/>
            </a:pPr>
            <a:endParaRPr lang="en-US" sz="1400" dirty="0"/>
          </a:p>
          <a:p>
            <a:pPr lvl="1">
              <a:buFont typeface="Arial" panose="020B0604020202020204" pitchFamily="34" charset="0"/>
              <a:buChar char="•"/>
            </a:pPr>
            <a:endParaRPr lang="en-US" altLang="en-US" b="0" dirty="0"/>
          </a:p>
          <a:p>
            <a:pPr lvl="1" algn="just">
              <a:spcBef>
                <a:spcPct val="20000"/>
              </a:spcBef>
              <a:buFontTx/>
              <a:buChar char="•"/>
            </a:pPr>
            <a:endParaRPr lang="en-US" dirty="0"/>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56612571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a:t>
            </a:r>
          </a:p>
          <a:p>
            <a:pPr>
              <a:buFont typeface="Arial" panose="020B0604020202020204" pitchFamily="34" charset="0"/>
              <a:buChar char="•"/>
            </a:pPr>
            <a:r>
              <a:rPr lang="en-US" altLang="en-US" b="0" dirty="0"/>
              <a:t>May 27 	(Wednesday), 13:00 ET – 14:30 ET</a:t>
            </a:r>
          </a:p>
          <a:p>
            <a:pPr>
              <a:buFont typeface="Arial" panose="020B0604020202020204" pitchFamily="34" charset="0"/>
              <a:buChar char="•"/>
            </a:pPr>
            <a:r>
              <a:rPr lang="en-US" altLang="en-US" b="0" dirty="0"/>
              <a:t>June 3		 (Wednesday), 13:00 ET – 14:30 ET</a:t>
            </a:r>
          </a:p>
          <a:p>
            <a:pPr>
              <a:buFont typeface="Arial" panose="020B0604020202020204" pitchFamily="34" charset="0"/>
              <a:buChar char="•"/>
            </a:pPr>
            <a:r>
              <a:rPr lang="en-US" altLang="en-US" b="0" dirty="0"/>
              <a:t>June 10	 	(Wednesday), 13:00 ET – 14:30 ET</a:t>
            </a:r>
          </a:p>
          <a:p>
            <a:pPr>
              <a:buFont typeface="Arial" panose="020B0604020202020204" pitchFamily="34" charset="0"/>
              <a:buChar char="•"/>
            </a:pPr>
            <a:r>
              <a:rPr lang="en-US" altLang="en-US" b="0" dirty="0"/>
              <a:t>June 17	 	(Wednesday), 13:00 ET – 14:30 ET</a:t>
            </a:r>
          </a:p>
          <a:p>
            <a:pPr>
              <a:buFont typeface="Arial" panose="020B0604020202020204" pitchFamily="34" charset="0"/>
              <a:buChar char="•"/>
            </a:pPr>
            <a:r>
              <a:rPr lang="en-US" altLang="en-US" b="0" dirty="0"/>
              <a:t>June 24 	(Wednesday), 13:00 ET – 14:30 ET</a:t>
            </a:r>
          </a:p>
          <a:p>
            <a:pPr>
              <a:buFont typeface="Arial" panose="020B0604020202020204" pitchFamily="34" charset="0"/>
              <a:buChar char="•"/>
            </a:pPr>
            <a:r>
              <a:rPr lang="en-US" altLang="en-US" b="0" dirty="0"/>
              <a:t>July 1		(Wednesday), 13:00 ET – 14:30 ET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93809653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21791960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6483099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May 13</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Process on motions (15min)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11-20-0707 	Max Number of LTF (Christian Berger) (for completion – 20min)</a:t>
            </a:r>
          </a:p>
          <a:p>
            <a:pPr lvl="1" algn="just">
              <a:spcBef>
                <a:spcPct val="20000"/>
              </a:spcBef>
              <a:buFontTx/>
              <a:buChar char="•"/>
            </a:pPr>
            <a:r>
              <a:rPr lang="en-US" sz="1400" dirty="0"/>
              <a:t>11-19-1011 	SIG-A Changes for Ranging NDP (Christian Berger) – 30min</a:t>
            </a:r>
          </a:p>
          <a:p>
            <a:pPr lvl="1" algn="just">
              <a:spcBef>
                <a:spcPct val="20000"/>
              </a:spcBef>
              <a:buFontTx/>
              <a:buChar char="•"/>
            </a:pPr>
            <a:r>
              <a:rPr lang="en-US" sz="1400" dirty="0"/>
              <a:t>11-20-0759 	CR for some PHY related CIDs on LB249 (Feng Jiang) – 20min (as time permits)</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22543827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071CD-D52D-4951-B016-4F306CC21226}"/>
              </a:ext>
            </a:extLst>
          </p:cNvPr>
          <p:cNvSpPr>
            <a:spLocks noGrp="1"/>
          </p:cNvSpPr>
          <p:nvPr>
            <p:ph type="title"/>
          </p:nvPr>
        </p:nvSpPr>
        <p:spPr/>
        <p:txBody>
          <a:bodyPr/>
          <a:lstStyle/>
          <a:p>
            <a:r>
              <a:rPr lang="en-US" dirty="0"/>
              <a:t>Motion process during TG Telecons</a:t>
            </a:r>
          </a:p>
        </p:txBody>
      </p:sp>
      <p:sp>
        <p:nvSpPr>
          <p:cNvPr id="3" name="Content Placeholder 2">
            <a:extLst>
              <a:ext uri="{FF2B5EF4-FFF2-40B4-BE49-F238E27FC236}">
                <a16:creationId xmlns:a16="http://schemas.microsoft.com/office/drawing/2014/main" id="{5D8771B5-9A8D-4863-A70F-4810DB88F2F3}"/>
              </a:ext>
            </a:extLst>
          </p:cNvPr>
          <p:cNvSpPr>
            <a:spLocks noGrp="1"/>
          </p:cNvSpPr>
          <p:nvPr>
            <p:ph idx="1"/>
          </p:nvPr>
        </p:nvSpPr>
        <p:spPr>
          <a:xfrm>
            <a:off x="914401" y="1830389"/>
            <a:ext cx="10361084" cy="4264025"/>
          </a:xfrm>
        </p:spPr>
        <p:txBody>
          <a:bodyPr/>
          <a:lstStyle/>
          <a:p>
            <a:r>
              <a:rPr lang="en-US" b="0" dirty="0"/>
              <a:t>The following process change is in effect for the duration of time until WG11 is able to hold face-to-face meetings: </a:t>
            </a:r>
          </a:p>
          <a:p>
            <a:pPr marL="898525" indent="-898525"/>
            <a:r>
              <a:rPr lang="en-US" b="0" dirty="0"/>
              <a:t>(a)     “Task Group (TG), Study Group (SG) and Standing Committee (SC) motions may be held during teleconference meetings. </a:t>
            </a:r>
          </a:p>
          <a:p>
            <a:pPr marL="809625" indent="-809625"/>
            <a:r>
              <a:rPr lang="en-US" b="0" dirty="0"/>
              <a:t>(b)     TG/SG/SC teleconference meetings that will consider motions shall be approved by the WG Chair, and if approved, meetings and draft motions announced to the TG and WG11 reflectors 10 days prior to the meeting. </a:t>
            </a:r>
          </a:p>
          <a:p>
            <a:pPr marL="720725" indent="-720725"/>
            <a:r>
              <a:rPr lang="en-US" b="0" dirty="0"/>
              <a:t>(c)     If a motion is not approved by unanimous consent, it shall be taken as a roll call [recorded] vote. </a:t>
            </a:r>
          </a:p>
          <a:p>
            <a:endParaRPr lang="en-US" b="0" dirty="0"/>
          </a:p>
        </p:txBody>
      </p:sp>
      <p:sp>
        <p:nvSpPr>
          <p:cNvPr id="4" name="Slide Number Placeholder 3">
            <a:extLst>
              <a:ext uri="{FF2B5EF4-FFF2-40B4-BE49-F238E27FC236}">
                <a16:creationId xmlns:a16="http://schemas.microsoft.com/office/drawing/2014/main" id="{9E5D39A9-3B6C-42A2-AF0C-A759A1B9EFB1}"/>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2E3E6BA7-431C-4F69-A57A-120CA420323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2B74664-5F56-45C4-A44A-E6AEA51D7E66}"/>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30614072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071CD-D52D-4951-B016-4F306CC21226}"/>
              </a:ext>
            </a:extLst>
          </p:cNvPr>
          <p:cNvSpPr>
            <a:spLocks noGrp="1"/>
          </p:cNvSpPr>
          <p:nvPr>
            <p:ph type="title"/>
          </p:nvPr>
        </p:nvSpPr>
        <p:spPr/>
        <p:txBody>
          <a:bodyPr/>
          <a:lstStyle/>
          <a:p>
            <a:r>
              <a:rPr lang="en-US" dirty="0"/>
              <a:t>Motion process during TG Telecons</a:t>
            </a:r>
          </a:p>
        </p:txBody>
      </p:sp>
      <p:sp>
        <p:nvSpPr>
          <p:cNvPr id="3" name="Content Placeholder 2">
            <a:extLst>
              <a:ext uri="{FF2B5EF4-FFF2-40B4-BE49-F238E27FC236}">
                <a16:creationId xmlns:a16="http://schemas.microsoft.com/office/drawing/2014/main" id="{5D8771B5-9A8D-4863-A70F-4810DB88F2F3}"/>
              </a:ext>
            </a:extLst>
          </p:cNvPr>
          <p:cNvSpPr>
            <a:spLocks noGrp="1"/>
          </p:cNvSpPr>
          <p:nvPr>
            <p:ph idx="1"/>
          </p:nvPr>
        </p:nvSpPr>
        <p:spPr>
          <a:xfrm>
            <a:off x="914401" y="1830389"/>
            <a:ext cx="10361084" cy="4264025"/>
          </a:xfrm>
        </p:spPr>
        <p:txBody>
          <a:bodyPr/>
          <a:lstStyle/>
          <a:p>
            <a:r>
              <a:rPr lang="en-US" b="0" dirty="0"/>
              <a:t>TG members:</a:t>
            </a:r>
          </a:p>
          <a:p>
            <a:pPr marL="457200" indent="-457200">
              <a:buAutoNum type="arabicPeriod"/>
            </a:pPr>
            <a:r>
              <a:rPr lang="en-US" b="0" dirty="0"/>
              <a:t>A “Motion meeting” (we’ll call them </a:t>
            </a:r>
            <a:r>
              <a:rPr lang="en-US" b="0" dirty="0" err="1"/>
              <a:t>TGaz</a:t>
            </a:r>
            <a:r>
              <a:rPr lang="en-US" b="0" dirty="0"/>
              <a:t> Plenary) will be announced and scheduled roughly once a month.</a:t>
            </a:r>
          </a:p>
          <a:p>
            <a:pPr marL="457200" indent="-457200">
              <a:buAutoNum type="arabicPeriod"/>
            </a:pPr>
            <a:r>
              <a:rPr lang="en-US" b="0" dirty="0"/>
              <a:t>TG Members interested in making a motion, shall send the motions 15 days prior to the meeting, to the TG chair for approval by WG chair.</a:t>
            </a:r>
          </a:p>
          <a:p>
            <a:pPr marL="457200" indent="-457200">
              <a:buAutoNum type="arabicPeriod"/>
            </a:pPr>
            <a:r>
              <a:rPr lang="en-US" b="0" dirty="0"/>
              <a:t>Meeting confirmation and motion announcements shall be made with a 10 day head notice.</a:t>
            </a:r>
          </a:p>
          <a:p>
            <a:pPr marL="457200" indent="-457200">
              <a:buAutoNum type="arabicPeriod"/>
            </a:pPr>
            <a:r>
              <a:rPr lang="en-US" b="0" dirty="0"/>
              <a:t>Motion is either approved by unanimous consent or a roll call vote is taken.</a:t>
            </a:r>
          </a:p>
          <a:p>
            <a:pPr marL="0" indent="0"/>
            <a:endParaRPr lang="en-US" sz="1050" b="0" dirty="0"/>
          </a:p>
          <a:p>
            <a:pPr marL="0" indent="0"/>
            <a:r>
              <a:rPr lang="en-US" b="0" dirty="0"/>
              <a:t>Questions?</a:t>
            </a:r>
          </a:p>
          <a:p>
            <a:pPr marL="457200" indent="-457200">
              <a:buAutoNum type="arabicPeriod"/>
            </a:pPr>
            <a:endParaRPr lang="en-US" b="0" dirty="0"/>
          </a:p>
        </p:txBody>
      </p:sp>
      <p:sp>
        <p:nvSpPr>
          <p:cNvPr id="4" name="Slide Number Placeholder 3">
            <a:extLst>
              <a:ext uri="{FF2B5EF4-FFF2-40B4-BE49-F238E27FC236}">
                <a16:creationId xmlns:a16="http://schemas.microsoft.com/office/drawing/2014/main" id="{9E5D39A9-3B6C-42A2-AF0C-A759A1B9EFB1}"/>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2E3E6BA7-431C-4F69-A57A-120CA420323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2B74664-5F56-45C4-A44A-E6AEA51D7E66}"/>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9666548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92287120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11-20-0707</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changes depicted by document 11-20-0707r3.</a:t>
            </a:r>
          </a:p>
          <a:p>
            <a:endParaRPr lang="en-US" b="0" dirty="0"/>
          </a:p>
          <a:p>
            <a:r>
              <a:rPr lang="en-US" dirty="0"/>
              <a:t>Results (Y/N/A):17/0/3</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87499869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sz="1400" dirty="0"/>
              <a:t>11-20-0759 	CR for some PHY related CIDs on LB249 (Feng Jiang)</a:t>
            </a:r>
          </a:p>
          <a:p>
            <a:pPr lvl="1">
              <a:buFont typeface="Arial" panose="020B0604020202020204" pitchFamily="34" charset="0"/>
              <a:buChar char="•"/>
            </a:pPr>
            <a:endParaRPr lang="en-US" altLang="en-US" b="0" dirty="0"/>
          </a:p>
          <a:p>
            <a:pPr lvl="1" algn="just">
              <a:spcBef>
                <a:spcPct val="20000"/>
              </a:spcBef>
              <a:buFontTx/>
              <a:buChar char="•"/>
            </a:pPr>
            <a:endParaRPr lang="en-US" dirty="0"/>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98607230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May 20	 	(Wednesday), 13:00 ET – 14:30 ET</a:t>
            </a:r>
          </a:p>
          <a:p>
            <a:pPr>
              <a:buFont typeface="Arial" panose="020B0604020202020204" pitchFamily="34" charset="0"/>
              <a:buChar char="•"/>
            </a:pPr>
            <a:r>
              <a:rPr lang="en-US" altLang="en-US" b="0" dirty="0"/>
              <a:t>May 27 	(Wednesday), 13:00 ET – 14:30 ET</a:t>
            </a:r>
          </a:p>
          <a:p>
            <a:pPr>
              <a:buFont typeface="Arial" panose="020B0604020202020204" pitchFamily="34" charset="0"/>
              <a:buChar char="•"/>
            </a:pPr>
            <a:r>
              <a:rPr lang="en-US" altLang="en-US" b="0" dirty="0"/>
              <a:t>June 3		 (Wednesday), 13:00 ET – 14:30 ET</a:t>
            </a:r>
          </a:p>
          <a:p>
            <a:pPr>
              <a:buFont typeface="Arial" panose="020B0604020202020204" pitchFamily="34" charset="0"/>
              <a:buChar char="•"/>
            </a:pPr>
            <a:r>
              <a:rPr lang="en-US" altLang="en-US" b="0" dirty="0"/>
              <a:t>June 10	 	(Wednesday), 13:00 ET – 14:30 ET</a:t>
            </a:r>
          </a:p>
          <a:p>
            <a:pPr>
              <a:buFont typeface="Arial" panose="020B0604020202020204" pitchFamily="34" charset="0"/>
              <a:buChar char="•"/>
            </a:pPr>
            <a:r>
              <a:rPr lang="en-US" altLang="en-US" b="0" dirty="0"/>
              <a:t>June 17	 	(Wednesday), 13:00 ET – 14:30 ET</a:t>
            </a:r>
          </a:p>
          <a:p>
            <a:pPr>
              <a:buFont typeface="Arial" panose="020B0604020202020204" pitchFamily="34" charset="0"/>
              <a:buChar char="•"/>
            </a:pPr>
            <a:r>
              <a:rPr lang="en-US" altLang="en-US" b="0" dirty="0"/>
              <a:t>June 24 	(Wednesday), 13:00 ET – 14:30 ET</a:t>
            </a:r>
          </a:p>
          <a:p>
            <a:pPr>
              <a:buFont typeface="Arial" panose="020B0604020202020204" pitchFamily="34" charset="0"/>
              <a:buChar char="•"/>
            </a:pPr>
            <a:r>
              <a:rPr lang="en-US" altLang="en-US" b="0" dirty="0"/>
              <a:t>July 1		(Wednesday), 13:00 ET – 14:30 ET</a:t>
            </a:r>
          </a:p>
          <a:p>
            <a:pPr>
              <a:buFont typeface="Arial" panose="020B0604020202020204" pitchFamily="34" charset="0"/>
              <a:buChar char="•"/>
            </a:pPr>
            <a:r>
              <a:rPr lang="en-US" altLang="en-US" b="0" dirty="0"/>
              <a:t>July 8</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15</a:t>
            </a:r>
            <a:r>
              <a:rPr lang="en-US" altLang="en-US" b="0" baseline="30000" dirty="0"/>
              <a:t>		</a:t>
            </a:r>
            <a:r>
              <a:rPr lang="en-US" altLang="en-US" b="0" dirty="0"/>
              <a:t>(Wednesday), 13:00 ET – 14:30 ET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53963829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May 28 	(Thu.) 10:00 ET – 11:00 ET.</a:t>
            </a:r>
          </a:p>
          <a:p>
            <a:pPr>
              <a:buFont typeface="Arial" panose="020B0604020202020204" pitchFamily="34" charset="0"/>
              <a:buChar char="•"/>
            </a:pPr>
            <a:r>
              <a:rPr lang="en-US" altLang="en-US" b="0" dirty="0"/>
              <a:t>June 25 	(Thu.) 10:00 ET – 11:00 ET.</a:t>
            </a:r>
          </a:p>
          <a:p>
            <a:pPr>
              <a:buFont typeface="Arial" panose="020B0604020202020204" pitchFamily="34" charset="0"/>
              <a:buChar char="•"/>
            </a:pPr>
            <a:r>
              <a:rPr lang="en-US" altLang="en-US" b="0" dirty="0"/>
              <a:t>July 30 		(Thu.) 10:00 ET – 11:00 ET.</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62383655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5753509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64832437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May 20</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11-20-0759 	CR for some PHY related CIDs on LB249 (Feng Jiang) – 35 min</a:t>
            </a:r>
          </a:p>
          <a:p>
            <a:pPr lvl="1" algn="just">
              <a:spcBef>
                <a:spcPct val="20000"/>
              </a:spcBef>
              <a:buFontTx/>
              <a:buChar char="•"/>
            </a:pPr>
            <a:r>
              <a:rPr lang="en-US" sz="1400" dirty="0"/>
              <a:t>11-19-1011 	SIG-A Changes for Ranging NDP (Christian Berger) – 15 min</a:t>
            </a:r>
          </a:p>
          <a:p>
            <a:pPr lvl="1" algn="just">
              <a:spcBef>
                <a:spcPct val="20000"/>
              </a:spcBef>
              <a:buFontTx/>
              <a:buChar char="•"/>
            </a:pPr>
            <a:r>
              <a:rPr lang="en-US" sz="1400" dirty="0"/>
              <a:t>11-20-0788	CR for control frames related CIDs (Dibakar Das) – as time permits</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9162098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25221472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sz="1400" dirty="0"/>
              <a:t>11-20-0759 	CR for some PHY related CIDs on LB249 (Feng Jiang)</a:t>
            </a:r>
          </a:p>
          <a:p>
            <a:pPr lvl="1">
              <a:buFont typeface="Arial" panose="020B0604020202020204" pitchFamily="34" charset="0"/>
              <a:buChar char="•"/>
            </a:pPr>
            <a:endParaRPr lang="en-US" altLang="en-US" b="0" dirty="0"/>
          </a:p>
          <a:p>
            <a:pPr lvl="1" algn="just">
              <a:spcBef>
                <a:spcPct val="20000"/>
              </a:spcBef>
              <a:buFontTx/>
              <a:buChar char="•"/>
            </a:pPr>
            <a:endParaRPr lang="en-US" dirty="0"/>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777370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EB5D1-01EA-4C24-9321-65DA531B2E39}"/>
              </a:ext>
            </a:extLst>
          </p:cNvPr>
          <p:cNvSpPr>
            <a:spLocks noGrp="1"/>
          </p:cNvSpPr>
          <p:nvPr>
            <p:ph type="title"/>
          </p:nvPr>
        </p:nvSpPr>
        <p:spPr/>
        <p:txBody>
          <a:bodyPr/>
          <a:lstStyle/>
          <a:p>
            <a:r>
              <a:rPr lang="en-US" dirty="0"/>
              <a:t>Submission 11-20-0759</a:t>
            </a:r>
          </a:p>
        </p:txBody>
      </p:sp>
      <p:sp>
        <p:nvSpPr>
          <p:cNvPr id="3" name="Content Placeholder 2">
            <a:extLst>
              <a:ext uri="{FF2B5EF4-FFF2-40B4-BE49-F238E27FC236}">
                <a16:creationId xmlns:a16="http://schemas.microsoft.com/office/drawing/2014/main" id="{F164D518-A0FE-4315-8F47-6E5B25DBB400}"/>
              </a:ext>
            </a:extLst>
          </p:cNvPr>
          <p:cNvSpPr>
            <a:spLocks noGrp="1"/>
          </p:cNvSpPr>
          <p:nvPr>
            <p:ph idx="1"/>
          </p:nvPr>
        </p:nvSpPr>
        <p:spPr>
          <a:xfrm>
            <a:off x="914401" y="1628801"/>
            <a:ext cx="10361084" cy="4465614"/>
          </a:xfrm>
        </p:spPr>
        <p:txBody>
          <a:bodyPr/>
          <a:lstStyle/>
          <a:p>
            <a:r>
              <a:rPr lang="en-US" dirty="0" err="1"/>
              <a:t>Strawpoll</a:t>
            </a:r>
            <a:r>
              <a:rPr lang="en-US" dirty="0"/>
              <a:t> </a:t>
            </a:r>
          </a:p>
          <a:p>
            <a:r>
              <a:rPr lang="en-US" sz="1600" b="0" dirty="0"/>
              <a:t>Which of the two options do you prefer?</a:t>
            </a:r>
          </a:p>
          <a:p>
            <a:r>
              <a:rPr lang="en-US" sz="1600" b="0" dirty="0"/>
              <a:t>O1: The transmitter can use spatial expansion matrix </a:t>
            </a:r>
            <a:r>
              <a:rPr lang="en-US" sz="1600" b="0" dirty="0" err="1"/>
              <a:t>Qmatrix</a:t>
            </a:r>
            <a:r>
              <a:rPr lang="en-US" sz="1600" b="0" dirty="0"/>
              <a:t> to map the </a:t>
            </a:r>
            <a:r>
              <a:rPr lang="en-US" sz="1600" b="0" dirty="0" err="1"/>
              <a:t>Ntx</a:t>
            </a:r>
            <a:r>
              <a:rPr lang="en-US" sz="1600" b="0" dirty="0"/>
              <a:t> antennas to </a:t>
            </a:r>
            <a:r>
              <a:rPr lang="en-US" sz="1600" b="0" dirty="0" err="1"/>
              <a:t>Nsts</a:t>
            </a:r>
            <a:r>
              <a:rPr lang="en-US" sz="1600" b="0" dirty="0"/>
              <a:t> spatial streams.  The definition of spatial expansion matrix is in 19.3.11.11.2 Spatial mapping. For this case </a:t>
            </a:r>
            <a:r>
              <a:rPr lang="en-US" sz="1600" b="0" dirty="0" err="1"/>
              <a:t>Nsts</a:t>
            </a:r>
            <a:r>
              <a:rPr lang="en-US" sz="1600" b="0" dirty="0"/>
              <a:t>&lt;=</a:t>
            </a:r>
            <a:r>
              <a:rPr lang="en-US" sz="1600" b="0" dirty="0" err="1"/>
              <a:t>Ntx</a:t>
            </a:r>
            <a:r>
              <a:rPr lang="en-US" sz="1600" b="0" dirty="0"/>
              <a:t>.</a:t>
            </a:r>
          </a:p>
          <a:p>
            <a:r>
              <a:rPr lang="en-US" sz="1600" b="0" dirty="0"/>
              <a:t>	(Note: This option aligns with the NDP design in 11ax). </a:t>
            </a:r>
          </a:p>
          <a:p>
            <a:endParaRPr lang="en-US" sz="1600" b="0" dirty="0"/>
          </a:p>
          <a:p>
            <a:r>
              <a:rPr lang="en-US" sz="1600" b="0" dirty="0"/>
              <a:t>O2: The transmitter always uses </a:t>
            </a:r>
            <a:r>
              <a:rPr lang="en-US" sz="1600" b="0" dirty="0" err="1"/>
              <a:t>Nsts</a:t>
            </a:r>
            <a:r>
              <a:rPr lang="en-US" sz="1600" b="0" dirty="0"/>
              <a:t> antennas for NDP transmission and for this case </a:t>
            </a:r>
            <a:r>
              <a:rPr lang="en-US" sz="1600" b="0" dirty="0" err="1"/>
              <a:t>Nsts</a:t>
            </a:r>
            <a:r>
              <a:rPr lang="en-US" sz="1600" b="0" dirty="0"/>
              <a:t>=</a:t>
            </a:r>
            <a:r>
              <a:rPr lang="en-US" sz="1600" b="0" dirty="0" err="1"/>
              <a:t>Ntx</a:t>
            </a:r>
            <a:r>
              <a:rPr lang="en-US" sz="1600" b="0" dirty="0"/>
              <a:t> and Q matrix is identity matrix. </a:t>
            </a:r>
          </a:p>
          <a:p>
            <a:r>
              <a:rPr lang="en-US" sz="1600" b="0" dirty="0"/>
              <a:t>	(Note: This option needs some change compared with 11ax spec. )</a:t>
            </a:r>
          </a:p>
          <a:p>
            <a:endParaRPr lang="en-US" sz="1600" b="0" dirty="0"/>
          </a:p>
          <a:p>
            <a:r>
              <a:rPr lang="en-US" sz="1600" b="0" dirty="0"/>
              <a:t>Results: O1) 6 	O2) 8 	A)5</a:t>
            </a:r>
          </a:p>
          <a:p>
            <a:endParaRPr lang="en-US" sz="1600" b="0" dirty="0"/>
          </a:p>
        </p:txBody>
      </p:sp>
      <p:sp>
        <p:nvSpPr>
          <p:cNvPr id="4" name="Slide Number Placeholder 3">
            <a:extLst>
              <a:ext uri="{FF2B5EF4-FFF2-40B4-BE49-F238E27FC236}">
                <a16:creationId xmlns:a16="http://schemas.microsoft.com/office/drawing/2014/main" id="{4E73CAC6-8819-4114-BF68-2BF0C9A33BA3}"/>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B3570562-6EA0-402D-BB8E-13924BEF26D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4E927C-ADF1-47FC-ACE4-3095D382451F}"/>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37581249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11-20-0759</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 </a:t>
            </a:r>
            <a:r>
              <a:rPr lang="en-GB" b="0" dirty="0"/>
              <a:t>3129 </a:t>
            </a:r>
            <a:r>
              <a:rPr lang="en-US" b="0" dirty="0"/>
              <a:t>depicted in document 11-20-759r1?</a:t>
            </a:r>
          </a:p>
          <a:p>
            <a:endParaRPr lang="en-US" b="0" dirty="0"/>
          </a:p>
          <a:p>
            <a:r>
              <a:rPr lang="en-US" dirty="0"/>
              <a:t>Results (Y/N/A):</a:t>
            </a:r>
            <a:r>
              <a:rPr lang="en-US" b="0" dirty="0"/>
              <a:t> 14/0/4</a:t>
            </a:r>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18022321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5A546B-AD01-4756-98C2-E4BD66136535}"/>
              </a:ext>
            </a:extLst>
          </p:cNvPr>
          <p:cNvSpPr>
            <a:spLocks noGrp="1"/>
          </p:cNvSpPr>
          <p:nvPr>
            <p:ph type="title"/>
          </p:nvPr>
        </p:nvSpPr>
        <p:spPr/>
        <p:txBody>
          <a:bodyPr/>
          <a:lstStyle/>
          <a:p>
            <a:r>
              <a:rPr lang="en-US" dirty="0"/>
              <a:t>Submission 11-19-1011</a:t>
            </a:r>
          </a:p>
        </p:txBody>
      </p:sp>
      <p:sp>
        <p:nvSpPr>
          <p:cNvPr id="3" name="Content Placeholder 2">
            <a:extLst>
              <a:ext uri="{FF2B5EF4-FFF2-40B4-BE49-F238E27FC236}">
                <a16:creationId xmlns:a16="http://schemas.microsoft.com/office/drawing/2014/main" id="{469206AD-D0FB-4D68-9DA7-D69DAC334E63}"/>
              </a:ext>
            </a:extLst>
          </p:cNvPr>
          <p:cNvSpPr>
            <a:spLocks noGrp="1"/>
          </p:cNvSpPr>
          <p:nvPr>
            <p:ph idx="1"/>
          </p:nvPr>
        </p:nvSpPr>
        <p:spPr/>
        <p:txBody>
          <a:bodyPr/>
          <a:lstStyle/>
          <a:p>
            <a:r>
              <a:rPr lang="en-US" b="0" dirty="0"/>
              <a:t>Do you agree to modify HE-SIG-A field to convey Ranging NDP indication (where data field length equal zero)?</a:t>
            </a:r>
          </a:p>
          <a:p>
            <a:endParaRPr lang="en-US" b="0" dirty="0"/>
          </a:p>
          <a:p>
            <a:r>
              <a:rPr lang="en-US" b="0" dirty="0"/>
              <a:t>Results (Y/N/A): 6/6/6</a:t>
            </a:r>
          </a:p>
        </p:txBody>
      </p:sp>
      <p:sp>
        <p:nvSpPr>
          <p:cNvPr id="4" name="Slide Number Placeholder 3">
            <a:extLst>
              <a:ext uri="{FF2B5EF4-FFF2-40B4-BE49-F238E27FC236}">
                <a16:creationId xmlns:a16="http://schemas.microsoft.com/office/drawing/2014/main" id="{18B9CC3C-644D-4F17-8F8E-358ECFEBBB1C}"/>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FE941374-F2F8-4870-B5CB-542387B53B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8DADF9B-E72B-4506-9581-7A7DC3D804DB}"/>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74254304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May 27 	(Wednesday), 13:00 ET – 14:30 ET</a:t>
            </a:r>
          </a:p>
          <a:p>
            <a:pPr>
              <a:buFont typeface="Arial" panose="020B0604020202020204" pitchFamily="34" charset="0"/>
              <a:buChar char="•"/>
            </a:pPr>
            <a:r>
              <a:rPr lang="en-US" altLang="en-US" b="0" dirty="0"/>
              <a:t>June 3		 (Wednesday), 13:00 ET – 14:30 ET</a:t>
            </a:r>
          </a:p>
          <a:p>
            <a:pPr>
              <a:buFont typeface="Arial" panose="020B0604020202020204" pitchFamily="34" charset="0"/>
              <a:buChar char="•"/>
            </a:pPr>
            <a:r>
              <a:rPr lang="en-US" altLang="en-US" b="0" dirty="0"/>
              <a:t>June 10	 	(Wednesday), 13:00 ET – 14:30 ET</a:t>
            </a:r>
          </a:p>
          <a:p>
            <a:pPr>
              <a:buFont typeface="Arial" panose="020B0604020202020204" pitchFamily="34" charset="0"/>
              <a:buChar char="•"/>
            </a:pPr>
            <a:r>
              <a:rPr lang="en-US" altLang="en-US" b="0" dirty="0"/>
              <a:t>June 17	 	(Wednesday), 13:00 ET – 14:30 ET</a:t>
            </a:r>
          </a:p>
          <a:p>
            <a:pPr>
              <a:buFont typeface="Arial" panose="020B0604020202020204" pitchFamily="34" charset="0"/>
              <a:buChar char="•"/>
            </a:pPr>
            <a:r>
              <a:rPr lang="en-US" altLang="en-US" b="0" dirty="0"/>
              <a:t>June 24 	(Wednesday), 13:00 ET – 14:30 ET</a:t>
            </a:r>
          </a:p>
          <a:p>
            <a:pPr>
              <a:buFont typeface="Arial" panose="020B0604020202020204" pitchFamily="34" charset="0"/>
              <a:buChar char="•"/>
            </a:pPr>
            <a:r>
              <a:rPr lang="en-US" altLang="en-US" b="0" dirty="0"/>
              <a:t>July 1		(Wednesday), 13:00 ET – 14:30 ET</a:t>
            </a:r>
          </a:p>
          <a:p>
            <a:pPr>
              <a:buFont typeface="Arial" panose="020B0604020202020204" pitchFamily="34" charset="0"/>
              <a:buChar char="•"/>
            </a:pPr>
            <a:r>
              <a:rPr lang="en-US" altLang="en-US" b="0" dirty="0"/>
              <a:t>July 8</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15</a:t>
            </a:r>
            <a:r>
              <a:rPr lang="en-US" altLang="en-US" b="0" baseline="30000" dirty="0"/>
              <a:t>		</a:t>
            </a:r>
            <a:r>
              <a:rPr lang="en-US" altLang="en-US" b="0" dirty="0"/>
              <a:t>(Wednesday), 13:00 ET – 14:30 ET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10621663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May 28 	(Thu.) 10:00 ET – 11:00 ET.</a:t>
            </a:r>
          </a:p>
          <a:p>
            <a:pPr>
              <a:buFont typeface="Arial" panose="020B0604020202020204" pitchFamily="34" charset="0"/>
              <a:buChar char="•"/>
            </a:pPr>
            <a:r>
              <a:rPr lang="en-US" altLang="en-US" b="0" dirty="0"/>
              <a:t>June 25 	(Thu.) 10:00 ET – 11:00 ET.</a:t>
            </a:r>
          </a:p>
          <a:p>
            <a:pPr>
              <a:buFont typeface="Arial" panose="020B0604020202020204" pitchFamily="34" charset="0"/>
              <a:buChar char="•"/>
            </a:pPr>
            <a:r>
              <a:rPr lang="en-US" altLang="en-US" b="0" dirty="0"/>
              <a:t>July 30 		(Thu.) 10:00 ET – 11:00 ET.</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84294301"/>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11-20-0759 	CR for some PHY related CIDs on LB249 (Feng Jiang) – (for completion) </a:t>
            </a:r>
          </a:p>
          <a:p>
            <a:pPr lvl="1" algn="just">
              <a:spcBef>
                <a:spcPct val="20000"/>
              </a:spcBef>
              <a:buFontTx/>
              <a:buChar char="•"/>
            </a:pPr>
            <a:r>
              <a:rPr lang="en-US" sz="1400" dirty="0"/>
              <a:t>11-20-0788	CR for control frames related CIDs (Dibakar Das)</a:t>
            </a:r>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86381101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61185374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514915727"/>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May 27</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11-20-0759 	CR for some PHY related CIDs on LB249 (Feng Jiang) – for completion (40min)</a:t>
            </a:r>
          </a:p>
          <a:p>
            <a:pPr lvl="1" algn="just">
              <a:spcBef>
                <a:spcPct val="20000"/>
              </a:spcBef>
              <a:buFontTx/>
              <a:buChar char="•"/>
            </a:pPr>
            <a:r>
              <a:rPr lang="en-US" sz="1400" dirty="0"/>
              <a:t>11-20-0788	CR for control frames related CIDs (Dibakar Das) (45min)</a:t>
            </a:r>
          </a:p>
          <a:p>
            <a:pPr lvl="1" algn="just">
              <a:spcBef>
                <a:spcPct val="20000"/>
              </a:spcBef>
              <a:buFontTx/>
              <a:buChar char="•"/>
            </a:pPr>
            <a:r>
              <a:rPr lang="en-US" sz="1400" dirty="0"/>
              <a:t>11-20-0806	lb249-cids (Nehru Bhandaru) – as time permits</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04204439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1858557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11-20-0759</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 3629 and 3271 depicted in document 11-20-759r3?</a:t>
            </a:r>
          </a:p>
          <a:p>
            <a:endParaRPr lang="en-US" b="0" dirty="0"/>
          </a:p>
          <a:p>
            <a:r>
              <a:rPr lang="en-US" dirty="0"/>
              <a:t>Results (Y/N/A): 13/0/3</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13606054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11-20-0759</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 3892 depicted in document 11-20-759r3?</a:t>
            </a:r>
          </a:p>
          <a:p>
            <a:endParaRPr lang="en-US" b="0" dirty="0"/>
          </a:p>
          <a:p>
            <a:r>
              <a:rPr lang="en-US" dirty="0"/>
              <a:t>Results (Y/N/A): 5/3/8</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41300921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11-20-0788	CR for control frames related CIDs (Dibakar Das) – for completion</a:t>
            </a:r>
          </a:p>
          <a:p>
            <a:pPr lvl="1" algn="just">
              <a:spcBef>
                <a:spcPct val="20000"/>
              </a:spcBef>
              <a:buFontTx/>
              <a:buChar char="•"/>
            </a:pPr>
            <a:r>
              <a:rPr lang="en-US" sz="1400" dirty="0"/>
              <a:t>11-20-0797 	LMR/FTM Replay Counter (Ali Raissinia)</a:t>
            </a:r>
          </a:p>
          <a:p>
            <a:pPr lvl="1" algn="just">
              <a:spcBef>
                <a:spcPct val="20000"/>
              </a:spcBef>
              <a:buFontTx/>
              <a:buChar char="•"/>
            </a:pPr>
            <a:r>
              <a:rPr lang="en-US" sz="1400" dirty="0"/>
              <a:t>11-20-0806	lb249-cids (Nehru Bhandaru) </a:t>
            </a:r>
          </a:p>
          <a:p>
            <a:pPr lvl="1" algn="just">
              <a:spcBef>
                <a:spcPct val="20000"/>
              </a:spcBef>
              <a:buFontTx/>
              <a:buChar char="•"/>
            </a:pPr>
            <a:r>
              <a:rPr lang="en-US" sz="1400" dirty="0"/>
              <a:t>11-20-0799 	resolutions to a few LB249 CIDs-part-4 (Ganesh Venkatesan)</a:t>
            </a:r>
          </a:p>
          <a:p>
            <a:pPr lvl="1" algn="just">
              <a:spcBef>
                <a:spcPct val="20000"/>
              </a:spcBef>
              <a:buFontTx/>
              <a:buChar char="•"/>
            </a:pPr>
            <a:r>
              <a:rPr lang="en-US" sz="1400" dirty="0"/>
              <a:t>11-20-0800 	resolutions to a few LB249 CIDs-part-5  (Ganesh Venkatesan)</a:t>
            </a:r>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920217336"/>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81B72E-A1C0-4C0E-9AED-917B4F2BF1E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B9EEC39-5B17-47F3-ABC9-39E6968902D2}"/>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BA785F5F-4D39-4039-BDE3-613D85E46172}"/>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854EF64C-0616-4AB3-84FD-298EDF1719E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D1C564D-34FD-4ACC-AF4A-2DCD47C8E4D1}"/>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77606897"/>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June 3		 (Wednesday), 13:00 ET – 14:30 ET</a:t>
            </a:r>
          </a:p>
          <a:p>
            <a:pPr>
              <a:buFont typeface="Arial" panose="020B0604020202020204" pitchFamily="34" charset="0"/>
              <a:buChar char="•"/>
            </a:pPr>
            <a:r>
              <a:rPr lang="en-US" altLang="en-US" b="0" dirty="0"/>
              <a:t>June 10	 	(Wednesday), 13:00 ET – 14:30 ET</a:t>
            </a:r>
          </a:p>
          <a:p>
            <a:pPr>
              <a:buFont typeface="Arial" panose="020B0604020202020204" pitchFamily="34" charset="0"/>
              <a:buChar char="•"/>
            </a:pPr>
            <a:r>
              <a:rPr lang="en-US" altLang="en-US" b="0" dirty="0"/>
              <a:t>June 17	 	(Wednesday), 13:00 ET – 14:30 ET</a:t>
            </a:r>
          </a:p>
          <a:p>
            <a:pPr>
              <a:buFont typeface="Arial" panose="020B0604020202020204" pitchFamily="34" charset="0"/>
              <a:buChar char="•"/>
            </a:pPr>
            <a:r>
              <a:rPr lang="en-US" altLang="en-US" b="0" dirty="0"/>
              <a:t>June 24 	(Wednesday), 13:00 ET – 14:30 ET</a:t>
            </a:r>
          </a:p>
          <a:p>
            <a:pPr>
              <a:buFont typeface="Arial" panose="020B0604020202020204" pitchFamily="34" charset="0"/>
              <a:buChar char="•"/>
            </a:pPr>
            <a:r>
              <a:rPr lang="en-US" altLang="en-US" b="0" dirty="0"/>
              <a:t>July 1		(Wednesday), 13:00 ET – 14:30 ET</a:t>
            </a:r>
          </a:p>
          <a:p>
            <a:pPr>
              <a:buFont typeface="Arial" panose="020B0604020202020204" pitchFamily="34" charset="0"/>
              <a:buChar char="•"/>
            </a:pPr>
            <a:r>
              <a:rPr lang="en-US" altLang="en-US" b="0" dirty="0"/>
              <a:t>July 8</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15</a:t>
            </a:r>
            <a:r>
              <a:rPr lang="en-US" altLang="en-US" b="0" baseline="30000" dirty="0"/>
              <a:t>		</a:t>
            </a:r>
            <a:r>
              <a:rPr lang="en-US" altLang="en-US" b="0" dirty="0"/>
              <a:t>(Wednesday), 13:00 ET – 14:30 ET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94042109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May 28 	(Thu.) 10:00 ET – 11:00 ET.</a:t>
            </a:r>
          </a:p>
          <a:p>
            <a:pPr>
              <a:buFont typeface="Arial" panose="020B0604020202020204" pitchFamily="34" charset="0"/>
              <a:buChar char="•"/>
            </a:pPr>
            <a:r>
              <a:rPr lang="en-US" altLang="en-US" b="0" dirty="0"/>
              <a:t>June 25 	(Thu.) 10:00 ET – 11:00 ET.</a:t>
            </a:r>
          </a:p>
          <a:p>
            <a:pPr>
              <a:buFont typeface="Arial" panose="020B0604020202020204" pitchFamily="34" charset="0"/>
              <a:buChar char="•"/>
            </a:pPr>
            <a:r>
              <a:rPr lang="en-US" altLang="en-US" b="0" dirty="0"/>
              <a:t>July 30 		(Thu.) 10:00 ET – 11:00 ET.</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89225511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36912796"/>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61602558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May 28</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Consider motions of submission </a:t>
            </a:r>
            <a:r>
              <a:rPr lang="en-US" sz="1800" b="0" dirty="0"/>
              <a:t>11-20-0771 </a:t>
            </a:r>
            <a:r>
              <a:rPr lang="en-US" sz="1800" b="0" dirty="0" err="1"/>
              <a:t>TGaz</a:t>
            </a:r>
            <a:r>
              <a:rPr lang="en-US" sz="1800" b="0" dirty="0"/>
              <a:t> Plenary Meeting Motion compendium</a:t>
            </a:r>
            <a:endParaRPr lang="en-US" sz="16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052412340"/>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90859100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56762</TotalTime>
  <Words>8169</Words>
  <Application>Microsoft Office PowerPoint</Application>
  <PresentationFormat>Widescreen</PresentationFormat>
  <Paragraphs>1694</Paragraphs>
  <Slides>177</Slides>
  <Notes>27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177</vt:i4>
      </vt:variant>
    </vt:vector>
  </HeadingPairs>
  <TitlesOfParts>
    <vt:vector size="184" baseType="lpstr">
      <vt:lpstr>Arial</vt:lpstr>
      <vt:lpstr>Calibri</vt:lpstr>
      <vt:lpstr>Monotype Sorts</vt:lpstr>
      <vt:lpstr>Montserrat</vt:lpstr>
      <vt:lpstr>Times New Roman</vt:lpstr>
      <vt:lpstr>Office Theme</vt:lpstr>
      <vt:lpstr>Document</vt:lpstr>
      <vt:lpstr>TGaz Next Generation Positioning  March – July Teleconference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Teleconference Agenda March 25 </vt:lpstr>
      <vt:lpstr>Review submissions</vt:lpstr>
      <vt:lpstr>Submission 11-20-368</vt:lpstr>
      <vt:lpstr>Submission 11-20-368</vt:lpstr>
      <vt:lpstr>Submission Pipeline and Scheduled Telecons</vt:lpstr>
      <vt:lpstr>Submission Pipeline and Scheduled Telecons</vt:lpstr>
      <vt:lpstr>AOB?</vt:lpstr>
      <vt:lpstr>Adjourn</vt:lpstr>
      <vt:lpstr>Teleconference Agenda Apr. 1 </vt:lpstr>
      <vt:lpstr>Review submissions</vt:lpstr>
      <vt:lpstr>Submission 11-20-385</vt:lpstr>
      <vt:lpstr>Submission 11-20-???</vt:lpstr>
      <vt:lpstr>Submission Pipeline and Scheduled Telecons</vt:lpstr>
      <vt:lpstr>Submission Pipeline and Scheduled Telecons</vt:lpstr>
      <vt:lpstr>AOB?</vt:lpstr>
      <vt:lpstr>Adjourn</vt:lpstr>
      <vt:lpstr>Teleconference Agenda Apr. 8 </vt:lpstr>
      <vt:lpstr>Review submissions</vt:lpstr>
      <vt:lpstr>Submission 11-20-0530</vt:lpstr>
      <vt:lpstr>Submission Pipeline and Scheduled Telecons</vt:lpstr>
      <vt:lpstr>Submission Pipeline and Scheduled Telecons</vt:lpstr>
      <vt:lpstr>AOB?</vt:lpstr>
      <vt:lpstr>Adjourn</vt:lpstr>
      <vt:lpstr>Teleconference Agenda Apr. 15 </vt:lpstr>
      <vt:lpstr>Review submissions</vt:lpstr>
      <vt:lpstr>Submission 11-20-0607</vt:lpstr>
      <vt:lpstr>Submission Pipeline and Scheduled Telecons</vt:lpstr>
      <vt:lpstr>Submission Pipeline and Scheduled Telecons</vt:lpstr>
      <vt:lpstr>AOB?</vt:lpstr>
      <vt:lpstr>Adjourn</vt:lpstr>
      <vt:lpstr>Teleconference Agenda Apr. 22 </vt:lpstr>
      <vt:lpstr>Review submissions</vt:lpstr>
      <vt:lpstr>Submission 11-20-0642</vt:lpstr>
      <vt:lpstr>Submission 11-20-0641</vt:lpstr>
      <vt:lpstr>Submission 11-20-0641</vt:lpstr>
      <vt:lpstr>Submission Pipeline and Scheduled Telecons</vt:lpstr>
      <vt:lpstr>Submission Pipeline and Scheduled Telecons</vt:lpstr>
      <vt:lpstr>AOB?</vt:lpstr>
      <vt:lpstr>Adjourn</vt:lpstr>
      <vt:lpstr>Teleconference Agenda May 6</vt:lpstr>
      <vt:lpstr>Review submissions</vt:lpstr>
      <vt:lpstr>Submission 11-20-xxx</vt:lpstr>
      <vt:lpstr>Submission Pipeline and Scheduled Telecons</vt:lpstr>
      <vt:lpstr>Submission Pipeline and Scheduled Telecons</vt:lpstr>
      <vt:lpstr>AOB?</vt:lpstr>
      <vt:lpstr>Adjourn</vt:lpstr>
      <vt:lpstr>Teleconference Agenda May 13</vt:lpstr>
      <vt:lpstr>Motion process during TG Telecons</vt:lpstr>
      <vt:lpstr>Motion process during TG Telecons</vt:lpstr>
      <vt:lpstr>Review submissions</vt:lpstr>
      <vt:lpstr>Submission 11-20-0707</vt:lpstr>
      <vt:lpstr>Submission Pipeline</vt:lpstr>
      <vt:lpstr>Scheduled Telecons</vt:lpstr>
      <vt:lpstr>Scheduled Telecons</vt:lpstr>
      <vt:lpstr>AOB?</vt:lpstr>
      <vt:lpstr>Adjourn</vt:lpstr>
      <vt:lpstr>Teleconference Agenda May 20</vt:lpstr>
      <vt:lpstr>Review submissions</vt:lpstr>
      <vt:lpstr>Submission Pipeline</vt:lpstr>
      <vt:lpstr>Submission 11-20-0759</vt:lpstr>
      <vt:lpstr>Submission 11-20-0759</vt:lpstr>
      <vt:lpstr>Submission 11-19-1011</vt:lpstr>
      <vt:lpstr>Scheduled Telecons</vt:lpstr>
      <vt:lpstr>Scheduled Telecons</vt:lpstr>
      <vt:lpstr>Submission pipeline</vt:lpstr>
      <vt:lpstr>AOB?</vt:lpstr>
      <vt:lpstr>Adjourn</vt:lpstr>
      <vt:lpstr>Teleconference Agenda May 27</vt:lpstr>
      <vt:lpstr>Review submissions</vt:lpstr>
      <vt:lpstr>Submission 11-20-0759</vt:lpstr>
      <vt:lpstr>Submission 11-20-0759</vt:lpstr>
      <vt:lpstr>Submission pipeline</vt:lpstr>
      <vt:lpstr>PowerPoint Presentation</vt:lpstr>
      <vt:lpstr>Scheduled Telecons</vt:lpstr>
      <vt:lpstr>Scheduled Telecons</vt:lpstr>
      <vt:lpstr>AOB?</vt:lpstr>
      <vt:lpstr>Adjourn</vt:lpstr>
      <vt:lpstr>Teleconference Agenda May 28</vt:lpstr>
      <vt:lpstr>Review submissions</vt:lpstr>
      <vt:lpstr>AOB?</vt:lpstr>
      <vt:lpstr>Adjourn</vt:lpstr>
      <vt:lpstr>Teleconference Agenda June 10</vt:lpstr>
      <vt:lpstr>Review submissions</vt:lpstr>
      <vt:lpstr>Submission 11-20-0797</vt:lpstr>
      <vt:lpstr>Submission 11-20-0806</vt:lpstr>
      <vt:lpstr>Submission pipeline</vt:lpstr>
      <vt:lpstr>Scheduled Telecons</vt:lpstr>
      <vt:lpstr>Scheduled Telecons</vt:lpstr>
      <vt:lpstr>AOB?</vt:lpstr>
      <vt:lpstr>Adjourn</vt:lpstr>
      <vt:lpstr>Teleconference Agenda June 3</vt:lpstr>
      <vt:lpstr>Review submissions</vt:lpstr>
      <vt:lpstr>Submission 11-20-0788</vt:lpstr>
      <vt:lpstr>Submission pipeline</vt:lpstr>
      <vt:lpstr>Scheduled Telecons</vt:lpstr>
      <vt:lpstr>Scheduled Telecons</vt:lpstr>
      <vt:lpstr>AOB?</vt:lpstr>
      <vt:lpstr>Adjourn</vt:lpstr>
      <vt:lpstr>Teleconference Agenda June 17</vt:lpstr>
      <vt:lpstr>Review submissions</vt:lpstr>
      <vt:lpstr>Submission 11-20-0800</vt:lpstr>
      <vt:lpstr>Submission pipeline</vt:lpstr>
      <vt:lpstr>Scheduled Telecons</vt:lpstr>
      <vt:lpstr>Scheduled Telecons</vt:lpstr>
      <vt:lpstr>AOB?</vt:lpstr>
      <vt:lpstr>Adjourn</vt:lpstr>
      <vt:lpstr>Teleconference Agenda June 24</vt:lpstr>
      <vt:lpstr>Review submissions</vt:lpstr>
      <vt:lpstr>Submission pipeline</vt:lpstr>
      <vt:lpstr>Scheduled Telecons</vt:lpstr>
      <vt:lpstr>Scheduled Telecons</vt:lpstr>
      <vt:lpstr>AOB?</vt:lpstr>
      <vt:lpstr>Adjourn</vt:lpstr>
      <vt:lpstr>Teleconference Agenda June 25</vt:lpstr>
      <vt:lpstr>Review submissions</vt:lpstr>
      <vt:lpstr>AOB?</vt:lpstr>
      <vt:lpstr>Adjourn</vt:lpstr>
      <vt:lpstr>Teleconference Agenda July 1st </vt:lpstr>
      <vt:lpstr>Review submissions</vt:lpstr>
      <vt:lpstr>Submission pipeline</vt:lpstr>
      <vt:lpstr>Scheduled Telecons</vt:lpstr>
      <vt:lpstr>Scheduled Telecons</vt:lpstr>
      <vt:lpstr>AOB?</vt:lpstr>
      <vt:lpstr>Adjourn</vt:lpstr>
      <vt:lpstr>Teleconference Agenda July 1st </vt:lpstr>
      <vt:lpstr>Review submissions</vt:lpstr>
      <vt:lpstr>Submission pipeline</vt:lpstr>
      <vt:lpstr>Scheduled Telecons</vt:lpstr>
      <vt:lpstr>Scheduled Telecons</vt:lpstr>
      <vt:lpstr>AOB?</vt:lpstr>
      <vt:lpstr>Adjourn</vt:lpstr>
      <vt:lpstr>Backup</vt:lpstr>
      <vt:lpstr>Motion to adopt text</vt:lpstr>
      <vt:lpstr>Approval of previous meeting minutes</vt:lpstr>
      <vt:lpstr>Approval of previous meeting minutes</vt:lpstr>
      <vt:lpstr>Approval of previous meeting minutes</vt:lpstr>
      <vt:lpstr>Approval of previous meeting minutes</vt:lpstr>
      <vt:lpstr>Approval of previous meeting minutes</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PowerPoint Presentation</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375</cp:revision>
  <cp:lastPrinted>1601-01-01T00:00:00Z</cp:lastPrinted>
  <dcterms:created xsi:type="dcterms:W3CDTF">2018-08-06T10:28:59Z</dcterms:created>
  <dcterms:modified xsi:type="dcterms:W3CDTF">2020-07-07T00:41:49Z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60756b58-94d3-481b-b4a0-9ee013fd38f7</vt:lpwstr>
  </property>
  <property fmtid="{D5CDD505-2E9C-101B-9397-08002B2CF9AE}" pid="3" name="CTP_TimeStamp">
    <vt:lpwstr>2020-07-07 00:41:49Z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