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4"/>
  </p:notesMasterIdLst>
  <p:handoutMasterIdLst>
    <p:handoutMasterId r:id="rId155"/>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336" r:id="rId22"/>
    <p:sldId id="343" r:id="rId23"/>
    <p:sldId id="418" r:id="rId24"/>
    <p:sldId id="417" r:id="rId25"/>
    <p:sldId id="342" r:id="rId26"/>
    <p:sldId id="416" r:id="rId27"/>
    <p:sldId id="289" r:id="rId28"/>
    <p:sldId id="290" r:id="rId29"/>
    <p:sldId id="419" r:id="rId30"/>
    <p:sldId id="420" r:id="rId31"/>
    <p:sldId id="427" r:id="rId32"/>
    <p:sldId id="422" r:id="rId33"/>
    <p:sldId id="423" r:id="rId34"/>
    <p:sldId id="424" r:id="rId35"/>
    <p:sldId id="425" r:id="rId36"/>
    <p:sldId id="426" r:id="rId37"/>
    <p:sldId id="428" r:id="rId38"/>
    <p:sldId id="429" r:id="rId39"/>
    <p:sldId id="431" r:id="rId40"/>
    <p:sldId id="432" r:id="rId41"/>
    <p:sldId id="433" r:id="rId42"/>
    <p:sldId id="434" r:id="rId43"/>
    <p:sldId id="435" r:id="rId44"/>
    <p:sldId id="436" r:id="rId45"/>
    <p:sldId id="437" r:id="rId46"/>
    <p:sldId id="438" r:id="rId47"/>
    <p:sldId id="439" r:id="rId48"/>
    <p:sldId id="440" r:id="rId49"/>
    <p:sldId id="441" r:id="rId50"/>
    <p:sldId id="442" r:id="rId51"/>
    <p:sldId id="443" r:id="rId52"/>
    <p:sldId id="444" r:id="rId53"/>
    <p:sldId id="445" r:id="rId54"/>
    <p:sldId id="450" r:id="rId55"/>
    <p:sldId id="451" r:id="rId56"/>
    <p:sldId id="446" r:id="rId57"/>
    <p:sldId id="447" r:id="rId58"/>
    <p:sldId id="448" r:id="rId59"/>
    <p:sldId id="449" r:id="rId60"/>
    <p:sldId id="452" r:id="rId61"/>
    <p:sldId id="453" r:id="rId62"/>
    <p:sldId id="454" r:id="rId63"/>
    <p:sldId id="457" r:id="rId64"/>
    <p:sldId id="458" r:id="rId65"/>
    <p:sldId id="459" r:id="rId66"/>
    <p:sldId id="460" r:id="rId67"/>
    <p:sldId id="461" r:id="rId68"/>
    <p:sldId id="468" r:id="rId69"/>
    <p:sldId id="469" r:id="rId70"/>
    <p:sldId id="462" r:id="rId71"/>
    <p:sldId id="463" r:id="rId72"/>
    <p:sldId id="464" r:id="rId73"/>
    <p:sldId id="465" r:id="rId74"/>
    <p:sldId id="470" r:id="rId75"/>
    <p:sldId id="466" r:id="rId76"/>
    <p:sldId id="467" r:id="rId77"/>
    <p:sldId id="503" r:id="rId78"/>
    <p:sldId id="504" r:id="rId79"/>
    <p:sldId id="505" r:id="rId80"/>
    <p:sldId id="506" r:id="rId81"/>
    <p:sldId id="507" r:id="rId82"/>
    <p:sldId id="508" r:id="rId83"/>
    <p:sldId id="509" r:id="rId84"/>
    <p:sldId id="510" r:id="rId85"/>
    <p:sldId id="511" r:id="rId86"/>
    <p:sldId id="512" r:id="rId87"/>
    <p:sldId id="513" r:id="rId88"/>
    <p:sldId id="488" r:id="rId89"/>
    <p:sldId id="491" r:id="rId90"/>
    <p:sldId id="516" r:id="rId91"/>
    <p:sldId id="517" r:id="rId92"/>
    <p:sldId id="502" r:id="rId93"/>
    <p:sldId id="514" r:id="rId94"/>
    <p:sldId id="494" r:id="rId95"/>
    <p:sldId id="495" r:id="rId96"/>
    <p:sldId id="496" r:id="rId97"/>
    <p:sldId id="497" r:id="rId98"/>
    <p:sldId id="518" r:id="rId99"/>
    <p:sldId id="519" r:id="rId100"/>
    <p:sldId id="527" r:id="rId101"/>
    <p:sldId id="528" r:id="rId102"/>
    <p:sldId id="548" r:id="rId103"/>
    <p:sldId id="549" r:id="rId104"/>
    <p:sldId id="550" r:id="rId105"/>
    <p:sldId id="551" r:id="rId106"/>
    <p:sldId id="552" r:id="rId107"/>
    <p:sldId id="553" r:id="rId108"/>
    <p:sldId id="554" r:id="rId109"/>
    <p:sldId id="555" r:id="rId110"/>
    <p:sldId id="556" r:id="rId111"/>
    <p:sldId id="539" r:id="rId112"/>
    <p:sldId id="540" r:id="rId113"/>
    <p:sldId id="541" r:id="rId114"/>
    <p:sldId id="542" r:id="rId115"/>
    <p:sldId id="543" r:id="rId116"/>
    <p:sldId id="544" r:id="rId117"/>
    <p:sldId id="545" r:id="rId118"/>
    <p:sldId id="546" r:id="rId119"/>
    <p:sldId id="529" r:id="rId120"/>
    <p:sldId id="530" r:id="rId121"/>
    <p:sldId id="547" r:id="rId122"/>
    <p:sldId id="533" r:id="rId123"/>
    <p:sldId id="535" r:id="rId124"/>
    <p:sldId id="536" r:id="rId125"/>
    <p:sldId id="537" r:id="rId126"/>
    <p:sldId id="538" r:id="rId127"/>
    <p:sldId id="315" r:id="rId128"/>
    <p:sldId id="312" r:id="rId129"/>
    <p:sldId id="318" r:id="rId130"/>
    <p:sldId id="472" r:id="rId131"/>
    <p:sldId id="473" r:id="rId132"/>
    <p:sldId id="474" r:id="rId133"/>
    <p:sldId id="475" r:id="rId134"/>
    <p:sldId id="476" r:id="rId135"/>
    <p:sldId id="477" r:id="rId136"/>
    <p:sldId id="478" r:id="rId137"/>
    <p:sldId id="480" r:id="rId138"/>
    <p:sldId id="481" r:id="rId139"/>
    <p:sldId id="479" r:id="rId140"/>
    <p:sldId id="482" r:id="rId141"/>
    <p:sldId id="484" r:id="rId142"/>
    <p:sldId id="483" r:id="rId143"/>
    <p:sldId id="485" r:id="rId144"/>
    <p:sldId id="486" r:id="rId145"/>
    <p:sldId id="487" r:id="rId146"/>
    <p:sldId id="471" r:id="rId147"/>
    <p:sldId id="259" r:id="rId148"/>
    <p:sldId id="260" r:id="rId149"/>
    <p:sldId id="261" r:id="rId150"/>
    <p:sldId id="262" r:id="rId151"/>
    <p:sldId id="263" r:id="rId152"/>
    <p:sldId id="264" r:id="rId15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Mar. 25 Telecon" id="{C39A0ACE-7902-4CA4-A7DB-9FF67058AA84}">
          <p14:sldIdLst>
            <p14:sldId id="336"/>
            <p14:sldId id="343"/>
            <p14:sldId id="418"/>
            <p14:sldId id="417"/>
            <p14:sldId id="342"/>
            <p14:sldId id="416"/>
            <p14:sldId id="289"/>
            <p14:sldId id="290"/>
          </p14:sldIdLst>
        </p14:section>
        <p14:section name="Apr. 1 Telecon" id="{984BE4A6-5839-4606-B2A3-FFE103EF75D7}">
          <p14:sldIdLst>
            <p14:sldId id="419"/>
            <p14:sldId id="420"/>
            <p14:sldId id="427"/>
            <p14:sldId id="422"/>
            <p14:sldId id="423"/>
            <p14:sldId id="424"/>
            <p14:sldId id="425"/>
            <p14:sldId id="426"/>
          </p14:sldIdLst>
        </p14:section>
        <p14:section name="Apr. 8 Telecon" id="{1741D85F-0BD3-4287-B424-1CAF7CCF74DF}">
          <p14:sldIdLst>
            <p14:sldId id="428"/>
            <p14:sldId id="429"/>
            <p14:sldId id="431"/>
            <p14:sldId id="432"/>
            <p14:sldId id="433"/>
            <p14:sldId id="434"/>
            <p14:sldId id="435"/>
          </p14:sldIdLst>
        </p14:section>
        <p14:section name="Apr. 15 Telecon" id="{CDE034DA-B211-45A3-B575-058EE97A856F}">
          <p14:sldIdLst>
            <p14:sldId id="436"/>
            <p14:sldId id="437"/>
            <p14:sldId id="438"/>
            <p14:sldId id="439"/>
            <p14:sldId id="440"/>
            <p14:sldId id="441"/>
            <p14:sldId id="442"/>
          </p14:sldIdLst>
        </p14:section>
        <p14:section name="Apr. 22 Telecon" id="{726B2EF0-7B5C-400D-B39D-4AE30FD53AFB}">
          <p14:sldIdLst>
            <p14:sldId id="443"/>
            <p14:sldId id="444"/>
            <p14:sldId id="445"/>
            <p14:sldId id="450"/>
            <p14:sldId id="451"/>
            <p14:sldId id="446"/>
            <p14:sldId id="447"/>
            <p14:sldId id="448"/>
            <p14:sldId id="449"/>
          </p14:sldIdLst>
        </p14:section>
        <p14:section name="May 6 Telecon" id="{AA550350-F38C-4010-B591-CD114B7296E4}">
          <p14:sldIdLst>
            <p14:sldId id="452"/>
            <p14:sldId id="453"/>
            <p14:sldId id="454"/>
            <p14:sldId id="457"/>
            <p14:sldId id="458"/>
            <p14:sldId id="459"/>
            <p14:sldId id="460"/>
          </p14:sldIdLst>
        </p14:section>
        <p14:section name="May 13 Telecon" id="{15F1946A-1D5D-4E9A-8151-4A9E7F31870E}">
          <p14:sldIdLst>
            <p14:sldId id="461"/>
            <p14:sldId id="468"/>
            <p14:sldId id="469"/>
            <p14:sldId id="462"/>
            <p14:sldId id="463"/>
            <p14:sldId id="464"/>
            <p14:sldId id="465"/>
            <p14:sldId id="470"/>
            <p14:sldId id="466"/>
            <p14:sldId id="467"/>
          </p14:sldIdLst>
        </p14:section>
        <p14:section name="May 20 Telecon" id="{E7AB0908-B158-4327-A075-1871F823714D}">
          <p14:sldIdLst>
            <p14:sldId id="503"/>
            <p14:sldId id="504"/>
            <p14:sldId id="505"/>
            <p14:sldId id="506"/>
            <p14:sldId id="507"/>
            <p14:sldId id="508"/>
            <p14:sldId id="509"/>
            <p14:sldId id="510"/>
            <p14:sldId id="511"/>
            <p14:sldId id="512"/>
            <p14:sldId id="513"/>
          </p14:sldIdLst>
        </p14:section>
        <p14:section name="May 27 Telecon" id="{66E22D36-91C5-4EFF-89EF-EDA29542ECBF}">
          <p14:sldIdLst>
            <p14:sldId id="488"/>
            <p14:sldId id="491"/>
            <p14:sldId id="516"/>
            <p14:sldId id="517"/>
            <p14:sldId id="502"/>
            <p14:sldId id="514"/>
            <p14:sldId id="494"/>
            <p14:sldId id="495"/>
            <p14:sldId id="496"/>
            <p14:sldId id="497"/>
          </p14:sldIdLst>
        </p14:section>
        <p14:section name="May 28 Telecon" id="{58CACD30-4AAA-44A9-AEF4-73324C30CAA2}">
          <p14:sldIdLst>
            <p14:sldId id="518"/>
            <p14:sldId id="519"/>
            <p14:sldId id="527"/>
            <p14:sldId id="528"/>
          </p14:sldIdLst>
        </p14:section>
        <p14:section name="June 3 Telecon" id="{6A0498E9-A71F-4F69-AA2F-B019A7350842}">
          <p14:sldIdLst/>
        </p14:section>
        <p14:section name="June 10 Telecon" id="{14CCC70F-EEA4-4DD2-9985-57423B9A2585}">
          <p14:sldIdLst>
            <p14:sldId id="548"/>
            <p14:sldId id="549"/>
            <p14:sldId id="550"/>
            <p14:sldId id="551"/>
            <p14:sldId id="552"/>
            <p14:sldId id="553"/>
            <p14:sldId id="554"/>
            <p14:sldId id="555"/>
            <p14:sldId id="556"/>
            <p14:sldId id="539"/>
            <p14:sldId id="540"/>
            <p14:sldId id="541"/>
            <p14:sldId id="542"/>
            <p14:sldId id="543"/>
            <p14:sldId id="544"/>
            <p14:sldId id="545"/>
            <p14:sldId id="546"/>
          </p14:sldIdLst>
        </p14:section>
        <p14:section name="June 17 Telecon" id="{F00931FF-2BCE-465E-831A-F9233A47D4B6}">
          <p14:sldIdLst>
            <p14:sldId id="529"/>
            <p14:sldId id="530"/>
            <p14:sldId id="547"/>
            <p14:sldId id="533"/>
            <p14:sldId id="535"/>
            <p14:sldId id="536"/>
            <p14:sldId id="537"/>
            <p14:sldId id="538"/>
          </p14:sldIdLst>
        </p14:section>
        <p14:section name="Backup" id="{62682A0D-7317-4EE9-B56C-63AD74488E19}">
          <p14:sldIdLst>
            <p14:sldId id="315"/>
            <p14:sldId id="312"/>
            <p14:sldId id="318"/>
            <p14:sldId id="472"/>
            <p14:sldId id="473"/>
            <p14:sldId id="474"/>
            <p14:sldId id="475"/>
            <p14:sldId id="476"/>
            <p14:sldId id="477"/>
            <p14:sldId id="478"/>
            <p14:sldId id="480"/>
            <p14:sldId id="481"/>
            <p14:sldId id="479"/>
            <p14:sldId id="482"/>
            <p14:sldId id="484"/>
            <p14:sldId id="483"/>
            <p14:sldId id="485"/>
            <p14:sldId id="486"/>
            <p14:sldId id="487"/>
            <p14:sldId id="471"/>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73" autoAdjust="0"/>
    <p:restoredTop sz="96807" autoAdjust="0"/>
  </p:normalViewPr>
  <p:slideViewPr>
    <p:cSldViewPr>
      <p:cViewPr varScale="1">
        <p:scale>
          <a:sx n="119" d="100"/>
          <a:sy n="119" d="100"/>
        </p:scale>
        <p:origin x="552" y="10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notesMaster" Target="notesMasters/notesMaster1.xml"/><Relationship Id="rId159"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handoutMaster" Target="handoutMasters/handoutMaster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slide" Target="slides/slide15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6/17/2020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309250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75</a:t>
            </a:fld>
            <a:endParaRPr lang="en-US"/>
          </a:p>
        </p:txBody>
      </p:sp>
    </p:spTree>
    <p:extLst>
      <p:ext uri="{BB962C8B-B14F-4D97-AF65-F5344CB8AC3E}">
        <p14:creationId xmlns:p14="http://schemas.microsoft.com/office/powerpoint/2010/main" val="34895005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86</a:t>
            </a:fld>
            <a:endParaRPr lang="en-US"/>
          </a:p>
        </p:txBody>
      </p:sp>
    </p:spTree>
    <p:extLst>
      <p:ext uri="{BB962C8B-B14F-4D97-AF65-F5344CB8AC3E}">
        <p14:creationId xmlns:p14="http://schemas.microsoft.com/office/powerpoint/2010/main" val="5888272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8157165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100</a:t>
            </a:fld>
            <a:endParaRPr lang="en-US"/>
          </a:p>
        </p:txBody>
      </p:sp>
    </p:spTree>
    <p:extLst>
      <p:ext uri="{BB962C8B-B14F-4D97-AF65-F5344CB8AC3E}">
        <p14:creationId xmlns:p14="http://schemas.microsoft.com/office/powerpoint/2010/main" val="18144180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109</a:t>
            </a:fld>
            <a:endParaRPr lang="en-US"/>
          </a:p>
        </p:txBody>
      </p:sp>
    </p:spTree>
    <p:extLst>
      <p:ext uri="{BB962C8B-B14F-4D97-AF65-F5344CB8AC3E}">
        <p14:creationId xmlns:p14="http://schemas.microsoft.com/office/powerpoint/2010/main" val="32215071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117</a:t>
            </a:fld>
            <a:endParaRPr lang="en-US"/>
          </a:p>
        </p:txBody>
      </p:sp>
    </p:spTree>
    <p:extLst>
      <p:ext uri="{BB962C8B-B14F-4D97-AF65-F5344CB8AC3E}">
        <p14:creationId xmlns:p14="http://schemas.microsoft.com/office/powerpoint/2010/main" val="42365226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125</a:t>
            </a:fld>
            <a:endParaRPr lang="en-US"/>
          </a:p>
        </p:txBody>
      </p:sp>
    </p:spTree>
    <p:extLst>
      <p:ext uri="{BB962C8B-B14F-4D97-AF65-F5344CB8AC3E}">
        <p14:creationId xmlns:p14="http://schemas.microsoft.com/office/powerpoint/2010/main" val="41887806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147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148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149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45718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2504207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1466839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089920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802.11-20/0537r23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March –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2020-06-17</a:t>
            </a:r>
          </a:p>
        </p:txBody>
      </p:sp>
      <p:sp>
        <p:nvSpPr>
          <p:cNvPr id="6" name="Date Placeholder 3"/>
          <p:cNvSpPr>
            <a:spLocks noGrp="1"/>
          </p:cNvSpPr>
          <p:nvPr>
            <p:ph type="dt" idx="10"/>
          </p:nvPr>
        </p:nvSpPr>
        <p:spPr/>
        <p:txBody>
          <a:bodyPr/>
          <a:lstStyle/>
          <a:p>
            <a:r>
              <a:rPr lang="en-US"/>
              <a:t>June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272"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57648619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7666552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10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11-20-0797 	LMR/FTM Replay Counter (Ali Raissinia) – 35 min </a:t>
            </a:r>
          </a:p>
          <a:p>
            <a:pPr lvl="1" algn="just">
              <a:spcBef>
                <a:spcPct val="20000"/>
              </a:spcBef>
              <a:buFontTx/>
              <a:buChar char="•"/>
            </a:pPr>
            <a:r>
              <a:rPr lang="en-US" sz="1400" dirty="0"/>
              <a:t>11-20-0806	lb249-cids (Nehru Bhandaru) – 10min</a:t>
            </a:r>
          </a:p>
          <a:p>
            <a:pPr lvl="1" algn="just">
              <a:spcBef>
                <a:spcPct val="20000"/>
              </a:spcBef>
              <a:buFontTx/>
              <a:buChar char="•"/>
            </a:pPr>
            <a:r>
              <a:rPr lang="en-US" sz="1400" dirty="0"/>
              <a:t>11-20-0799 	resolutions to a few LB249 CIDs-part-4 (Ganesh Venkatesan) – 20min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24024075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37636930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11-20-0797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Do you agree to add an LMR/FTM Replay counter to the 11az spec?</a:t>
            </a:r>
          </a:p>
          <a:p>
            <a:endParaRPr lang="en-US" b="0" dirty="0"/>
          </a:p>
          <a:p>
            <a:r>
              <a:rPr lang="en-US" dirty="0"/>
              <a:t>Results (Y/N/A): 10/0/4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39137082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11-20-0806</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3357 and 3523 depicted in document 11-20-806r1.</a:t>
            </a:r>
          </a:p>
          <a:p>
            <a:endParaRPr lang="en-US" b="0" dirty="0"/>
          </a:p>
          <a:p>
            <a:r>
              <a:rPr lang="en-US" dirty="0"/>
              <a:t>Results (Y/N/A): </a:t>
            </a:r>
            <a:r>
              <a:rPr lang="en-US" b="0" dirty="0"/>
              <a:t>14/0/0</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1748783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11-20-0799 	resolutions to a few LB249 CIDs-part-4 (Ganesh Venkatesan) – for completion</a:t>
            </a:r>
          </a:p>
          <a:p>
            <a:pPr lvl="1" algn="just">
              <a:spcBef>
                <a:spcPct val="20000"/>
              </a:spcBef>
              <a:buFontTx/>
              <a:buChar char="•"/>
            </a:pPr>
            <a:r>
              <a:rPr lang="en-US" sz="1400" dirty="0"/>
              <a:t>11-20-0800 	resolutions to a few LB249 CIDs-part-5  (Ganesh Venkatesan) </a:t>
            </a:r>
          </a:p>
          <a:p>
            <a:pPr lvl="1" algn="just">
              <a:spcBef>
                <a:spcPct val="20000"/>
              </a:spcBef>
              <a:buFontTx/>
              <a:buChar char="•"/>
            </a:pPr>
            <a:r>
              <a:rPr lang="en-US" sz="1400" dirty="0"/>
              <a:t>11-20-0836     11az Secure LTF design (Bin Tian)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00839131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54295441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4669872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733615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4650846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(5min)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11-20-0788	CR for control frames related CIDs (Dibakar Das) – 1hr</a:t>
            </a:r>
          </a:p>
          <a:p>
            <a:pPr lvl="1" algn="just">
              <a:spcBef>
                <a:spcPct val="20000"/>
              </a:spcBef>
              <a:buFontTx/>
              <a:buChar char="•"/>
            </a:pPr>
            <a:r>
              <a:rPr lang="en-US" sz="1400" dirty="0"/>
              <a:t>11-20-0797 	LMR/FTM Replay Counter (Ali Raissinia) – 30 min </a:t>
            </a:r>
          </a:p>
          <a:p>
            <a:pPr lvl="1" algn="just">
              <a:spcBef>
                <a:spcPct val="20000"/>
              </a:spcBef>
              <a:buFontTx/>
              <a:buChar char="•"/>
            </a:pPr>
            <a:r>
              <a:rPr lang="en-US" sz="1400" dirty="0"/>
              <a:t>11-20-0806	lb249-cids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7136929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1962504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11-20-0788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3013, 3014, 3015, 3102, 3283, 3355, 3389, 3016, 3017, 3827, 3888, 3324, 3434, 3962, 3287, 3435, 4004 and 4005 depicted in document 11-20-0788r2.</a:t>
            </a:r>
          </a:p>
          <a:p>
            <a:endParaRPr lang="en-US" b="0" dirty="0"/>
          </a:p>
          <a:p>
            <a:r>
              <a:rPr lang="en-US" dirty="0"/>
              <a:t>Results (Y/N/A): </a:t>
            </a:r>
            <a:r>
              <a:rPr lang="en-US" b="0" dirty="0"/>
              <a:t> 12/0/1</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09788163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11-20-0797 	LMR/FTM Replay Counter (Ali Raissinia)</a:t>
            </a:r>
          </a:p>
          <a:p>
            <a:pPr lvl="1" algn="just">
              <a:spcBef>
                <a:spcPct val="20000"/>
              </a:spcBef>
              <a:buFontTx/>
              <a:buChar char="•"/>
            </a:pPr>
            <a:r>
              <a:rPr lang="en-US" sz="1400" dirty="0"/>
              <a:t>11-20-0806	lb249-cids (Nehru Bhandaru) </a:t>
            </a:r>
          </a:p>
          <a:p>
            <a:pPr lvl="1" algn="just">
              <a:spcBef>
                <a:spcPct val="20000"/>
              </a:spcBef>
              <a:buFontTx/>
              <a:buChar char="•"/>
            </a:pPr>
            <a:r>
              <a:rPr lang="en-US" sz="1400" dirty="0"/>
              <a:t>11-20-0799 	resolutions to a few LB249 CIDs-part-4 (Ganesh Venkatesan)</a:t>
            </a:r>
          </a:p>
          <a:p>
            <a:pPr lvl="1" algn="just">
              <a:spcBef>
                <a:spcPct val="20000"/>
              </a:spcBef>
              <a:buFontTx/>
              <a:buChar char="•"/>
            </a:pPr>
            <a:r>
              <a:rPr lang="en-US" sz="1400" dirty="0"/>
              <a:t>11-20-0800 	resolutions to a few LB249 CIDs-part-5  (Ganesh Venkatesan)</a:t>
            </a:r>
          </a:p>
          <a:p>
            <a:pPr lvl="1" algn="just">
              <a:spcBef>
                <a:spcPct val="20000"/>
              </a:spcBef>
              <a:buFontTx/>
              <a:buChar char="•"/>
            </a:pPr>
            <a:r>
              <a:rPr lang="en-US" sz="1400" dirty="0"/>
              <a:t>11-20-0836     11az Secure LTF design (Bin Tian)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4666891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64260900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9748936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21193113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74621238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17</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11-20-0799 	resolutions to a few LB249 CIDs-part-4 (Ganesh Venkatesan) – 20 min</a:t>
            </a:r>
          </a:p>
          <a:p>
            <a:pPr lvl="1" algn="just">
              <a:spcBef>
                <a:spcPct val="20000"/>
              </a:spcBef>
              <a:buFontTx/>
              <a:buChar char="•"/>
            </a:pPr>
            <a:r>
              <a:rPr lang="en-US" sz="1400" dirty="0"/>
              <a:t>11-20-0800 	resolutions to a few LB249 CIDs-part-5  (Ganesh Venkatesan)  - 20min</a:t>
            </a:r>
          </a:p>
          <a:p>
            <a:pPr lvl="1" algn="just">
              <a:spcBef>
                <a:spcPct val="20000"/>
              </a:spcBef>
              <a:buFontTx/>
              <a:buChar char="•"/>
            </a:pPr>
            <a:r>
              <a:rPr lang="en-US" sz="1400" dirty="0"/>
              <a:t>11-20-0836     11az Secure LTF design (Bin Tian)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62745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04058822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11-20-0800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3232 and 3440 depicted in document 11-20-0800r1?</a:t>
            </a:r>
          </a:p>
          <a:p>
            <a:endParaRPr lang="en-US" b="0" dirty="0"/>
          </a:p>
          <a:p>
            <a:r>
              <a:rPr lang="en-US" dirty="0"/>
              <a:t>Results (Y/N/A): 15/0/3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34753613"/>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11-20-0836     11az Secure LTF design (Bin Tian)</a:t>
            </a:r>
          </a:p>
          <a:p>
            <a:pPr lvl="1" algn="just">
              <a:spcBef>
                <a:spcPct val="20000"/>
              </a:spcBef>
              <a:buFontTx/>
              <a:buChar char="•"/>
            </a:pPr>
            <a:r>
              <a:rPr lang="en-US" sz="1400" dirty="0"/>
              <a:t>11-20-0889	LMR replay counter (Nehru Bhandaru) </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1117703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48598918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31319413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6547229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43111358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754550944"/>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lb249-crs-nb</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11-20-0249r1 for CIDs 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7/0/1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dirty="0"/>
              <a:t>Motion </a:t>
            </a:r>
            <a:r>
              <a:rPr lang="en-US" b="0" dirty="0"/>
              <a:t>###:</a:t>
            </a:r>
            <a:endParaRPr lang="en-US"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11-20-0366r1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lb-249-crs2-nb</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CR-11.22.6.4.3.2-11.22.6.5</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LB249 Resolution Editorial Batch 1-434</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remaining CIDs 11.22.6.4.3.2, 11.22.6.5</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Max Number of LTF</a:t>
            </a:r>
          </a:p>
          <a:p>
            <a:pPr marL="0" indent="0"/>
            <a:endParaRPr lang="en-US" dirty="0"/>
          </a:p>
          <a:p>
            <a:pPr marL="0" indent="0"/>
            <a:r>
              <a:rPr lang="en-US" dirty="0"/>
              <a:t>Motion </a:t>
            </a:r>
            <a:r>
              <a:rPr lang="en-US" b="0" dirty="0"/>
              <a:t>###:</a:t>
            </a:r>
            <a:endParaRPr lang="en-US"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a:t>
            </a:r>
            <a:r>
              <a:rPr lang="en-US" sz="1600" b="0"/>
              <a:t>the May 13</a:t>
            </a:r>
            <a:r>
              <a:rPr lang="en-US" sz="1600" b="0" baseline="30000"/>
              <a:t>th</a:t>
            </a:r>
            <a:r>
              <a:rPr lang="en-US" sz="1600" b="0"/>
              <a:t> (</a:t>
            </a:r>
            <a:r>
              <a:rPr lang="en-US" sz="1600" b="0" dirty="0"/>
              <a:t>Y/N/A</a:t>
            </a:r>
            <a:r>
              <a:rPr lang="en-US" sz="1600" b="0"/>
              <a:t>): 17/0/3</a:t>
            </a:r>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147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148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149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March 25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11-20-0368 Comment resolution LB249 section 11.22.6.4.3 part 2 (Christian Berger) – 25min </a:t>
            </a:r>
          </a:p>
          <a:p>
            <a:pPr lvl="1" algn="just">
              <a:spcBef>
                <a:spcPct val="20000"/>
              </a:spcBef>
              <a:buFontTx/>
              <a:buChar char="•"/>
            </a:pPr>
            <a:r>
              <a:rPr lang="en-US" sz="1400" dirty="0"/>
              <a:t>11-20-0385 Some Passive Ranging Considerations (Erik Lindskog) – 1hr (as time permits)</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48DD1-8F1E-494B-945A-8697C3056686}"/>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BF4B33AC-DA41-4405-977D-74D97DBF08CF}"/>
              </a:ext>
            </a:extLst>
          </p:cNvPr>
          <p:cNvSpPr>
            <a:spLocks noGrp="1"/>
          </p:cNvSpPr>
          <p:nvPr>
            <p:ph idx="1"/>
          </p:nvPr>
        </p:nvSpPr>
        <p:spPr/>
        <p:txBody>
          <a:bodyPr/>
          <a:lstStyle/>
          <a:p>
            <a:r>
              <a:rPr lang="en-US" dirty="0" err="1"/>
              <a:t>Strawpoll</a:t>
            </a:r>
            <a:endParaRPr lang="en-US" dirty="0"/>
          </a:p>
          <a:p>
            <a:r>
              <a:rPr lang="en-US" dirty="0"/>
              <a:t>O1: Adopt the resolution as presented.</a:t>
            </a:r>
          </a:p>
          <a:p>
            <a:r>
              <a:rPr lang="en-US" dirty="0"/>
              <a:t>O2: Remove ‘In the secured mode’, leave text in current section and change to a note.</a:t>
            </a:r>
          </a:p>
          <a:p>
            <a:endParaRPr lang="en-US" dirty="0"/>
          </a:p>
          <a:p>
            <a:r>
              <a:rPr lang="en-US" dirty="0"/>
              <a:t>O1/O2/Neither/A: 2/9/0/3</a:t>
            </a:r>
          </a:p>
        </p:txBody>
      </p:sp>
      <p:sp>
        <p:nvSpPr>
          <p:cNvPr id="4" name="Slide Number Placeholder 3">
            <a:extLst>
              <a:ext uri="{FF2B5EF4-FFF2-40B4-BE49-F238E27FC236}">
                <a16:creationId xmlns:a16="http://schemas.microsoft.com/office/drawing/2014/main" id="{2F8D53A8-338D-4918-B14C-BC0765F0726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52B73DB-FC34-4AF7-9A30-48AFCAF2EC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81D1CB-E51E-4805-AB70-81C6385CEC92}"/>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098840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a:t>
            </a:r>
            <a:r>
              <a:rPr lang="en-GB" b="0" dirty="0"/>
              <a:t>3115, 3242, 3719, 3701, 3702, 3906, 3703, 3705, 3706, 3707, 3711, 3712, 3685, 3686, 3713, 3657, 3714, 3715, 3247 </a:t>
            </a:r>
            <a:r>
              <a:rPr lang="en-US" b="0" dirty="0"/>
              <a:t>and </a:t>
            </a:r>
            <a:r>
              <a:rPr lang="en-GB" b="0" dirty="0"/>
              <a:t>3907 </a:t>
            </a:r>
            <a:r>
              <a:rPr lang="en-US" b="0" dirty="0"/>
              <a:t>depicted in document 11-20-0368r2?</a:t>
            </a:r>
          </a:p>
          <a:p>
            <a:endParaRPr lang="en-US" b="0" dirty="0"/>
          </a:p>
          <a:p>
            <a:r>
              <a:rPr lang="en-US" dirty="0"/>
              <a:t>Results (Y/N/A): 11/0/1</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r>
              <a:rPr lang="en-US" dirty="0"/>
              <a:t>11-20-0385 Some Passive Ranging Considerations (Erik Lindskog)</a:t>
            </a: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1 		(Wednesday), 13:00 ET – 14:30 ET</a:t>
            </a:r>
          </a:p>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we’re now using IMAT.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11-20-0385 Some Passive Ranging Considerations (Erik Lindskog) – 1hr</a:t>
            </a:r>
          </a:p>
          <a:p>
            <a:pPr lvl="1" algn="just">
              <a:spcBef>
                <a:spcPct val="20000"/>
              </a:spcBef>
              <a:buFontTx/>
              <a:buChar char="•"/>
            </a:pPr>
            <a:r>
              <a:rPr lang="en-US" sz="1400" dirty="0"/>
              <a:t>11-20-0530 proposed resolution to a few lb249 comments (Nehru Bhandaru) – next meeting</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763280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37091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F3B5F-CB69-435A-82DD-45214BDC13B1}"/>
              </a:ext>
            </a:extLst>
          </p:cNvPr>
          <p:cNvSpPr>
            <a:spLocks noGrp="1"/>
          </p:cNvSpPr>
          <p:nvPr>
            <p:ph type="title"/>
          </p:nvPr>
        </p:nvSpPr>
        <p:spPr/>
        <p:txBody>
          <a:bodyPr/>
          <a:lstStyle/>
          <a:p>
            <a:r>
              <a:rPr lang="en-US" dirty="0"/>
              <a:t>Submission 11-20-385</a:t>
            </a:r>
          </a:p>
        </p:txBody>
      </p:sp>
      <p:sp>
        <p:nvSpPr>
          <p:cNvPr id="3" name="Content Placeholder 2">
            <a:extLst>
              <a:ext uri="{FF2B5EF4-FFF2-40B4-BE49-F238E27FC236}">
                <a16:creationId xmlns:a16="http://schemas.microsoft.com/office/drawing/2014/main" id="{D545B0F4-41FB-4AB7-9F3B-EECBC7FC3826}"/>
              </a:ext>
            </a:extLst>
          </p:cNvPr>
          <p:cNvSpPr>
            <a:spLocks noGrp="1"/>
          </p:cNvSpPr>
          <p:nvPr>
            <p:ph idx="1"/>
          </p:nvPr>
        </p:nvSpPr>
        <p:spPr/>
        <p:txBody>
          <a:bodyPr/>
          <a:lstStyle/>
          <a:p>
            <a:r>
              <a:rPr lang="en-US" dirty="0" err="1"/>
              <a:t>Strawpoll</a:t>
            </a:r>
            <a:endParaRPr lang="en-US" dirty="0"/>
          </a:p>
          <a:p>
            <a:r>
              <a:rPr lang="en-US" b="0" dirty="0"/>
              <a:t>Do you support making Passive TB Ranging more similar to TB Ranging and a little more flexible, along the lines described in 11-20-385, in order to make it easier to enable Passive TB Ranging when TB Ranging is supported, without significantly degrading the performance of Passive TB Ranging?</a:t>
            </a:r>
          </a:p>
          <a:p>
            <a:endParaRPr lang="en-US" dirty="0"/>
          </a:p>
          <a:p>
            <a:r>
              <a:rPr lang="en-US" dirty="0"/>
              <a:t>Results (Y/N/A): </a:t>
            </a:r>
            <a:r>
              <a:rPr lang="en-US" b="0" dirty="0"/>
              <a:t>1/2/7</a:t>
            </a:r>
          </a:p>
        </p:txBody>
      </p:sp>
      <p:sp>
        <p:nvSpPr>
          <p:cNvPr id="4" name="Slide Number Placeholder 3">
            <a:extLst>
              <a:ext uri="{FF2B5EF4-FFF2-40B4-BE49-F238E27FC236}">
                <a16:creationId xmlns:a16="http://schemas.microsoft.com/office/drawing/2014/main" id="{1D4E40B0-6A7A-42A7-93E3-FB55581B0E4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58201459-CCB5-4805-8803-B497E166285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22FDCFF-AADB-4184-9D61-E2A5820E507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44160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 depicted in document 11-20-???r?</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6702407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11-20-0530 proposed resolution to a few lb249 comments (Nehru Bhandaru) </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3343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8860824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3290006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500747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8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11-20-0530 proposed resolution to a few lb249 comments (Nehru Bhandaru)</a:t>
            </a:r>
          </a:p>
          <a:p>
            <a:pPr algn="just">
              <a:spcBef>
                <a:spcPct val="20000"/>
              </a:spcBef>
              <a:buFontTx/>
              <a:buChar char="•"/>
            </a:pPr>
            <a:r>
              <a:rPr lang="en-US" sz="1800" b="0" dirty="0"/>
              <a:t>Review submission pipeline (5 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808201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516635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11-20-0530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3524, 3525 and 3526 depicted in document 11-20-530r0.</a:t>
            </a:r>
          </a:p>
          <a:p>
            <a:endParaRPr lang="en-US" b="0" dirty="0"/>
          </a:p>
          <a:p>
            <a:r>
              <a:rPr lang="en-US" dirty="0"/>
              <a:t>Results (Y/N/A):8/0/4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04386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 </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hrs.</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11-20-017r4 Proposed resolutions for editorial comments.</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725440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6664983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071595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156214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11-20-017r4 Proposed resolutions for editorial comments (Roy Want) – 20min</a:t>
            </a:r>
          </a:p>
          <a:p>
            <a:pPr lvl="1" algn="just">
              <a:spcBef>
                <a:spcPct val="20000"/>
              </a:spcBef>
              <a:buFontTx/>
              <a:buChar char="•"/>
            </a:pPr>
            <a:r>
              <a:rPr lang="en-US" sz="1400" dirty="0"/>
              <a:t>11-20-0607 CR for Section 11.22.6.4.3.2, 11.22.6.5 (Dibakar Das) – As time permits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411753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7448824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a:t>
            </a:r>
            <a:r>
              <a:rPr lang="en-GB" b="0" dirty="0"/>
              <a:t>3676, 3677, 3678, 3680, 3811 and 3126 </a:t>
            </a:r>
            <a:r>
              <a:rPr lang="en-US" b="0" dirty="0"/>
              <a:t>depicted in document 11-20-607r1</a:t>
            </a:r>
          </a:p>
          <a:p>
            <a:endParaRPr lang="en-US" b="0" dirty="0"/>
          </a:p>
          <a:p>
            <a:r>
              <a:rPr lang="en-US" dirty="0"/>
              <a:t>Results (Y/N/A): 13/0/4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3000033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11-20-607 CR for Section 11.22.6.4.3.2, 11.22.6.5 (Dibakar Das) </a:t>
            </a:r>
          </a:p>
          <a:p>
            <a:pPr lvl="1" algn="just">
              <a:spcBef>
                <a:spcPct val="20000"/>
              </a:spcBef>
              <a:buFontTx/>
              <a:buChar char="•"/>
            </a:pPr>
            <a:r>
              <a:rPr lang="en-US" dirty="0"/>
              <a:t>11-20-017r4 Proposed resolutions for editorial comments (Roy Want)</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6164111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8561450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628862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628837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22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(18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11-20-0642r0 Proposed resolutions for editorial comments (Roy Want) – 15min</a:t>
            </a:r>
          </a:p>
          <a:p>
            <a:pPr lvl="1" algn="just">
              <a:spcBef>
                <a:spcPct val="20000"/>
              </a:spcBef>
              <a:buFontTx/>
              <a:buChar char="•"/>
            </a:pPr>
            <a:r>
              <a:rPr lang="en-US" sz="1400" dirty="0"/>
              <a:t>11-20-0641 remaining CRs for Section 11.22.6.4.3.2, 11.22.6.5 (Dibakar Das) – for completion</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8023582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7210968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11-20-0642</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depicted by document 11-20-0642r0.</a:t>
            </a:r>
          </a:p>
          <a:p>
            <a:endParaRPr lang="en-US" b="0" dirty="0"/>
          </a:p>
          <a:p>
            <a:r>
              <a:rPr lang="en-US" dirty="0"/>
              <a:t>Results (Y/N/A): </a:t>
            </a:r>
            <a:r>
              <a:rPr lang="en-US" b="0" dirty="0"/>
              <a:t>12/0/1</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5750258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resolution of  CID </a:t>
            </a:r>
            <a:r>
              <a:rPr lang="en-GB" b="0" dirty="0"/>
              <a:t>3679 </a:t>
            </a:r>
            <a:r>
              <a:rPr lang="en-US" b="0" dirty="0"/>
              <a:t>depicted in document 11-20-641r0.</a:t>
            </a:r>
          </a:p>
          <a:p>
            <a:endParaRPr lang="en-US" b="0" dirty="0"/>
          </a:p>
          <a:p>
            <a:r>
              <a:rPr lang="en-US" dirty="0"/>
              <a:t>Results (Y/N/A): </a:t>
            </a:r>
            <a:r>
              <a:rPr lang="en-US" b="0" dirty="0"/>
              <a:t>7/1/7</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835089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a:t>
            </a:r>
            <a:r>
              <a:rPr lang="en-GB" b="0" dirty="0"/>
              <a:t> 3683, 3813, 3815 </a:t>
            </a:r>
            <a:r>
              <a:rPr lang="en-US" b="0" dirty="0"/>
              <a:t>depicted in document 11-20-641r0.</a:t>
            </a:r>
          </a:p>
          <a:p>
            <a:endParaRPr lang="en-US" b="0" dirty="0"/>
          </a:p>
          <a:p>
            <a:r>
              <a:rPr lang="en-US" dirty="0"/>
              <a:t>Results (Y/N/A): </a:t>
            </a:r>
            <a:r>
              <a:rPr lang="en-US" b="0" dirty="0"/>
              <a:t>13/0/2</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517925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2426335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dirty="0"/>
              <a:t>May 27 	(Wednesday), 13:00 ET – 14:30 ET</a:t>
            </a:r>
          </a:p>
          <a:p>
            <a:pPr>
              <a:buFont typeface="Arial" panose="020B0604020202020204" pitchFamily="34" charset="0"/>
              <a:buChar char="•"/>
            </a:pPr>
            <a:r>
              <a:rPr lang="en-US" altLang="en-US" dirty="0"/>
              <a:t>June 3		 (Wednesday), 13:00 ET – 14:30 ET</a:t>
            </a:r>
          </a:p>
          <a:p>
            <a:pPr>
              <a:buFont typeface="Arial" panose="020B0604020202020204" pitchFamily="34" charset="0"/>
              <a:buChar char="•"/>
            </a:pPr>
            <a:r>
              <a:rPr lang="en-US" altLang="en-US" dirty="0"/>
              <a:t>June 10	 (Wednesday), 13:00 ET – 14:30 ET</a:t>
            </a:r>
          </a:p>
          <a:p>
            <a:pPr>
              <a:buFont typeface="Arial" panose="020B0604020202020204" pitchFamily="34" charset="0"/>
              <a:buChar char="•"/>
            </a:pPr>
            <a:r>
              <a:rPr lang="en-US" altLang="en-US" dirty="0"/>
              <a:t>June 17	 (Wednesday), 13:00 ET – 14:30 ET</a:t>
            </a:r>
          </a:p>
          <a:p>
            <a:pPr>
              <a:buFont typeface="Arial" panose="020B0604020202020204" pitchFamily="34" charset="0"/>
              <a:buChar char="•"/>
            </a:pPr>
            <a:r>
              <a:rPr lang="en-US" altLang="en-US" dirty="0"/>
              <a:t>June 24 	(Wednesday), 13:00 ET – 14:30 ET</a:t>
            </a:r>
          </a:p>
          <a:p>
            <a:pPr>
              <a:buFont typeface="Arial" panose="020B0604020202020204" pitchFamily="34" charset="0"/>
              <a:buChar char="•"/>
            </a:pPr>
            <a:r>
              <a:rPr lang="en-US" altLang="en-US"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006918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85604447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189827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6</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11-20-710 Attacks to Fully Random QPSK Sounding Signal (Qinghua Li) – 45 min </a:t>
            </a:r>
          </a:p>
          <a:p>
            <a:pPr lvl="1" algn="just">
              <a:spcBef>
                <a:spcPct val="20000"/>
              </a:spcBef>
              <a:buFontTx/>
              <a:buChar char="•"/>
            </a:pPr>
            <a:r>
              <a:rPr lang="en-US" sz="1400" dirty="0"/>
              <a:t>11-20-0707 Max Number of LTF (Christian Berger) – 30min </a:t>
            </a:r>
          </a:p>
          <a:p>
            <a:pPr lvl="1" algn="just">
              <a:spcBef>
                <a:spcPct val="20000"/>
              </a:spcBef>
              <a:buFontTx/>
              <a:buChar char="•"/>
            </a:pPr>
            <a:r>
              <a:rPr lang="en-US" sz="1400" strike="sngStrike" dirty="0"/>
              <a:t>11-20-694  Detection of 1-Sample Computational Attacker (Feng Jiang) -  for future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67684476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457139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11-20-xxx</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xxx depicted by document 11-20-???r? .</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85673946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11-20-0707 Max Number of LTF (Christian Berger)</a:t>
            </a:r>
            <a:r>
              <a:rPr lang="he-IL" sz="1400" dirty="0"/>
              <a:t> </a:t>
            </a:r>
            <a:r>
              <a:rPr lang="en-US" sz="1400" dirty="0"/>
              <a:t> - for completion.</a:t>
            </a:r>
          </a:p>
          <a:p>
            <a:pPr lvl="1" algn="just">
              <a:spcBef>
                <a:spcPct val="20000"/>
              </a:spcBef>
              <a:buFontTx/>
              <a:buChar char="•"/>
            </a:pPr>
            <a:endParaRPr lang="en-US" sz="1400" dirty="0"/>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5661257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3809653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2179196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648309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13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Process on motions (15min)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11-20-0707 	Max Number of LTF (Christian Berger) (for completion – 20min)</a:t>
            </a:r>
          </a:p>
          <a:p>
            <a:pPr lvl="1" algn="just">
              <a:spcBef>
                <a:spcPct val="20000"/>
              </a:spcBef>
              <a:buFontTx/>
              <a:buChar char="•"/>
            </a:pPr>
            <a:r>
              <a:rPr lang="en-US" sz="1400" dirty="0"/>
              <a:t>11-19-1011 	SIG-A Changes for Ranging NDP (Christian Berger) – 30min</a:t>
            </a:r>
          </a:p>
          <a:p>
            <a:pPr lvl="1" algn="just">
              <a:spcBef>
                <a:spcPct val="20000"/>
              </a:spcBef>
              <a:buFontTx/>
              <a:buChar char="•"/>
            </a:pPr>
            <a:r>
              <a:rPr lang="en-US" sz="1400" dirty="0"/>
              <a:t>11-20-0759 	CR for some PHY related CIDs on LB249 (Feng Jiang) – 20min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2254382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The following process change is in effect for the duration of time until WG11 is able to hold face-to-face meetings: </a:t>
            </a:r>
          </a:p>
          <a:p>
            <a:pPr marL="898525" indent="-898525"/>
            <a:r>
              <a:rPr lang="en-US" b="0" dirty="0"/>
              <a:t>(a)     “Task Group (TG), Study Group (SG) and Standing Committee (SC) motions may be held during teleconference meetings. </a:t>
            </a:r>
          </a:p>
          <a:p>
            <a:pPr marL="809625" indent="-809625"/>
            <a:r>
              <a:rPr lang="en-US" b="0" dirty="0"/>
              <a:t>(b)     TG/SG/SC teleconference meetings that will consider motions shall be approved by the WG Chair, and if approved, meetings and draft motions announced to the TG and WG11 reflectors 10 days prior to the meeting. </a:t>
            </a:r>
          </a:p>
          <a:p>
            <a:pPr marL="720725" indent="-720725"/>
            <a:r>
              <a:rPr lang="en-US" b="0" dirty="0"/>
              <a:t>(c)     If a motion is not approved by unanimous consent, it shall be taken as a roll call [recorded] vote. </a:t>
            </a:r>
          </a:p>
          <a:p>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30614072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TG members:</a:t>
            </a:r>
          </a:p>
          <a:p>
            <a:pPr marL="457200" indent="-457200">
              <a:buAutoNum type="arabicPeriod"/>
            </a:pPr>
            <a:r>
              <a:rPr lang="en-US" b="0" dirty="0"/>
              <a:t>A “Motion meeting” (we’ll call them </a:t>
            </a:r>
            <a:r>
              <a:rPr lang="en-US" b="0" dirty="0" err="1"/>
              <a:t>TGaz</a:t>
            </a:r>
            <a:r>
              <a:rPr lang="en-US" b="0" dirty="0"/>
              <a:t> Plenary) will be announced and scheduled roughly once a month.</a:t>
            </a:r>
          </a:p>
          <a:p>
            <a:pPr marL="457200" indent="-457200">
              <a:buAutoNum type="arabicPeriod"/>
            </a:pPr>
            <a:r>
              <a:rPr lang="en-US" b="0" dirty="0"/>
              <a:t>TG Members interested in making a motion, shall send the motions 15 days prior to the meeting, to the TG chair for approval by WG chair.</a:t>
            </a:r>
          </a:p>
          <a:p>
            <a:pPr marL="457200" indent="-457200">
              <a:buAutoNum type="arabicPeriod"/>
            </a:pPr>
            <a:r>
              <a:rPr lang="en-US" b="0" dirty="0"/>
              <a:t>Meeting confirmation and motion announcements shall be made with a 10 day head notice.</a:t>
            </a:r>
          </a:p>
          <a:p>
            <a:pPr marL="457200" indent="-457200">
              <a:buAutoNum type="arabicPeriod"/>
            </a:pPr>
            <a:r>
              <a:rPr lang="en-US" b="0" dirty="0"/>
              <a:t>Motion is either approved by unanimous consent or a roll call vote is taken.</a:t>
            </a:r>
          </a:p>
          <a:p>
            <a:pPr marL="0" indent="0"/>
            <a:endParaRPr lang="en-US" sz="1050" b="0" dirty="0"/>
          </a:p>
          <a:p>
            <a:pPr marL="0" indent="0"/>
            <a:r>
              <a:rPr lang="en-US" b="0" dirty="0"/>
              <a:t>Questions?</a:t>
            </a:r>
          </a:p>
          <a:p>
            <a:pPr marL="457200" indent="-457200">
              <a:buAutoNum type="arabicPeriod"/>
            </a:pPr>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66654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2287120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changes depicted by document 11-20-0707r3.</a:t>
            </a:r>
          </a:p>
          <a:p>
            <a:endParaRPr lang="en-US" b="0" dirty="0"/>
          </a:p>
          <a:p>
            <a:r>
              <a:rPr lang="en-US" dirty="0"/>
              <a:t>Results (Y/N/A):17/0/3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87499869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11-20-0759 	CR for some PHY related CIDs on LB249 (Feng Jiang)</a:t>
            </a:r>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8607230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53963829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62383655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753509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64832437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11-20-0759 	CR for some PHY related CIDs on LB249 (Feng Jiang) – 35 min</a:t>
            </a:r>
          </a:p>
          <a:p>
            <a:pPr lvl="1" algn="just">
              <a:spcBef>
                <a:spcPct val="20000"/>
              </a:spcBef>
              <a:buFontTx/>
              <a:buChar char="•"/>
            </a:pPr>
            <a:r>
              <a:rPr lang="en-US" sz="1400" dirty="0"/>
              <a:t>11-19-1011 	SIG-A Changes for Ranging NDP (Christian Berger) – 15 min</a:t>
            </a:r>
          </a:p>
          <a:p>
            <a:pPr lvl="1" algn="just">
              <a:spcBef>
                <a:spcPct val="20000"/>
              </a:spcBef>
              <a:buFontTx/>
              <a:buChar char="•"/>
            </a:pPr>
            <a:r>
              <a:rPr lang="en-US" sz="1400" dirty="0"/>
              <a:t>11-20-0788	CR for control frames related CIDs (Dibakar Das)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162098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25221472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11-20-0759 	CR for some PHY related CIDs on LB249 (Feng Jiang)</a:t>
            </a:r>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77737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EB5D1-01EA-4C24-9321-65DA531B2E39}"/>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F164D518-A0FE-4315-8F47-6E5B25DBB400}"/>
              </a:ext>
            </a:extLst>
          </p:cNvPr>
          <p:cNvSpPr>
            <a:spLocks noGrp="1"/>
          </p:cNvSpPr>
          <p:nvPr>
            <p:ph idx="1"/>
          </p:nvPr>
        </p:nvSpPr>
        <p:spPr>
          <a:xfrm>
            <a:off x="914401" y="1628801"/>
            <a:ext cx="10361084" cy="4465614"/>
          </a:xfrm>
        </p:spPr>
        <p:txBody>
          <a:bodyPr/>
          <a:lstStyle/>
          <a:p>
            <a:r>
              <a:rPr lang="en-US" dirty="0" err="1"/>
              <a:t>Strawpoll</a:t>
            </a:r>
            <a:r>
              <a:rPr lang="en-US" dirty="0"/>
              <a:t> </a:t>
            </a:r>
          </a:p>
          <a:p>
            <a:r>
              <a:rPr lang="en-US" sz="1600" b="0" dirty="0"/>
              <a:t>Which of the two options do you prefer?</a:t>
            </a:r>
          </a:p>
          <a:p>
            <a:r>
              <a:rPr lang="en-US" sz="1600" b="0" dirty="0"/>
              <a:t>O1: The transmitter can use spatial expansion matrix </a:t>
            </a:r>
            <a:r>
              <a:rPr lang="en-US" sz="1600" b="0" dirty="0" err="1"/>
              <a:t>Qmatrix</a:t>
            </a:r>
            <a:r>
              <a:rPr lang="en-US" sz="1600" b="0" dirty="0"/>
              <a:t> to map the </a:t>
            </a:r>
            <a:r>
              <a:rPr lang="en-US" sz="1600" b="0" dirty="0" err="1"/>
              <a:t>Ntx</a:t>
            </a:r>
            <a:r>
              <a:rPr lang="en-US" sz="1600" b="0" dirty="0"/>
              <a:t> antennas to </a:t>
            </a:r>
            <a:r>
              <a:rPr lang="en-US" sz="1600" b="0" dirty="0" err="1"/>
              <a:t>Nsts</a:t>
            </a:r>
            <a:r>
              <a:rPr lang="en-US" sz="1600" b="0" dirty="0"/>
              <a:t> spatial streams.  The definition of spatial expansion matrix is in 19.3.11.11.2 Spatial mapping. For this case </a:t>
            </a:r>
            <a:r>
              <a:rPr lang="en-US" sz="1600" b="0" dirty="0" err="1"/>
              <a:t>Nsts</a:t>
            </a:r>
            <a:r>
              <a:rPr lang="en-US" sz="1600" b="0" dirty="0"/>
              <a:t>&lt;=</a:t>
            </a:r>
            <a:r>
              <a:rPr lang="en-US" sz="1600" b="0" dirty="0" err="1"/>
              <a:t>Ntx</a:t>
            </a:r>
            <a:r>
              <a:rPr lang="en-US" sz="1600" b="0" dirty="0"/>
              <a:t>.</a:t>
            </a:r>
          </a:p>
          <a:p>
            <a:r>
              <a:rPr lang="en-US" sz="1600" b="0" dirty="0"/>
              <a:t>	(Note: This option aligns with the NDP design in 11ax). </a:t>
            </a:r>
          </a:p>
          <a:p>
            <a:endParaRPr lang="en-US" sz="1600" b="0" dirty="0"/>
          </a:p>
          <a:p>
            <a:r>
              <a:rPr lang="en-US" sz="1600" b="0" dirty="0"/>
              <a:t>O2: The transmitter always uses </a:t>
            </a:r>
            <a:r>
              <a:rPr lang="en-US" sz="1600" b="0" dirty="0" err="1"/>
              <a:t>Nsts</a:t>
            </a:r>
            <a:r>
              <a:rPr lang="en-US" sz="1600" b="0" dirty="0"/>
              <a:t> antennas for NDP transmission and for this case </a:t>
            </a:r>
            <a:r>
              <a:rPr lang="en-US" sz="1600" b="0" dirty="0" err="1"/>
              <a:t>Nsts</a:t>
            </a:r>
            <a:r>
              <a:rPr lang="en-US" sz="1600" b="0" dirty="0"/>
              <a:t>=</a:t>
            </a:r>
            <a:r>
              <a:rPr lang="en-US" sz="1600" b="0" dirty="0" err="1"/>
              <a:t>Ntx</a:t>
            </a:r>
            <a:r>
              <a:rPr lang="en-US" sz="1600" b="0" dirty="0"/>
              <a:t> and Q matrix is identity matrix. </a:t>
            </a:r>
          </a:p>
          <a:p>
            <a:r>
              <a:rPr lang="en-US" sz="1600" b="0" dirty="0"/>
              <a:t>	(Note: This option needs some change compared with 11ax spec. )</a:t>
            </a:r>
          </a:p>
          <a:p>
            <a:endParaRPr lang="en-US" sz="1600" b="0" dirty="0"/>
          </a:p>
          <a:p>
            <a:r>
              <a:rPr lang="en-US" sz="1600" b="0" dirty="0"/>
              <a:t>Results: O1) 6 	O2) 8 	A)5</a:t>
            </a:r>
          </a:p>
          <a:p>
            <a:endParaRPr lang="en-US" sz="1600" b="0" dirty="0"/>
          </a:p>
        </p:txBody>
      </p:sp>
      <p:sp>
        <p:nvSpPr>
          <p:cNvPr id="4" name="Slide Number Placeholder 3">
            <a:extLst>
              <a:ext uri="{FF2B5EF4-FFF2-40B4-BE49-F238E27FC236}">
                <a16:creationId xmlns:a16="http://schemas.microsoft.com/office/drawing/2014/main" id="{4E73CAC6-8819-4114-BF68-2BF0C9A33BA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B3570562-6EA0-402D-BB8E-13924BEF26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4E927C-ADF1-47FC-ACE4-3095D382451F}"/>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37581249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a:t>
            </a:r>
            <a:r>
              <a:rPr lang="en-GB" b="0" dirty="0"/>
              <a:t>3129 </a:t>
            </a:r>
            <a:r>
              <a:rPr lang="en-US" b="0" dirty="0"/>
              <a:t>depicted in document 11-20-759r1?</a:t>
            </a:r>
          </a:p>
          <a:p>
            <a:endParaRPr lang="en-US" b="0" dirty="0"/>
          </a:p>
          <a:p>
            <a:r>
              <a:rPr lang="en-US" dirty="0"/>
              <a:t>Results (Y/N/A):</a:t>
            </a:r>
            <a:r>
              <a:rPr lang="en-US" b="0" dirty="0"/>
              <a:t> 14/0/4</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18022321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A546B-AD01-4756-98C2-E4BD66136535}"/>
              </a:ext>
            </a:extLst>
          </p:cNvPr>
          <p:cNvSpPr>
            <a:spLocks noGrp="1"/>
          </p:cNvSpPr>
          <p:nvPr>
            <p:ph type="title"/>
          </p:nvPr>
        </p:nvSpPr>
        <p:spPr/>
        <p:txBody>
          <a:bodyPr/>
          <a:lstStyle/>
          <a:p>
            <a:r>
              <a:rPr lang="en-US" dirty="0"/>
              <a:t>Submission 11-19-1011</a:t>
            </a:r>
          </a:p>
        </p:txBody>
      </p:sp>
      <p:sp>
        <p:nvSpPr>
          <p:cNvPr id="3" name="Content Placeholder 2">
            <a:extLst>
              <a:ext uri="{FF2B5EF4-FFF2-40B4-BE49-F238E27FC236}">
                <a16:creationId xmlns:a16="http://schemas.microsoft.com/office/drawing/2014/main" id="{469206AD-D0FB-4D68-9DA7-D69DAC334E63}"/>
              </a:ext>
            </a:extLst>
          </p:cNvPr>
          <p:cNvSpPr>
            <a:spLocks noGrp="1"/>
          </p:cNvSpPr>
          <p:nvPr>
            <p:ph idx="1"/>
          </p:nvPr>
        </p:nvSpPr>
        <p:spPr/>
        <p:txBody>
          <a:bodyPr/>
          <a:lstStyle/>
          <a:p>
            <a:r>
              <a:rPr lang="en-US" b="0" dirty="0"/>
              <a:t>Do you agree to modify HE-SIG-A field to convey Ranging NDP indication (where data field length equal zero)?</a:t>
            </a:r>
          </a:p>
          <a:p>
            <a:endParaRPr lang="en-US" b="0" dirty="0"/>
          </a:p>
          <a:p>
            <a:r>
              <a:rPr lang="en-US" b="0" dirty="0"/>
              <a:t>Results (Y/N/A): 6/6/6</a:t>
            </a:r>
          </a:p>
        </p:txBody>
      </p:sp>
      <p:sp>
        <p:nvSpPr>
          <p:cNvPr id="4" name="Slide Number Placeholder 3">
            <a:extLst>
              <a:ext uri="{FF2B5EF4-FFF2-40B4-BE49-F238E27FC236}">
                <a16:creationId xmlns:a16="http://schemas.microsoft.com/office/drawing/2014/main" id="{18B9CC3C-644D-4F17-8F8E-358ECFEBBB1C}"/>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FE941374-F2F8-4870-B5CB-542387B53B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8DADF9B-E72B-4506-9581-7A7DC3D804D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74254304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10621663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8429430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11-20-0759 	CR for some PHY related CIDs on LB249 (Feng Jiang) – (for completion) </a:t>
            </a:r>
          </a:p>
          <a:p>
            <a:pPr lvl="1" algn="just">
              <a:spcBef>
                <a:spcPct val="20000"/>
              </a:spcBef>
              <a:buFontTx/>
              <a:buChar char="•"/>
            </a:pPr>
            <a:r>
              <a:rPr lang="en-US" sz="1400" dirty="0"/>
              <a:t>11-20-0788	CR for control frames related CIDs (Dibakar Das)</a:t>
            </a:r>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86381101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1185374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51491572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27</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11-20-0759 	CR for some PHY related CIDs on LB249 (Feng Jiang) – for completion (40min)</a:t>
            </a:r>
          </a:p>
          <a:p>
            <a:pPr lvl="1" algn="just">
              <a:spcBef>
                <a:spcPct val="20000"/>
              </a:spcBef>
              <a:buFontTx/>
              <a:buChar char="•"/>
            </a:pPr>
            <a:r>
              <a:rPr lang="en-US" sz="1400" dirty="0"/>
              <a:t>11-20-0788	CR for control frames related CIDs (Dibakar Das) (45min)</a:t>
            </a:r>
          </a:p>
          <a:p>
            <a:pPr lvl="1" algn="just">
              <a:spcBef>
                <a:spcPct val="20000"/>
              </a:spcBef>
              <a:buFontTx/>
              <a:buChar char="•"/>
            </a:pPr>
            <a:r>
              <a:rPr lang="en-US" sz="1400" dirty="0"/>
              <a:t>11-20-0806	lb249-cids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04204439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185855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3629 and 3271 depicted in document 11-20-759r3?</a:t>
            </a:r>
          </a:p>
          <a:p>
            <a:endParaRPr lang="en-US" b="0" dirty="0"/>
          </a:p>
          <a:p>
            <a:r>
              <a:rPr lang="en-US" dirty="0"/>
              <a:t>Results (Y/N/A): 13/0/3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13606054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3892 depicted in document 11-20-759r3?</a:t>
            </a:r>
          </a:p>
          <a:p>
            <a:endParaRPr lang="en-US" b="0" dirty="0"/>
          </a:p>
          <a:p>
            <a:r>
              <a:rPr lang="en-US" dirty="0"/>
              <a:t>Results (Y/N/A): 5/3/8</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41300921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11-20-0788	CR for control frames related CIDs (Dibakar Das) – for completion</a:t>
            </a:r>
          </a:p>
          <a:p>
            <a:pPr lvl="1" algn="just">
              <a:spcBef>
                <a:spcPct val="20000"/>
              </a:spcBef>
              <a:buFontTx/>
              <a:buChar char="•"/>
            </a:pPr>
            <a:r>
              <a:rPr lang="en-US" sz="1400" dirty="0"/>
              <a:t>11-20-0797 	LMR/FTM Replay Counter (Ali Raissinia)</a:t>
            </a:r>
          </a:p>
          <a:p>
            <a:pPr lvl="1" algn="just">
              <a:spcBef>
                <a:spcPct val="20000"/>
              </a:spcBef>
              <a:buFontTx/>
              <a:buChar char="•"/>
            </a:pPr>
            <a:r>
              <a:rPr lang="en-US" sz="1400" dirty="0"/>
              <a:t>11-20-0806	lb249-cids (Nehru Bhandaru) </a:t>
            </a:r>
          </a:p>
          <a:p>
            <a:pPr lvl="1" algn="just">
              <a:spcBef>
                <a:spcPct val="20000"/>
              </a:spcBef>
              <a:buFontTx/>
              <a:buChar char="•"/>
            </a:pPr>
            <a:r>
              <a:rPr lang="en-US" sz="1400" dirty="0"/>
              <a:t>11-20-0799 	resolutions to a few LB249 CIDs-part-4 (Ganesh Venkatesan)</a:t>
            </a:r>
          </a:p>
          <a:p>
            <a:pPr lvl="1" algn="just">
              <a:spcBef>
                <a:spcPct val="20000"/>
              </a:spcBef>
              <a:buFontTx/>
              <a:buChar char="•"/>
            </a:pPr>
            <a:r>
              <a:rPr lang="en-US" sz="1400" dirty="0"/>
              <a:t>11-20-0800 	resolutions to a few LB249 CIDs-part-5  (Ganesh Venkatesan)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2021733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1B72E-A1C0-4C0E-9AED-917B4F2BF1E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B9EEC39-5B17-47F3-ABC9-39E6968902D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A785F5F-4D39-4039-BDE3-613D85E46172}"/>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854EF64C-0616-4AB3-84FD-298EDF1719E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D1C564D-34FD-4ACC-AF4A-2DCD47C8E4D1}"/>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7760689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4042109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89225511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3691279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6160255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28</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05241234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085910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45843</TotalTime>
  <Words>7464</Words>
  <Application>Microsoft Office PowerPoint</Application>
  <PresentationFormat>Widescreen</PresentationFormat>
  <Paragraphs>1474</Paragraphs>
  <Slides>152</Slides>
  <Notes>23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152</vt:i4>
      </vt:variant>
    </vt:vector>
  </HeadingPairs>
  <TitlesOfParts>
    <vt:vector size="159" baseType="lpstr">
      <vt:lpstr>Arial</vt:lpstr>
      <vt:lpstr>Calibri</vt:lpstr>
      <vt:lpstr>Monotype Sorts</vt:lpstr>
      <vt:lpstr>Montserrat</vt:lpstr>
      <vt:lpstr>Times New Roman</vt:lpstr>
      <vt:lpstr>Office Theme</vt:lpstr>
      <vt:lpstr>Document</vt:lpstr>
      <vt:lpstr>TGaz Next Generation Positioning  March –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March 25 </vt:lpstr>
      <vt:lpstr>Review submissions</vt:lpstr>
      <vt:lpstr>Submission 11-20-368</vt:lpstr>
      <vt:lpstr>Submission 11-20-368</vt:lpstr>
      <vt:lpstr>Submission Pipeline and Scheduled Telecons</vt:lpstr>
      <vt:lpstr>Submission Pipeline and Scheduled Telecons</vt:lpstr>
      <vt:lpstr>AOB?</vt:lpstr>
      <vt:lpstr>Adjourn</vt:lpstr>
      <vt:lpstr>Teleconference Agenda Apr. 1 </vt:lpstr>
      <vt:lpstr>Review submissions</vt:lpstr>
      <vt:lpstr>Submission 11-20-385</vt:lpstr>
      <vt:lpstr>Submission 11-20-???</vt:lpstr>
      <vt:lpstr>Submission Pipeline and Scheduled Telecons</vt:lpstr>
      <vt:lpstr>Submission Pipeline and Scheduled Telecons</vt:lpstr>
      <vt:lpstr>AOB?</vt:lpstr>
      <vt:lpstr>Adjourn</vt:lpstr>
      <vt:lpstr>Teleconference Agenda Apr. 8 </vt:lpstr>
      <vt:lpstr>Review submissions</vt:lpstr>
      <vt:lpstr>Submission 11-20-0530</vt:lpstr>
      <vt:lpstr>Submission Pipeline and Scheduled Telecons</vt:lpstr>
      <vt:lpstr>Submission Pipeline and Scheduled Telecons</vt:lpstr>
      <vt:lpstr>AOB?</vt:lpstr>
      <vt:lpstr>Adjourn</vt:lpstr>
      <vt:lpstr>Teleconference Agenda Apr. 15 </vt:lpstr>
      <vt:lpstr>Review submissions</vt:lpstr>
      <vt:lpstr>Submission 11-20-0607</vt:lpstr>
      <vt:lpstr>Submission Pipeline and Scheduled Telecons</vt:lpstr>
      <vt:lpstr>Submission Pipeline and Scheduled Telecons</vt:lpstr>
      <vt:lpstr>AOB?</vt:lpstr>
      <vt:lpstr>Adjourn</vt:lpstr>
      <vt:lpstr>Teleconference Agenda Apr. 22 </vt:lpstr>
      <vt:lpstr>Review submissions</vt:lpstr>
      <vt:lpstr>Submission 11-20-0642</vt:lpstr>
      <vt:lpstr>Submission 11-20-0641</vt:lpstr>
      <vt:lpstr>Submission 11-20-0641</vt:lpstr>
      <vt:lpstr>Submission Pipeline and Scheduled Telecons</vt:lpstr>
      <vt:lpstr>Submission Pipeline and Scheduled Telecons</vt:lpstr>
      <vt:lpstr>AOB?</vt:lpstr>
      <vt:lpstr>Adjourn</vt:lpstr>
      <vt:lpstr>Teleconference Agenda May 6</vt:lpstr>
      <vt:lpstr>Review submissions</vt:lpstr>
      <vt:lpstr>Submission 11-20-xxx</vt:lpstr>
      <vt:lpstr>Submission Pipeline and Scheduled Telecons</vt:lpstr>
      <vt:lpstr>Submission Pipeline and Scheduled Telecons</vt:lpstr>
      <vt:lpstr>AOB?</vt:lpstr>
      <vt:lpstr>Adjourn</vt:lpstr>
      <vt:lpstr>Teleconference Agenda May 13</vt:lpstr>
      <vt:lpstr>Motion process during TG Telecons</vt:lpstr>
      <vt:lpstr>Motion process during TG Telecons</vt:lpstr>
      <vt:lpstr>Review submissions</vt:lpstr>
      <vt:lpstr>Submission 11-20-0707</vt:lpstr>
      <vt:lpstr>Submission Pipeline</vt:lpstr>
      <vt:lpstr>Scheduled Telecons</vt:lpstr>
      <vt:lpstr>Scheduled Telecons</vt:lpstr>
      <vt:lpstr>AOB?</vt:lpstr>
      <vt:lpstr>Adjourn</vt:lpstr>
      <vt:lpstr>Teleconference Agenda May 20</vt:lpstr>
      <vt:lpstr>Review submissions</vt:lpstr>
      <vt:lpstr>Submission Pipeline</vt:lpstr>
      <vt:lpstr>Submission 11-20-0759</vt:lpstr>
      <vt:lpstr>Submission 11-20-0759</vt:lpstr>
      <vt:lpstr>Submission 11-19-1011</vt:lpstr>
      <vt:lpstr>Scheduled Telecons</vt:lpstr>
      <vt:lpstr>Scheduled Telecons</vt:lpstr>
      <vt:lpstr>Submission pipeline</vt:lpstr>
      <vt:lpstr>AOB?</vt:lpstr>
      <vt:lpstr>Adjourn</vt:lpstr>
      <vt:lpstr>Teleconference Agenda May 27</vt:lpstr>
      <vt:lpstr>Review submissions</vt:lpstr>
      <vt:lpstr>Submission 11-20-0759</vt:lpstr>
      <vt:lpstr>Submission 11-20-0759</vt:lpstr>
      <vt:lpstr>Submission pipeline</vt:lpstr>
      <vt:lpstr>PowerPoint Presentation</vt:lpstr>
      <vt:lpstr>Scheduled Telecons</vt:lpstr>
      <vt:lpstr>Scheduled Telecons</vt:lpstr>
      <vt:lpstr>AOB?</vt:lpstr>
      <vt:lpstr>Adjourn</vt:lpstr>
      <vt:lpstr>Teleconference Agenda May 28</vt:lpstr>
      <vt:lpstr>Review submissions</vt:lpstr>
      <vt:lpstr>AOB?</vt:lpstr>
      <vt:lpstr>Adjourn</vt:lpstr>
      <vt:lpstr>Teleconference Agenda June 10</vt:lpstr>
      <vt:lpstr>Review submissions</vt:lpstr>
      <vt:lpstr>Submission 11-20-0797</vt:lpstr>
      <vt:lpstr>Submission 11-20-0806</vt:lpstr>
      <vt:lpstr>Submission pipeline</vt:lpstr>
      <vt:lpstr>Scheduled Telecons</vt:lpstr>
      <vt:lpstr>Scheduled Telecons</vt:lpstr>
      <vt:lpstr>AOB?</vt:lpstr>
      <vt:lpstr>Adjourn</vt:lpstr>
      <vt:lpstr>Teleconference Agenda June 3</vt:lpstr>
      <vt:lpstr>Review submissions</vt:lpstr>
      <vt:lpstr>Submission 11-20-0788</vt:lpstr>
      <vt:lpstr>Submission pipeline</vt:lpstr>
      <vt:lpstr>Scheduled Telecons</vt:lpstr>
      <vt:lpstr>Scheduled Telecons</vt:lpstr>
      <vt:lpstr>AOB?</vt:lpstr>
      <vt:lpstr>Adjourn</vt:lpstr>
      <vt:lpstr>Teleconference Agenda June 17</vt:lpstr>
      <vt:lpstr>Review submissions</vt:lpstr>
      <vt:lpstr>Submission 11-20-0800</vt:lpstr>
      <vt:lpstr>Submission pipeline</vt:lpstr>
      <vt:lpstr>Scheduled Telecons</vt:lpstr>
      <vt:lpstr>Scheduled Telecons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PowerPoint Presentation</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336</cp:revision>
  <cp:lastPrinted>1601-01-01T00:00:00Z</cp:lastPrinted>
  <dcterms:created xsi:type="dcterms:W3CDTF">2018-08-06T10:28:59Z</dcterms:created>
  <dcterms:modified xsi:type="dcterms:W3CDTF">2020-06-17T21:29:51Z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60756b58-94d3-481b-b4a0-9ee013fd38f7</vt:lpwstr>
  </property>
  <property fmtid="{D5CDD505-2E9C-101B-9397-08002B2CF9AE}" pid="3" name="CTP_TimeStamp">
    <vt:lpwstr>2020-06-17 21:29:51Z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