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9"/>
  </p:notesMasterIdLst>
  <p:handoutMasterIdLst>
    <p:handoutMasterId r:id="rId130"/>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503" r:id="rId68"/>
    <p:sldId id="504" r:id="rId69"/>
    <p:sldId id="505" r:id="rId70"/>
    <p:sldId id="506" r:id="rId71"/>
    <p:sldId id="507" r:id="rId72"/>
    <p:sldId id="508" r:id="rId73"/>
    <p:sldId id="509" r:id="rId74"/>
    <p:sldId id="510" r:id="rId75"/>
    <p:sldId id="511" r:id="rId76"/>
    <p:sldId id="512" r:id="rId77"/>
    <p:sldId id="513" r:id="rId78"/>
    <p:sldId id="461" r:id="rId79"/>
    <p:sldId id="468" r:id="rId80"/>
    <p:sldId id="469" r:id="rId81"/>
    <p:sldId id="462" r:id="rId82"/>
    <p:sldId id="463" r:id="rId83"/>
    <p:sldId id="464" r:id="rId84"/>
    <p:sldId id="465" r:id="rId85"/>
    <p:sldId id="470" r:id="rId86"/>
    <p:sldId id="466" r:id="rId87"/>
    <p:sldId id="467" r:id="rId88"/>
    <p:sldId id="488" r:id="rId89"/>
    <p:sldId id="491" r:id="rId90"/>
    <p:sldId id="516" r:id="rId91"/>
    <p:sldId id="517" r:id="rId92"/>
    <p:sldId id="502" r:id="rId93"/>
    <p:sldId id="514" r:id="rId94"/>
    <p:sldId id="494" r:id="rId95"/>
    <p:sldId id="495" r:id="rId96"/>
    <p:sldId id="496" r:id="rId97"/>
    <p:sldId id="497" r:id="rId98"/>
    <p:sldId id="518" r:id="rId99"/>
    <p:sldId id="519" r:id="rId100"/>
    <p:sldId id="527" r:id="rId101"/>
    <p:sldId id="528" r:id="rId102"/>
    <p:sldId id="315" r:id="rId103"/>
    <p:sldId id="312" r:id="rId104"/>
    <p:sldId id="318" r:id="rId105"/>
    <p:sldId id="472" r:id="rId106"/>
    <p:sldId id="473" r:id="rId107"/>
    <p:sldId id="474" r:id="rId108"/>
    <p:sldId id="475" r:id="rId109"/>
    <p:sldId id="476" r:id="rId110"/>
    <p:sldId id="477" r:id="rId111"/>
    <p:sldId id="478" r:id="rId112"/>
    <p:sldId id="480" r:id="rId113"/>
    <p:sldId id="481" r:id="rId114"/>
    <p:sldId id="479" r:id="rId115"/>
    <p:sldId id="482" r:id="rId116"/>
    <p:sldId id="484" r:id="rId117"/>
    <p:sldId id="483" r:id="rId118"/>
    <p:sldId id="485" r:id="rId119"/>
    <p:sldId id="486" r:id="rId120"/>
    <p:sldId id="487" r:id="rId121"/>
    <p:sldId id="471" r:id="rId122"/>
    <p:sldId id="259" r:id="rId123"/>
    <p:sldId id="260" r:id="rId124"/>
    <p:sldId id="261" r:id="rId125"/>
    <p:sldId id="262" r:id="rId126"/>
    <p:sldId id="263" r:id="rId127"/>
    <p:sldId id="264" r:id="rId1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ection>
        <p14:section name="May 20 Telecon" id="{E7AB0908-B158-4327-A075-1871F823714D}">
          <p14:sldIdLst>
            <p14:sldId id="503"/>
            <p14:sldId id="504"/>
            <p14:sldId id="505"/>
            <p14:sldId id="506"/>
            <p14:sldId id="507"/>
            <p14:sldId id="508"/>
            <p14:sldId id="509"/>
            <p14:sldId id="510"/>
            <p14:sldId id="511"/>
            <p14:sldId id="512"/>
            <p14:sldId id="513"/>
            <p14:sldId id="461"/>
            <p14:sldId id="468"/>
            <p14:sldId id="469"/>
            <p14:sldId id="462"/>
            <p14:sldId id="463"/>
            <p14:sldId id="464"/>
            <p14:sldId id="465"/>
            <p14:sldId id="470"/>
            <p14:sldId id="466"/>
            <p14:sldId id="467"/>
          </p14:sldIdLst>
        </p14:section>
        <p14:section name="May 27 Telecon" id="{66E22D36-91C5-4EFF-89EF-EDA29542ECBF}">
          <p14:sldIdLst>
            <p14:sldId id="488"/>
            <p14:sldId id="491"/>
            <p14:sldId id="516"/>
            <p14:sldId id="517"/>
            <p14:sldId id="502"/>
            <p14:sldId id="514"/>
            <p14:sldId id="494"/>
            <p14:sldId id="495"/>
            <p14:sldId id="496"/>
            <p14:sldId id="497"/>
          </p14:sldIdLst>
        </p14:section>
        <p14:section name="May 28 Telecon" id="{58CACD30-4AAA-44A9-AEF4-73324C30CAA2}">
          <p14:sldIdLst>
            <p14:sldId id="518"/>
            <p14:sldId id="519"/>
            <p14:sldId id="527"/>
            <p14:sldId id="528"/>
          </p14:sldIdLst>
        </p14:section>
        <p14:section name="Backup" id="{62682A0D-7317-4EE9-B56C-63AD74488E19}">
          <p14:sldIdLst>
            <p14:sldId id="315"/>
            <p14:sldId id="312"/>
            <p14:sldId id="318"/>
            <p14:sldId id="472"/>
            <p14:sldId id="473"/>
            <p14:sldId id="474"/>
            <p14:sldId id="475"/>
            <p14:sldId id="476"/>
            <p14:sldId id="477"/>
            <p14:sldId id="478"/>
            <p14:sldId id="480"/>
            <p14:sldId id="481"/>
            <p14:sldId id="479"/>
            <p14:sldId id="482"/>
            <p14:sldId id="484"/>
            <p14:sldId id="483"/>
            <p14:sldId id="485"/>
            <p14:sldId id="486"/>
            <p14:sldId id="487"/>
            <p14:sldId id="471"/>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73" autoAdjust="0"/>
    <p:restoredTop sz="94660"/>
  </p:normalViewPr>
  <p:slideViewPr>
    <p:cSldViewPr>
      <p:cViewPr varScale="1">
        <p:scale>
          <a:sx n="123" d="100"/>
          <a:sy n="123" d="100"/>
        </p:scale>
        <p:origin x="396"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5888272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815716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1814418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122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123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124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2020-05-21</a:t>
            </a:r>
          </a:p>
        </p:txBody>
      </p:sp>
      <p:sp>
        <p:nvSpPr>
          <p:cNvPr id="6" name="Date Placeholder 3"/>
          <p:cNvSpPr>
            <a:spLocks noGrp="1"/>
          </p:cNvSpPr>
          <p:nvPr>
            <p:ph type="dt" idx="10"/>
          </p:nvPr>
        </p:nvSpPr>
        <p:spPr/>
        <p:txBody>
          <a:bodyPr/>
          <a:lstStyle/>
          <a:p>
            <a:r>
              <a:rPr lang="en-US"/>
              <a:t>May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4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7648619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766655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75455094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11-20-0249r1 for CIDs 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dirty="0"/>
              <a:t>Motion </a:t>
            </a:r>
            <a:r>
              <a:rPr lang="en-US" b="0" dirty="0"/>
              <a:t>###:</a:t>
            </a:r>
            <a:endParaRPr lang="en-US"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11-20-0366r1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lb-249-crs2-nb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CR-11.22.6.4.3.2-11.22.6.5</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LB249 Resolution Editorial Batch 1-434</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remaining CIDs 11.22.6.4.3.2, 11.22.6.5</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Max Number of LTF</a:t>
            </a:r>
          </a:p>
          <a:p>
            <a:pPr marL="0" indent="0"/>
            <a:endParaRPr lang="en-US" dirty="0"/>
          </a:p>
          <a:p>
            <a:pPr marL="0" indent="0"/>
            <a:r>
              <a:rPr lang="en-US" dirty="0"/>
              <a:t>Motion </a:t>
            </a:r>
            <a:r>
              <a:rPr lang="en-US" b="0" dirty="0"/>
              <a:t>###:</a:t>
            </a:r>
            <a:endParaRPr lang="en-US"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a:t>
            </a:r>
            <a:r>
              <a:rPr lang="en-US" sz="1600" b="0"/>
              <a:t>the May 13</a:t>
            </a:r>
            <a:r>
              <a:rPr lang="en-US" sz="1600" b="0" baseline="30000"/>
              <a:t>th</a:t>
            </a:r>
            <a:r>
              <a:rPr lang="en-US" sz="1600" b="0"/>
              <a:t> (</a:t>
            </a:r>
            <a:r>
              <a:rPr lang="en-US" sz="1600" b="0" dirty="0"/>
              <a:t>Y/N/A</a:t>
            </a:r>
            <a:r>
              <a:rPr lang="en-US" sz="1600" b="0"/>
              <a:t>): 17/0/3</a:t>
            </a:r>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122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123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124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35 min</a:t>
            </a:r>
          </a:p>
          <a:p>
            <a:pPr lvl="1" algn="just">
              <a:spcBef>
                <a:spcPct val="20000"/>
              </a:spcBef>
              <a:buFontTx/>
              <a:buChar char="•"/>
            </a:pPr>
            <a:r>
              <a:rPr lang="en-US" sz="1400" dirty="0"/>
              <a:t>11-19-1011 	SIG-A Changes for Ranging NDP (Christian Berger) – 15 min</a:t>
            </a:r>
          </a:p>
          <a:p>
            <a:pPr lvl="1" algn="just">
              <a:spcBef>
                <a:spcPct val="20000"/>
              </a:spcBef>
              <a:buFontTx/>
              <a:buChar char="•"/>
            </a:pPr>
            <a:r>
              <a:rPr lang="en-US" sz="1400" dirty="0"/>
              <a:t>11-20-0788	CR for control frames related CIDs (Dibakar Das)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16209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2522147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77737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B5D1-01EA-4C24-9321-65DA531B2E39}"/>
              </a:ext>
            </a:extLst>
          </p:cNvPr>
          <p:cNvSpPr>
            <a:spLocks noGrp="1"/>
          </p:cNvSpPr>
          <p:nvPr>
            <p:ph type="title"/>
          </p:nvPr>
        </p:nvSpPr>
        <p:spPr/>
        <p:txBody>
          <a:bodyPr/>
          <a:lstStyle/>
          <a:p>
            <a:r>
              <a:rPr lang="en-US" dirty="0"/>
              <a:t>11-20-0759</a:t>
            </a:r>
          </a:p>
        </p:txBody>
      </p:sp>
      <p:sp>
        <p:nvSpPr>
          <p:cNvPr id="3" name="Content Placeholder 2">
            <a:extLst>
              <a:ext uri="{FF2B5EF4-FFF2-40B4-BE49-F238E27FC236}">
                <a16:creationId xmlns:a16="http://schemas.microsoft.com/office/drawing/2014/main" id="{F164D518-A0FE-4315-8F47-6E5B25DBB400}"/>
              </a:ext>
            </a:extLst>
          </p:cNvPr>
          <p:cNvSpPr>
            <a:spLocks noGrp="1"/>
          </p:cNvSpPr>
          <p:nvPr>
            <p:ph idx="1"/>
          </p:nvPr>
        </p:nvSpPr>
        <p:spPr>
          <a:xfrm>
            <a:off x="914401" y="1628801"/>
            <a:ext cx="10361084" cy="4465614"/>
          </a:xfrm>
        </p:spPr>
        <p:txBody>
          <a:bodyPr/>
          <a:lstStyle/>
          <a:p>
            <a:r>
              <a:rPr lang="en-US" dirty="0" err="1"/>
              <a:t>Strawpoll</a:t>
            </a:r>
            <a:r>
              <a:rPr lang="en-US" dirty="0"/>
              <a:t> </a:t>
            </a:r>
          </a:p>
          <a:p>
            <a:r>
              <a:rPr lang="en-US" sz="1600" b="0" dirty="0"/>
              <a:t>Which of the two options do you prefer?</a:t>
            </a:r>
          </a:p>
          <a:p>
            <a:r>
              <a:rPr lang="en-US" sz="1600" b="0" dirty="0"/>
              <a:t>O1: The transmitter can use spatial expansion matrix </a:t>
            </a:r>
            <a:r>
              <a:rPr lang="en-US" sz="1600" b="0" dirty="0" err="1"/>
              <a:t>Qmatrix</a:t>
            </a:r>
            <a:r>
              <a:rPr lang="en-US" sz="1600" b="0" dirty="0"/>
              <a:t> to map the </a:t>
            </a:r>
            <a:r>
              <a:rPr lang="en-US" sz="1600" b="0" dirty="0" err="1"/>
              <a:t>Ntx</a:t>
            </a:r>
            <a:r>
              <a:rPr lang="en-US" sz="1600" b="0" dirty="0"/>
              <a:t> antennas to </a:t>
            </a:r>
            <a:r>
              <a:rPr lang="en-US" sz="1600" b="0" dirty="0" err="1"/>
              <a:t>Nsts</a:t>
            </a:r>
            <a:r>
              <a:rPr lang="en-US" sz="1600" b="0" dirty="0"/>
              <a:t> spatial streams.  The definition of spatial expansion matrix is in 19.3.11.11.2 Spatial mapping. For this case </a:t>
            </a:r>
            <a:r>
              <a:rPr lang="en-US" sz="1600" b="0" dirty="0" err="1"/>
              <a:t>Nsts</a:t>
            </a:r>
            <a:r>
              <a:rPr lang="en-US" sz="1600" b="0" dirty="0"/>
              <a:t>&lt;=</a:t>
            </a:r>
            <a:r>
              <a:rPr lang="en-US" sz="1600" b="0" dirty="0" err="1"/>
              <a:t>Ntx</a:t>
            </a:r>
            <a:r>
              <a:rPr lang="en-US" sz="1600" b="0" dirty="0"/>
              <a:t>.</a:t>
            </a:r>
          </a:p>
          <a:p>
            <a:r>
              <a:rPr lang="en-US" sz="1600" b="0" dirty="0"/>
              <a:t>	(Note: This option aligns with the NDP design in 11ax). </a:t>
            </a:r>
          </a:p>
          <a:p>
            <a:endParaRPr lang="en-US" sz="1600" b="0" dirty="0"/>
          </a:p>
          <a:p>
            <a:r>
              <a:rPr lang="en-US" sz="1600" b="0" dirty="0"/>
              <a:t>O2: The transmitter always uses </a:t>
            </a:r>
            <a:r>
              <a:rPr lang="en-US" sz="1600" b="0" dirty="0" err="1"/>
              <a:t>Nsts</a:t>
            </a:r>
            <a:r>
              <a:rPr lang="en-US" sz="1600" b="0" dirty="0"/>
              <a:t> antennas for NDP transmission and for this case </a:t>
            </a:r>
            <a:r>
              <a:rPr lang="en-US" sz="1600" b="0" dirty="0" err="1"/>
              <a:t>Nsts</a:t>
            </a:r>
            <a:r>
              <a:rPr lang="en-US" sz="1600" b="0" dirty="0"/>
              <a:t>=</a:t>
            </a:r>
            <a:r>
              <a:rPr lang="en-US" sz="1600" b="0" dirty="0" err="1"/>
              <a:t>Ntx</a:t>
            </a:r>
            <a:r>
              <a:rPr lang="en-US" sz="1600" b="0" dirty="0"/>
              <a:t> and Q matrix is identity matrix. </a:t>
            </a:r>
          </a:p>
          <a:p>
            <a:r>
              <a:rPr lang="en-US" sz="1600" b="0" dirty="0"/>
              <a:t>	(Note: This option needs some change compared with 11ax spec. )</a:t>
            </a:r>
          </a:p>
          <a:p>
            <a:endParaRPr lang="en-US" sz="1600" b="0" dirty="0"/>
          </a:p>
          <a:p>
            <a:r>
              <a:rPr lang="en-US" sz="1600" b="0" dirty="0"/>
              <a:t>Results: O1) 6 	O2) 8 	A)5</a:t>
            </a:r>
          </a:p>
          <a:p>
            <a:endParaRPr lang="en-US" sz="1600" b="0" dirty="0"/>
          </a:p>
        </p:txBody>
      </p:sp>
      <p:sp>
        <p:nvSpPr>
          <p:cNvPr id="4" name="Slide Number Placeholder 3">
            <a:extLst>
              <a:ext uri="{FF2B5EF4-FFF2-40B4-BE49-F238E27FC236}">
                <a16:creationId xmlns:a16="http://schemas.microsoft.com/office/drawing/2014/main" id="{4E73CAC6-8819-4114-BF68-2BF0C9A33BA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B3570562-6EA0-402D-BB8E-13924BEF26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4E927C-ADF1-47FC-ACE4-3095D382451F}"/>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758124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a:t>
            </a:r>
            <a:r>
              <a:rPr lang="en-GB" b="0" dirty="0"/>
              <a:t>3129 </a:t>
            </a:r>
            <a:r>
              <a:rPr lang="en-US" b="0" dirty="0"/>
              <a:t>depicted in document 11-20-759r1?</a:t>
            </a:r>
          </a:p>
          <a:p>
            <a:endParaRPr lang="en-US" b="0" dirty="0"/>
          </a:p>
          <a:p>
            <a:r>
              <a:rPr lang="en-US" dirty="0"/>
              <a:t>Results (Y/N/A):</a:t>
            </a:r>
            <a:r>
              <a:rPr lang="en-US" b="0" dirty="0"/>
              <a:t> 14/0/4</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8022321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546B-AD01-4756-98C2-E4BD66136535}"/>
              </a:ext>
            </a:extLst>
          </p:cNvPr>
          <p:cNvSpPr>
            <a:spLocks noGrp="1"/>
          </p:cNvSpPr>
          <p:nvPr>
            <p:ph type="title"/>
          </p:nvPr>
        </p:nvSpPr>
        <p:spPr/>
        <p:txBody>
          <a:bodyPr/>
          <a:lstStyle/>
          <a:p>
            <a:r>
              <a:rPr lang="en-US" dirty="0"/>
              <a:t>11-19-1011</a:t>
            </a:r>
          </a:p>
        </p:txBody>
      </p:sp>
      <p:sp>
        <p:nvSpPr>
          <p:cNvPr id="3" name="Content Placeholder 2">
            <a:extLst>
              <a:ext uri="{FF2B5EF4-FFF2-40B4-BE49-F238E27FC236}">
                <a16:creationId xmlns:a16="http://schemas.microsoft.com/office/drawing/2014/main" id="{469206AD-D0FB-4D68-9DA7-D69DAC334E63}"/>
              </a:ext>
            </a:extLst>
          </p:cNvPr>
          <p:cNvSpPr>
            <a:spLocks noGrp="1"/>
          </p:cNvSpPr>
          <p:nvPr>
            <p:ph idx="1"/>
          </p:nvPr>
        </p:nvSpPr>
        <p:spPr/>
        <p:txBody>
          <a:bodyPr/>
          <a:lstStyle/>
          <a:p>
            <a:r>
              <a:rPr lang="en-US" b="0" dirty="0"/>
              <a:t>Do you agree to modify HE-SIG-A field to convey Ranging NDP indication (where data field length equal zero)?</a:t>
            </a:r>
          </a:p>
          <a:p>
            <a:endParaRPr lang="en-US" b="0" dirty="0"/>
          </a:p>
          <a:p>
            <a:r>
              <a:rPr lang="en-US" b="0" dirty="0"/>
              <a:t>Results (Y/N/A): 6/6/6</a:t>
            </a:r>
          </a:p>
        </p:txBody>
      </p:sp>
      <p:sp>
        <p:nvSpPr>
          <p:cNvPr id="4" name="Slide Number Placeholder 3">
            <a:extLst>
              <a:ext uri="{FF2B5EF4-FFF2-40B4-BE49-F238E27FC236}">
                <a16:creationId xmlns:a16="http://schemas.microsoft.com/office/drawing/2014/main" id="{18B9CC3C-644D-4F17-8F8E-358ECFEBBB1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FE941374-F2F8-4870-B5CB-542387B53B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8DADF9B-E72B-4506-9581-7A7DC3D804DB}"/>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74254304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10621663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8429430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11-20-0759 	CR for some PHY related CIDs on LB249 (Feng Jiang) – (for completion) </a:t>
            </a:r>
          </a:p>
          <a:p>
            <a:pPr lvl="1" algn="just">
              <a:spcBef>
                <a:spcPct val="20000"/>
              </a:spcBef>
              <a:buFontTx/>
              <a:buChar char="•"/>
            </a:pPr>
            <a:r>
              <a:rPr lang="en-US" sz="1400" dirty="0"/>
              <a:t>11-20-0788	CR for control frames related CIDs (Dibakar Das)</a:t>
            </a:r>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6381101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61185374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51491572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 30min</a:t>
            </a:r>
          </a:p>
          <a:p>
            <a:pPr lvl="1" algn="just">
              <a:spcBef>
                <a:spcPct val="20000"/>
              </a:spcBef>
              <a:buFontTx/>
              <a:buChar char="•"/>
            </a:pPr>
            <a:r>
              <a:rPr lang="en-US" sz="1400" dirty="0"/>
              <a:t>11-20-0759 	CR for some PHY related CIDs on LB249 (Feng Jiang) – 20min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changes depicted by document 11-20-0707r3.</a:t>
            </a:r>
          </a:p>
          <a:p>
            <a:endParaRPr lang="en-US" b="0" dirty="0"/>
          </a:p>
          <a:p>
            <a:r>
              <a:rPr lang="en-US" dirty="0"/>
              <a:t>Results (Y/N/A):17/0/3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for completion (40min)</a:t>
            </a:r>
          </a:p>
          <a:p>
            <a:pPr lvl="1" algn="just">
              <a:spcBef>
                <a:spcPct val="20000"/>
              </a:spcBef>
              <a:buFontTx/>
              <a:buChar char="•"/>
            </a:pPr>
            <a:r>
              <a:rPr lang="en-US" sz="1400" dirty="0"/>
              <a:t>11-20-0788	CR for control frames related CIDs (Dibakar Das) (45min)</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0420443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8585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3629 and 3271 depicted in document 11-20-759r3?</a:t>
            </a:r>
          </a:p>
          <a:p>
            <a:endParaRPr lang="en-US" b="0" dirty="0"/>
          </a:p>
          <a:p>
            <a:r>
              <a:rPr lang="en-US" dirty="0"/>
              <a:t>Results (Y/N/A): 13/0/3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13606054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3892 depicted in document 11-20-759r3?</a:t>
            </a:r>
          </a:p>
          <a:p>
            <a:endParaRPr lang="en-US" b="0" dirty="0"/>
          </a:p>
          <a:p>
            <a:r>
              <a:rPr lang="en-US" dirty="0"/>
              <a:t>Results (Y/N/A): 5/3/8</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41300921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11-20-0788	CR for control frames related CIDs (Dibakar Das) – for completion</a:t>
            </a:r>
          </a:p>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9202173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B72E-A1C0-4C0E-9AED-917B4F2BF1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9EEC39-5B17-47F3-ABC9-39E6968902D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A785F5F-4D39-4039-BDE3-613D85E4617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854EF64C-0616-4AB3-84FD-298EDF171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D1C564D-34FD-4ACC-AF4A-2DCD47C8E4D1}"/>
              </a:ext>
            </a:extLst>
          </p:cNvPr>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776068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404210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89225511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3369127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16160255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28</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405241234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2020</a:t>
            </a:r>
            <a:endParaRPr lang="en-GB" dirty="0"/>
          </a:p>
        </p:txBody>
      </p:sp>
    </p:spTree>
    <p:extLst>
      <p:ext uri="{BB962C8B-B14F-4D97-AF65-F5344CB8AC3E}">
        <p14:creationId xmlns:p14="http://schemas.microsoft.com/office/powerpoint/2010/main" val="29085910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42966</TotalTime>
  <Words>6762</Words>
  <Application>Microsoft Office PowerPoint</Application>
  <PresentationFormat>Widescreen</PresentationFormat>
  <Paragraphs>1255</Paragraphs>
  <Slides>127</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127</vt:i4>
      </vt:variant>
    </vt:vector>
  </HeadingPairs>
  <TitlesOfParts>
    <vt:vector size="134"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20</vt:lpstr>
      <vt:lpstr>Review submissions</vt:lpstr>
      <vt:lpstr>Submission Pipeline</vt:lpstr>
      <vt:lpstr>11-20-0759</vt:lpstr>
      <vt:lpstr>Submission 11-20-0759</vt:lpstr>
      <vt:lpstr>11-19-1011</vt:lpstr>
      <vt:lpstr>Scheduled Telecons</vt:lpstr>
      <vt:lpstr>Scheduled Telecons</vt:lpstr>
      <vt:lpstr>Submission pipeline</vt:lpstr>
      <vt:lpstr>AOB?</vt:lpstr>
      <vt:lpstr>Adjourn</vt:lpstr>
      <vt:lpstr>Teleconference Agenda May 13</vt:lpstr>
      <vt:lpstr>Motion process during TG Telecons</vt:lpstr>
      <vt:lpstr>Motion process during TG Telecons</vt:lpstr>
      <vt:lpstr>Review submissions</vt:lpstr>
      <vt:lpstr>Submission 11-20-0707</vt:lpstr>
      <vt:lpstr>Submission Pipeline</vt:lpstr>
      <vt:lpstr>Scheduled Telecons</vt:lpstr>
      <vt:lpstr>Scheduled Telecons</vt:lpstr>
      <vt:lpstr>AOB?</vt:lpstr>
      <vt:lpstr>Adjourn</vt:lpstr>
      <vt:lpstr>Teleconference Agenda May 27</vt:lpstr>
      <vt:lpstr>Review submissions</vt:lpstr>
      <vt:lpstr>Submission 11-20-0759</vt:lpstr>
      <vt:lpstr>Submission 11-20-0759</vt:lpstr>
      <vt:lpstr>Submission pipeline</vt:lpstr>
      <vt:lpstr>PowerPoint Presentation</vt:lpstr>
      <vt:lpstr>Scheduled Telecons</vt:lpstr>
      <vt:lpstr>Scheduled Telecons</vt:lpstr>
      <vt:lpstr>AOB?</vt:lpstr>
      <vt:lpstr>Adjourn</vt:lpstr>
      <vt:lpstr>Teleconference Agenda May 28</vt:lpstr>
      <vt:lpstr>Review submissions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301</cp:revision>
  <cp:lastPrinted>1601-01-01T00:00:00Z</cp:lastPrinted>
  <dcterms:created xsi:type="dcterms:W3CDTF">2018-08-06T10:28:59Z</dcterms:created>
  <dcterms:modified xsi:type="dcterms:W3CDTF">2020-05-27T21:53:11Z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d603c578-eec9-4817-b624-a33c7178bb51</vt:lpwstr>
  </property>
  <property fmtid="{D5CDD505-2E9C-101B-9397-08002B2CF9AE}" pid="3" name="CTP_TimeStamp">
    <vt:lpwstr>2020-05-27 21:53:11Z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