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6"/>
  </p:notesMasterIdLst>
  <p:handoutMasterIdLst>
    <p:handoutMasterId r:id="rId127"/>
  </p:handoutMasterIdLst>
  <p:sldIdLst>
    <p:sldId id="256" r:id="rId2"/>
    <p:sldId id="265" r:id="rId3"/>
    <p:sldId id="257" r:id="rId4"/>
    <p:sldId id="266" r:id="rId5"/>
    <p:sldId id="267" r:id="rId6"/>
    <p:sldId id="268" r:id="rId7"/>
    <p:sldId id="269" r:id="rId8"/>
    <p:sldId id="270" r:id="rId9"/>
    <p:sldId id="271" r:id="rId10"/>
    <p:sldId id="276" r:id="rId11"/>
    <p:sldId id="407" r:id="rId12"/>
    <p:sldId id="408" r:id="rId13"/>
    <p:sldId id="409" r:id="rId14"/>
    <p:sldId id="410" r:id="rId15"/>
    <p:sldId id="411" r:id="rId16"/>
    <p:sldId id="412" r:id="rId17"/>
    <p:sldId id="413" r:id="rId18"/>
    <p:sldId id="272" r:id="rId19"/>
    <p:sldId id="414" r:id="rId20"/>
    <p:sldId id="415" r:id="rId21"/>
    <p:sldId id="336" r:id="rId22"/>
    <p:sldId id="343" r:id="rId23"/>
    <p:sldId id="418" r:id="rId24"/>
    <p:sldId id="417" r:id="rId25"/>
    <p:sldId id="342" r:id="rId26"/>
    <p:sldId id="416" r:id="rId27"/>
    <p:sldId id="289" r:id="rId28"/>
    <p:sldId id="290" r:id="rId29"/>
    <p:sldId id="419" r:id="rId30"/>
    <p:sldId id="420" r:id="rId31"/>
    <p:sldId id="427" r:id="rId32"/>
    <p:sldId id="422" r:id="rId33"/>
    <p:sldId id="423" r:id="rId34"/>
    <p:sldId id="424" r:id="rId35"/>
    <p:sldId id="425" r:id="rId36"/>
    <p:sldId id="426" r:id="rId37"/>
    <p:sldId id="428" r:id="rId38"/>
    <p:sldId id="429" r:id="rId39"/>
    <p:sldId id="431" r:id="rId40"/>
    <p:sldId id="432" r:id="rId41"/>
    <p:sldId id="433" r:id="rId42"/>
    <p:sldId id="434" r:id="rId43"/>
    <p:sldId id="435" r:id="rId44"/>
    <p:sldId id="436" r:id="rId45"/>
    <p:sldId id="437" r:id="rId46"/>
    <p:sldId id="438" r:id="rId47"/>
    <p:sldId id="439" r:id="rId48"/>
    <p:sldId id="440" r:id="rId49"/>
    <p:sldId id="441" r:id="rId50"/>
    <p:sldId id="442" r:id="rId51"/>
    <p:sldId id="443" r:id="rId52"/>
    <p:sldId id="444" r:id="rId53"/>
    <p:sldId id="445" r:id="rId54"/>
    <p:sldId id="450" r:id="rId55"/>
    <p:sldId id="451" r:id="rId56"/>
    <p:sldId id="446" r:id="rId57"/>
    <p:sldId id="447" r:id="rId58"/>
    <p:sldId id="448" r:id="rId59"/>
    <p:sldId id="449" r:id="rId60"/>
    <p:sldId id="452" r:id="rId61"/>
    <p:sldId id="453" r:id="rId62"/>
    <p:sldId id="454" r:id="rId63"/>
    <p:sldId id="457" r:id="rId64"/>
    <p:sldId id="458" r:id="rId65"/>
    <p:sldId id="459" r:id="rId66"/>
    <p:sldId id="460" r:id="rId67"/>
    <p:sldId id="503" r:id="rId68"/>
    <p:sldId id="504" r:id="rId69"/>
    <p:sldId id="505" r:id="rId70"/>
    <p:sldId id="506" r:id="rId71"/>
    <p:sldId id="507" r:id="rId72"/>
    <p:sldId id="508" r:id="rId73"/>
    <p:sldId id="509" r:id="rId74"/>
    <p:sldId id="510" r:id="rId75"/>
    <p:sldId id="511" r:id="rId76"/>
    <p:sldId id="512" r:id="rId77"/>
    <p:sldId id="513" r:id="rId78"/>
    <p:sldId id="461" r:id="rId79"/>
    <p:sldId id="468" r:id="rId80"/>
    <p:sldId id="469" r:id="rId81"/>
    <p:sldId id="462" r:id="rId82"/>
    <p:sldId id="463" r:id="rId83"/>
    <p:sldId id="464" r:id="rId84"/>
    <p:sldId id="465" r:id="rId85"/>
    <p:sldId id="470" r:id="rId86"/>
    <p:sldId id="466" r:id="rId87"/>
    <p:sldId id="467" r:id="rId88"/>
    <p:sldId id="488" r:id="rId89"/>
    <p:sldId id="491" r:id="rId90"/>
    <p:sldId id="515" r:id="rId91"/>
    <p:sldId id="516" r:id="rId92"/>
    <p:sldId id="517" r:id="rId93"/>
    <p:sldId id="502" r:id="rId94"/>
    <p:sldId id="514" r:id="rId95"/>
    <p:sldId id="494" r:id="rId96"/>
    <p:sldId id="495" r:id="rId97"/>
    <p:sldId id="496" r:id="rId98"/>
    <p:sldId id="497" r:id="rId99"/>
    <p:sldId id="315" r:id="rId100"/>
    <p:sldId id="312" r:id="rId101"/>
    <p:sldId id="318" r:id="rId102"/>
    <p:sldId id="472" r:id="rId103"/>
    <p:sldId id="473" r:id="rId104"/>
    <p:sldId id="474" r:id="rId105"/>
    <p:sldId id="475" r:id="rId106"/>
    <p:sldId id="476" r:id="rId107"/>
    <p:sldId id="477" r:id="rId108"/>
    <p:sldId id="478" r:id="rId109"/>
    <p:sldId id="480" r:id="rId110"/>
    <p:sldId id="481" r:id="rId111"/>
    <p:sldId id="479" r:id="rId112"/>
    <p:sldId id="482" r:id="rId113"/>
    <p:sldId id="484" r:id="rId114"/>
    <p:sldId id="483" r:id="rId115"/>
    <p:sldId id="485" r:id="rId116"/>
    <p:sldId id="486" r:id="rId117"/>
    <p:sldId id="487" r:id="rId118"/>
    <p:sldId id="471" r:id="rId119"/>
    <p:sldId id="259" r:id="rId120"/>
    <p:sldId id="260" r:id="rId121"/>
    <p:sldId id="261" r:id="rId122"/>
    <p:sldId id="262" r:id="rId123"/>
    <p:sldId id="263" r:id="rId124"/>
    <p:sldId id="264" r:id="rId12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407"/>
            <p14:sldId id="408"/>
            <p14:sldId id="409"/>
            <p14:sldId id="410"/>
            <p14:sldId id="411"/>
            <p14:sldId id="412"/>
            <p14:sldId id="413"/>
            <p14:sldId id="272"/>
            <p14:sldId id="414"/>
            <p14:sldId id="415"/>
          </p14:sldIdLst>
        </p14:section>
        <p14:section name="Mar. 25 Telecon" id="{C39A0ACE-7902-4CA4-A7DB-9FF67058AA84}">
          <p14:sldIdLst>
            <p14:sldId id="336"/>
            <p14:sldId id="343"/>
            <p14:sldId id="418"/>
            <p14:sldId id="417"/>
            <p14:sldId id="342"/>
            <p14:sldId id="416"/>
            <p14:sldId id="289"/>
            <p14:sldId id="290"/>
          </p14:sldIdLst>
        </p14:section>
        <p14:section name="Apr. 1 Telecon" id="{984BE4A6-5839-4606-B2A3-FFE103EF75D7}">
          <p14:sldIdLst>
            <p14:sldId id="419"/>
            <p14:sldId id="420"/>
            <p14:sldId id="427"/>
            <p14:sldId id="422"/>
            <p14:sldId id="423"/>
            <p14:sldId id="424"/>
            <p14:sldId id="425"/>
            <p14:sldId id="426"/>
          </p14:sldIdLst>
        </p14:section>
        <p14:section name="Apr. 8 Telecon" id="{1741D85F-0BD3-4287-B424-1CAF7CCF74DF}">
          <p14:sldIdLst>
            <p14:sldId id="428"/>
            <p14:sldId id="429"/>
            <p14:sldId id="431"/>
            <p14:sldId id="432"/>
            <p14:sldId id="433"/>
            <p14:sldId id="434"/>
            <p14:sldId id="435"/>
          </p14:sldIdLst>
        </p14:section>
        <p14:section name="Apr. 15 Telecon" id="{CDE034DA-B211-45A3-B575-058EE97A856F}">
          <p14:sldIdLst>
            <p14:sldId id="436"/>
            <p14:sldId id="437"/>
            <p14:sldId id="438"/>
            <p14:sldId id="439"/>
            <p14:sldId id="440"/>
            <p14:sldId id="441"/>
            <p14:sldId id="442"/>
          </p14:sldIdLst>
        </p14:section>
        <p14:section name="Apr. 22 Telecon" id="{726B2EF0-7B5C-400D-B39D-4AE30FD53AFB}">
          <p14:sldIdLst>
            <p14:sldId id="443"/>
            <p14:sldId id="444"/>
            <p14:sldId id="445"/>
            <p14:sldId id="450"/>
            <p14:sldId id="451"/>
            <p14:sldId id="446"/>
            <p14:sldId id="447"/>
            <p14:sldId id="448"/>
            <p14:sldId id="449"/>
          </p14:sldIdLst>
        </p14:section>
        <p14:section name="May 6 Telecon" id="{AA550350-F38C-4010-B591-CD114B7296E4}">
          <p14:sldIdLst>
            <p14:sldId id="452"/>
            <p14:sldId id="453"/>
            <p14:sldId id="454"/>
            <p14:sldId id="457"/>
            <p14:sldId id="458"/>
            <p14:sldId id="459"/>
            <p14:sldId id="460"/>
          </p14:sldIdLst>
        </p14:section>
        <p14:section name="May 13 Telecon" id="{15F1946A-1D5D-4E9A-8151-4A9E7F31870E}">
          <p14:sldIdLst/>
        </p14:section>
        <p14:section name="May 20 Telecon" id="{E7AB0908-B158-4327-A075-1871F823714D}">
          <p14:sldIdLst>
            <p14:sldId id="503"/>
            <p14:sldId id="504"/>
            <p14:sldId id="505"/>
            <p14:sldId id="506"/>
            <p14:sldId id="507"/>
            <p14:sldId id="508"/>
            <p14:sldId id="509"/>
            <p14:sldId id="510"/>
            <p14:sldId id="511"/>
            <p14:sldId id="512"/>
            <p14:sldId id="513"/>
            <p14:sldId id="461"/>
            <p14:sldId id="468"/>
            <p14:sldId id="469"/>
            <p14:sldId id="462"/>
            <p14:sldId id="463"/>
            <p14:sldId id="464"/>
            <p14:sldId id="465"/>
            <p14:sldId id="470"/>
            <p14:sldId id="466"/>
            <p14:sldId id="467"/>
          </p14:sldIdLst>
        </p14:section>
        <p14:section name="May 27 Telecon" id="{66E22D36-91C5-4EFF-89EF-EDA29542ECBF}">
          <p14:sldIdLst>
            <p14:sldId id="488"/>
            <p14:sldId id="491"/>
            <p14:sldId id="515"/>
            <p14:sldId id="516"/>
            <p14:sldId id="517"/>
            <p14:sldId id="502"/>
            <p14:sldId id="514"/>
            <p14:sldId id="494"/>
            <p14:sldId id="495"/>
            <p14:sldId id="496"/>
            <p14:sldId id="497"/>
          </p14:sldIdLst>
        </p14:section>
        <p14:section name="Backup" id="{62682A0D-7317-4EE9-B56C-63AD74488E19}">
          <p14:sldIdLst>
            <p14:sldId id="315"/>
            <p14:sldId id="312"/>
            <p14:sldId id="318"/>
            <p14:sldId id="472"/>
            <p14:sldId id="473"/>
            <p14:sldId id="474"/>
            <p14:sldId id="475"/>
            <p14:sldId id="476"/>
            <p14:sldId id="477"/>
            <p14:sldId id="478"/>
            <p14:sldId id="480"/>
            <p14:sldId id="481"/>
            <p14:sldId id="479"/>
            <p14:sldId id="482"/>
            <p14:sldId id="484"/>
            <p14:sldId id="483"/>
            <p14:sldId id="485"/>
            <p14:sldId id="486"/>
            <p14:sldId id="487"/>
            <p14:sldId id="471"/>
            <p14:sldId id="259"/>
            <p14:sldId id="260"/>
            <p14:sldId id="261"/>
            <p14:sldId id="262"/>
            <p14:sldId id="263"/>
            <p14:sldId id="26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673" autoAdjust="0"/>
    <p:restoredTop sz="94660"/>
  </p:normalViewPr>
  <p:slideViewPr>
    <p:cSldViewPr>
      <p:cViewPr varScale="1">
        <p:scale>
          <a:sx n="123" d="100"/>
          <a:sy n="123" d="100"/>
        </p:scale>
        <p:origin x="396" y="10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presProps" Target="presProps.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slide" Target="slides/slide112.xml"/><Relationship Id="rId118" Type="http://schemas.openxmlformats.org/officeDocument/2006/relationships/slide" Target="slides/slide117.xml"/><Relationship Id="rId126"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124" Type="http://schemas.openxmlformats.org/officeDocument/2006/relationships/slide" Target="slides/slide123.xml"/><Relationship Id="rId129"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handoutMaster" Target="handoutMasters/handoutMaster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tableStyles" Target="tableStyles.xml"/><Relationship Id="rId61" Type="http://schemas.openxmlformats.org/officeDocument/2006/relationships/slide" Target="slides/slide60.xml"/><Relationship Id="rId82" Type="http://schemas.openxmlformats.org/officeDocument/2006/relationships/slide" Target="slides/slide8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5/27/2020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65</a:t>
            </a:fld>
            <a:endParaRPr lang="en-US"/>
          </a:p>
        </p:txBody>
      </p:sp>
    </p:spTree>
    <p:extLst>
      <p:ext uri="{BB962C8B-B14F-4D97-AF65-F5344CB8AC3E}">
        <p14:creationId xmlns:p14="http://schemas.microsoft.com/office/powerpoint/2010/main" val="393092502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76</a:t>
            </a:fld>
            <a:endParaRPr lang="en-US"/>
          </a:p>
        </p:txBody>
      </p:sp>
    </p:spTree>
    <p:extLst>
      <p:ext uri="{BB962C8B-B14F-4D97-AF65-F5344CB8AC3E}">
        <p14:creationId xmlns:p14="http://schemas.microsoft.com/office/powerpoint/2010/main" val="58882728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86</a:t>
            </a:fld>
            <a:endParaRPr lang="en-US"/>
          </a:p>
        </p:txBody>
      </p:sp>
    </p:spTree>
    <p:extLst>
      <p:ext uri="{BB962C8B-B14F-4D97-AF65-F5344CB8AC3E}">
        <p14:creationId xmlns:p14="http://schemas.microsoft.com/office/powerpoint/2010/main" val="348950057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97</a:t>
            </a:fld>
            <a:endParaRPr lang="en-US"/>
          </a:p>
        </p:txBody>
      </p:sp>
    </p:spTree>
    <p:extLst>
      <p:ext uri="{BB962C8B-B14F-4D97-AF65-F5344CB8AC3E}">
        <p14:creationId xmlns:p14="http://schemas.microsoft.com/office/powerpoint/2010/main" val="281571651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119</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120</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121</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122</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123</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124</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18</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27</a:t>
            </a:fld>
            <a:endParaRPr lang="en-US"/>
          </a:p>
        </p:txBody>
      </p:sp>
    </p:spTree>
    <p:extLst>
      <p:ext uri="{BB962C8B-B14F-4D97-AF65-F5344CB8AC3E}">
        <p14:creationId xmlns:p14="http://schemas.microsoft.com/office/powerpoint/2010/main" val="5234823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35</a:t>
            </a:fld>
            <a:endParaRPr lang="en-US"/>
          </a:p>
        </p:txBody>
      </p:sp>
    </p:spTree>
    <p:extLst>
      <p:ext uri="{BB962C8B-B14F-4D97-AF65-F5344CB8AC3E}">
        <p14:creationId xmlns:p14="http://schemas.microsoft.com/office/powerpoint/2010/main" val="2457180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42</a:t>
            </a:fld>
            <a:endParaRPr lang="en-US"/>
          </a:p>
        </p:txBody>
      </p:sp>
    </p:spTree>
    <p:extLst>
      <p:ext uri="{BB962C8B-B14F-4D97-AF65-F5344CB8AC3E}">
        <p14:creationId xmlns:p14="http://schemas.microsoft.com/office/powerpoint/2010/main" val="250420704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49</a:t>
            </a:fld>
            <a:endParaRPr lang="en-US"/>
          </a:p>
        </p:txBody>
      </p:sp>
    </p:spTree>
    <p:extLst>
      <p:ext uri="{BB962C8B-B14F-4D97-AF65-F5344CB8AC3E}">
        <p14:creationId xmlns:p14="http://schemas.microsoft.com/office/powerpoint/2010/main" val="14668399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58</a:t>
            </a:fld>
            <a:endParaRPr lang="en-US"/>
          </a:p>
        </p:txBody>
      </p:sp>
    </p:spTree>
    <p:extLst>
      <p:ext uri="{BB962C8B-B14F-4D97-AF65-F5344CB8AC3E}">
        <p14:creationId xmlns:p14="http://schemas.microsoft.com/office/powerpoint/2010/main" val="10899205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May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May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May 2020</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May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May 2020</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May 2020</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802.11-20/0537r17</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www.ieee802.org/11/Rules/rules.shtml" TargetMode="External"/><Relationship Id="rId3" Type="http://schemas.openxmlformats.org/officeDocument/2006/relationships/hyperlink" Target="https://mentor.ieee.org/802-ec/dcn/17/ec-17-0090-22-0PNP-ieee-802-lmsc-operations-manual.pdf" TargetMode="External"/><Relationship Id="rId7" Type="http://schemas.openxmlformats.org/officeDocument/2006/relationships/hyperlink" Target="https://mentor.ieee.org/802-ec/dcn/16/ec-16-0180-05-00EC-ieee-802-participation-slide.pptx"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120-27-0PNP-ieee-802-lmsc-chairs-guidelines.pdf" TargetMode="External"/><Relationship Id="rId5" Type="http://schemas.openxmlformats.org/officeDocument/2006/relationships/hyperlink" Target="http://grouper.ieee.org/groups/802/PNP/approved/IEEE_802_LMSC_OM_approved_120725.pdf" TargetMode="External"/><Relationship Id="rId10" Type="http://schemas.openxmlformats.org/officeDocument/2006/relationships/hyperlink" Target="https://mentor.ieee.org/802.11/dcn/14/11-14-0629-22-0000-802-11-operations-manual.docx" TargetMode="External"/><Relationship Id="rId4" Type="http://schemas.openxmlformats.org/officeDocument/2006/relationships/hyperlink" Target="http://www.ieee802.org/PNP/approved/IEEE_802_WG_PandP_v19.pdf" TargetMode="External"/><Relationship Id="rId9" Type="http://schemas.openxmlformats.org/officeDocument/2006/relationships/hyperlink" Target="http://www.ieee802.org/devdocs.shtml"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mailto:jonathan.segev@intel.com" TargetMode="External"/><Relationship Id="rId2" Type="http://schemas.openxmlformats.org/officeDocument/2006/relationships/hyperlink" Target="mailto:akasher@qti.qualcom.com"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5" Type="http://schemas.openxmlformats.org/officeDocument/2006/relationships/hyperlink" Target="https://mentor.ieee.org/802.11/documents?is_dcn=DCN,%20Title,%20Author%20or%20Affiliation&amp;is_group=00az" TargetMode="External"/><Relationship Id="rId4" Type="http://schemas.openxmlformats.org/officeDocument/2006/relationships/hyperlink" Target="http://grouper.ieee.org/groups/802/11/"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March – July Teleconference 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2020-05-21</a:t>
            </a:r>
          </a:p>
        </p:txBody>
      </p:sp>
      <p:sp>
        <p:nvSpPr>
          <p:cNvPr id="6" name="Date Placeholder 3"/>
          <p:cNvSpPr>
            <a:spLocks noGrp="1"/>
          </p:cNvSpPr>
          <p:nvPr>
            <p:ph type="dt" idx="10"/>
          </p:nvPr>
        </p:nvSpPr>
        <p:spPr/>
        <p:txBody>
          <a:bodyPr/>
          <a:lstStyle/>
          <a:p>
            <a:r>
              <a:rPr lang="en-US"/>
              <a:t>May 2020</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590017014"/>
              </p:ext>
            </p:extLst>
          </p:nvPr>
        </p:nvGraphicFramePr>
        <p:xfrm>
          <a:off x="993775" y="2404434"/>
          <a:ext cx="10542588" cy="2470150"/>
        </p:xfrm>
        <a:graphic>
          <a:graphicData uri="http://schemas.openxmlformats.org/presentationml/2006/ole">
            <mc:AlternateContent xmlns:mc="http://schemas.openxmlformats.org/markup-compatibility/2006">
              <mc:Choice xmlns:v="urn:schemas-microsoft-com:vml" Requires="v">
                <p:oleObj spid="_x0000_s3242" name="Document" r:id="rId4" imgW="10822609" imgH="2534496" progId="Word.Document.8">
                  <p:embed/>
                </p:oleObj>
              </mc:Choice>
              <mc:Fallback>
                <p:oleObj name="Document" r:id="rId4" imgW="10822609" imgH="2534496" progId="Word.Document.8">
                  <p:embed/>
                  <p:pic>
                    <p:nvPicPr>
                      <p:cNvPr id="0" name="Picture 3"/>
                      <p:cNvPicPr>
                        <a:picLocks noChangeAspect="1" noChangeArrowheads="1"/>
                      </p:cNvPicPr>
                      <p:nvPr/>
                    </p:nvPicPr>
                    <p:blipFill>
                      <a:blip r:embed="rId5"/>
                      <a:srcRect/>
                      <a:stretch>
                        <a:fillRect/>
                      </a:stretch>
                    </p:blipFill>
                    <p:spPr bwMode="auto">
                      <a:xfrm>
                        <a:off x="993775" y="2404434"/>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TGaz</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TGaz</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TGaz</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11-20/592 “Telecom Meeting Minutes Apr 2020”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11-20/592r0 as </a:t>
            </a:r>
            <a:r>
              <a:rPr lang="en-US" sz="2000" b="0" dirty="0" err="1"/>
              <a:t>TGaz</a:t>
            </a:r>
            <a:r>
              <a:rPr lang="en-US" sz="2000" b="0" dirty="0"/>
              <a:t> meeting minutes for the Apr. 8</a:t>
            </a:r>
            <a:r>
              <a:rPr lang="en-US" sz="2000" b="0" baseline="30000" dirty="0"/>
              <a:t>th</a:t>
            </a:r>
            <a:r>
              <a:rPr lang="en-US" sz="2000" b="0" dirty="0"/>
              <a:t> telecon.</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1754550944"/>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11-20-0159 </a:t>
            </a:r>
            <a:r>
              <a:rPr lang="en-US" sz="1800" dirty="0" err="1"/>
              <a:t>TGaz</a:t>
            </a:r>
            <a:r>
              <a:rPr lang="en-US" sz="1800" dirty="0"/>
              <a:t> LB249 CR for various comments without section numbers </a:t>
            </a:r>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11-20-0159r1 for CIDs 3862, 3878, 3892, 3854, 3489, 3511, 3533, 3535, 3566 and 3592</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Jan. 30 telecon (Y/N/A): 8/0/0</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106</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3379373851"/>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11-20-0256 LB240 CR for Various Unassigned Comments Part2 </a:t>
            </a:r>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11-20-0256r1 for CIDs 3829, 3511, 3630, 3708, 3709 and 3716</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Feb. 5 telecon (Y/N/A): 9/0/0</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107</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4280472281"/>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lb249-crs-nb</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11-20-0249r1 for CIDs 517, 3514, 3515, 3522, 3406, 3519, 3407, 3408, 3536, 3409, 3414, 3833, 3448 and 3521</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7/0/1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108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945603746"/>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109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CR for Section 11.22.6.4.4</a:t>
            </a:r>
          </a:p>
          <a:p>
            <a:pPr marL="0" indent="0"/>
            <a:endParaRPr lang="en-US" sz="1800" dirty="0"/>
          </a:p>
          <a:p>
            <a:pPr marL="0" indent="0"/>
            <a:r>
              <a:rPr lang="en-US" dirty="0"/>
              <a:t>Motion </a:t>
            </a:r>
            <a:r>
              <a:rPr lang="en-US" b="0" dirty="0"/>
              <a:t>###:</a:t>
            </a:r>
            <a:endParaRPr lang="en-US" dirty="0"/>
          </a:p>
          <a:p>
            <a:pPr marL="0" indent="0"/>
            <a:r>
              <a:rPr lang="en-US" sz="2000" b="0" dirty="0"/>
              <a:t>Move to adopt the resolutions depicted by document 11-20-0379r1 for CIDs 3722, 3727, 3728, 3730, 3731, 3732, 3733, 3735, 3738, 3739, 3908, 3255, 3256, 3257, 3258, 3742, 3743, 3745, 3746, 3467, 3259, 3747 and 3260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1200" b="0" dirty="0"/>
          </a:p>
          <a:p>
            <a:pPr marL="0" indent="0"/>
            <a:r>
              <a:rPr lang="en-US" sz="1600" b="0" dirty="0"/>
              <a:t>Results from the Mar. Ad Hoc (Y/N/A): 10/0/1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110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3280565109"/>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comment resolution LB249 - Section 9.1.3.1.19</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11-20-0366r1 for CIDs 3503, 3504, 3193, 3009, 3101, 3192, 3848, 3894, 3010, 3011, 3222, 3431 and 3710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10/0/1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111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999815880"/>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comment resolution LB249 - Section 11.22.6.4.3 part 2</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11-20-0368r2 for CIDs 3115, 3242, 3719, 3701, 3702, 3906, 3703, 3705, 3706, 3707, 3711, 3712, 3685, 3686, 3713, 3657, 3714, 3715, 3247 and 3907</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25 telecon (Y/N/A): 11/0/1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112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4294208220"/>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lb-249-crs2-nb</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11-20-0530r0 for CIDs 3524, 3525 and 3526</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Apr. 8</a:t>
            </a:r>
            <a:r>
              <a:rPr lang="en-US" sz="1600" b="0" baseline="30000" dirty="0"/>
              <a:t>th</a:t>
            </a:r>
            <a:r>
              <a:rPr lang="en-US" sz="1600" b="0" dirty="0"/>
              <a:t> (Y/N/A): 8/0/4</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113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666666676"/>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CR-11.22.6.4.3.2-11.22.6.5</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11-20-0607r1 for CIDs 3676, 3677, 3678, 3680, 3811 and 3126</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Apr. 15</a:t>
            </a:r>
            <a:r>
              <a:rPr lang="en-US" sz="1600" b="0" baseline="30000" dirty="0"/>
              <a:t>h</a:t>
            </a:r>
            <a:r>
              <a:rPr lang="en-US" sz="1600" b="0" dirty="0"/>
              <a:t> (Y/N/A): 13/0/4</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114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2865711571"/>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LB249 Resolution Editorial Batch 1-434</a:t>
            </a:r>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11-20-0642r0 for CID resolutions depicted by the document</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Apr. 22</a:t>
            </a:r>
            <a:r>
              <a:rPr lang="en-US" sz="1600" b="0" baseline="30000" dirty="0"/>
              <a:t>nd</a:t>
            </a:r>
            <a:r>
              <a:rPr lang="en-US" sz="1600" b="0" dirty="0"/>
              <a:t>  (Y/N/A): 12/0/1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115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2844734115"/>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CR remaining CIDs 11.22.6.4.3.2, 11.22.6.5</a:t>
            </a:r>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11-20-0641r0 for CID 3679</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Apr. 22</a:t>
            </a:r>
            <a:r>
              <a:rPr lang="en-US" sz="1600" b="0" baseline="30000" dirty="0"/>
              <a:t>nd</a:t>
            </a:r>
            <a:r>
              <a:rPr lang="en-US" sz="1600" b="0" dirty="0"/>
              <a:t> (Y/N/A): 7/1/7</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116</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584872198"/>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Max Number of LTF</a:t>
            </a:r>
          </a:p>
          <a:p>
            <a:pPr marL="0" indent="0"/>
            <a:endParaRPr lang="en-US" dirty="0"/>
          </a:p>
          <a:p>
            <a:pPr marL="0" indent="0"/>
            <a:r>
              <a:rPr lang="en-US" dirty="0"/>
              <a:t>Motion </a:t>
            </a:r>
            <a:r>
              <a:rPr lang="en-US" b="0" dirty="0"/>
              <a:t>###:</a:t>
            </a:r>
            <a:endParaRPr lang="en-US" dirty="0"/>
          </a:p>
          <a:p>
            <a:pPr marL="0" indent="0"/>
            <a:r>
              <a:rPr lang="en-US" sz="2000" b="0" dirty="0"/>
              <a:t>Move to adopt the draft changes depicted by document 11-20-0707r3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a:t>
            </a:r>
            <a:r>
              <a:rPr lang="en-US" sz="1600" b="0"/>
              <a:t>the May 13</a:t>
            </a:r>
            <a:r>
              <a:rPr lang="en-US" sz="1600" b="0" baseline="30000"/>
              <a:t>th</a:t>
            </a:r>
            <a:r>
              <a:rPr lang="en-US" sz="1600" b="0"/>
              <a:t> (</a:t>
            </a:r>
            <a:r>
              <a:rPr lang="en-US" sz="1600" b="0" dirty="0"/>
              <a:t>Y/N/A</a:t>
            </a:r>
            <a:r>
              <a:rPr lang="en-US" sz="1600" b="0"/>
              <a:t>): 17/0/3</a:t>
            </a:r>
            <a:endParaRPr lang="en-US" sz="16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117</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3761215612"/>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16E20F-0EC1-4567-827B-6FF1AF8836B2}"/>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79CFF188-344A-49C7-B5D2-FFF5818B34EE}"/>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EB09FABB-BEAE-4254-B6E2-8207EED38AF4}"/>
              </a:ext>
            </a:extLst>
          </p:cNvPr>
          <p:cNvSpPr>
            <a:spLocks noGrp="1"/>
          </p:cNvSpPr>
          <p:nvPr>
            <p:ph type="sldNum" idx="12"/>
          </p:nvPr>
        </p:nvSpPr>
        <p:spPr/>
        <p:txBody>
          <a:bodyPr/>
          <a:lstStyle/>
          <a:p>
            <a:r>
              <a:rPr lang="en-GB"/>
              <a:t>Slide </a:t>
            </a:r>
            <a:fld id="{440F5867-744E-4AA6-B0ED-4C44D2DFBB7B}" type="slidenum">
              <a:rPr lang="en-GB" smtClean="0"/>
              <a:pPr/>
              <a:t>118</a:t>
            </a:fld>
            <a:endParaRPr lang="en-GB" dirty="0"/>
          </a:p>
        </p:txBody>
      </p:sp>
      <p:sp>
        <p:nvSpPr>
          <p:cNvPr id="5" name="Footer Placeholder 4">
            <a:extLst>
              <a:ext uri="{FF2B5EF4-FFF2-40B4-BE49-F238E27FC236}">
                <a16:creationId xmlns:a16="http://schemas.microsoft.com/office/drawing/2014/main" id="{119FBC5A-8A9C-4AB5-B0FC-96D028943F0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BD777B9-FCDA-4CC0-91E1-6D7B4CACBD26}"/>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2107394941"/>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119</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May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120</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May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121</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May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9218" name="Rectangle 2"/>
          <p:cNvSpPr>
            <a:spLocks noGrp="1" noChangeArrowheads="1"/>
          </p:cNvSpPr>
          <p:nvPr>
            <p:ph idx="1"/>
          </p:nvPr>
        </p:nvSpPr>
        <p:spPr>
          <a:ln/>
        </p:spPr>
        <p:txBody>
          <a:bodyPr/>
          <a:lstStyle/>
          <a:p>
            <a:pPr>
              <a:buFont typeface="Times New Roman" pitchFamily="16" charset="0"/>
              <a:buChar char="•"/>
            </a:pPr>
            <a:r>
              <a:rPr lang="en-GB"/>
              <a:t>[begin placing presentation body text here]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122</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May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123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May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124</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May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4400" dirty="0" err="1">
                <a:cs typeface="Times New Roman" panose="02020603050405020304" pitchFamily="18" charset="0"/>
              </a:rPr>
              <a:t>Telecon</a:t>
            </a:r>
            <a:r>
              <a:rPr lang="en-US" altLang="en-US" sz="4400" dirty="0">
                <a:cs typeface="Times New Roman" panose="02020603050405020304" pitchFamily="18" charset="0"/>
              </a:rPr>
              <a:t> Agenda </a:t>
            </a: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Chair: </a:t>
            </a:r>
            <a:r>
              <a:rPr lang="en-US" altLang="en-US" b="0" dirty="0">
                <a:cs typeface="Times New Roman" panose="02020603050405020304" pitchFamily="18" charset="0"/>
              </a:rPr>
              <a:t>Jonathan Segev </a:t>
            </a:r>
            <a:r>
              <a:rPr lang="en-US" altLang="en-US" sz="1800" b="0" dirty="0">
                <a:cs typeface="Times New Roman" panose="02020603050405020304" pitchFamily="18" charset="0"/>
              </a:rPr>
              <a:t>(Intel Corporation)</a:t>
            </a:r>
          </a:p>
          <a:p>
            <a:pPr marL="1524000">
              <a:lnSpc>
                <a:spcPct val="90000"/>
              </a:lnSpc>
            </a:pPr>
            <a:r>
              <a:rPr lang="en-US" altLang="en-US" dirty="0">
                <a:cs typeface="Times New Roman" panose="02020603050405020304" pitchFamily="18" charset="0"/>
              </a:rPr>
              <a:t>Vice Chair: </a:t>
            </a:r>
            <a:r>
              <a:rPr lang="en-US" altLang="en-US" b="0" dirty="0">
                <a:cs typeface="Times New Roman" panose="02020603050405020304" pitchFamily="18" charset="0"/>
              </a:rPr>
              <a:t>Assaf Kasher </a:t>
            </a:r>
            <a:r>
              <a:rPr lang="en-US" altLang="en-US" sz="1800" b="0" dirty="0">
                <a:cs typeface="Times New Roman" panose="02020603050405020304" pitchFamily="18" charset="0"/>
              </a:rPr>
              <a:t>(Qualcomm)</a:t>
            </a:r>
          </a:p>
          <a:p>
            <a:pPr marL="1524000">
              <a:lnSpc>
                <a:spcPct val="90000"/>
              </a:lnSpc>
              <a:buFontTx/>
              <a:buNone/>
            </a:pPr>
            <a:r>
              <a:rPr lang="en-US" altLang="en-US" dirty="0">
                <a:cs typeface="Times New Roman" panose="02020603050405020304" pitchFamily="18" charset="0"/>
              </a:rPr>
              <a:t>Technical Editor: </a:t>
            </a:r>
            <a:r>
              <a:rPr lang="en-US" altLang="en-US" b="0" dirty="0">
                <a:cs typeface="Times New Roman" panose="02020603050405020304" pitchFamily="18" charset="0"/>
              </a:rPr>
              <a:t>Chao Chun Wang </a:t>
            </a:r>
            <a:r>
              <a:rPr lang="en-US" altLang="en-US" sz="1800" b="0" dirty="0">
                <a:cs typeface="Times New Roman" panose="02020603050405020304" pitchFamily="18" charset="0"/>
              </a:rPr>
              <a:t>(</a:t>
            </a:r>
            <a:r>
              <a:rPr lang="en-US" altLang="en-US" sz="1800" b="0" dirty="0" err="1">
                <a:cs typeface="Times New Roman" panose="02020603050405020304" pitchFamily="18" charset="0"/>
              </a:rPr>
              <a:t>MediaTek</a:t>
            </a:r>
            <a:r>
              <a:rPr lang="en-US" altLang="en-US" sz="1800" b="0" dirty="0">
                <a:cs typeface="Times New Roman" panose="02020603050405020304" pitchFamily="18" charset="0"/>
              </a:rPr>
              <a:t>), </a:t>
            </a:r>
            <a:r>
              <a:rPr lang="en-US" altLang="en-US" b="0" dirty="0">
                <a:cs typeface="Times New Roman" panose="02020603050405020304" pitchFamily="18" charset="0"/>
              </a:rPr>
              <a:t>Roy Want </a:t>
            </a:r>
            <a:r>
              <a:rPr lang="en-US" altLang="en-US" sz="1800" b="0" dirty="0">
                <a:cs typeface="Times New Roman" panose="02020603050405020304" pitchFamily="18" charset="0"/>
              </a:rPr>
              <a:t>(Google)</a:t>
            </a:r>
          </a:p>
          <a:p>
            <a:pPr marL="1524000">
              <a:lnSpc>
                <a:spcPct val="90000"/>
              </a:lnSpc>
              <a:buFontTx/>
              <a:buNone/>
            </a:pPr>
            <a:r>
              <a:rPr lang="en-US" altLang="en-US" dirty="0">
                <a:cs typeface="Times New Roman" panose="02020603050405020304" pitchFamily="18" charset="0"/>
              </a:rPr>
              <a:t>Secretary (acting)</a:t>
            </a:r>
            <a:r>
              <a:rPr lang="en-US" altLang="en-US" b="0" dirty="0">
                <a:cs typeface="Times New Roman" panose="02020603050405020304" pitchFamily="18" charset="0"/>
              </a:rPr>
              <a:t>: Assaf Kasher </a:t>
            </a:r>
            <a:r>
              <a:rPr lang="en-US" altLang="en-US" sz="1800" b="0" dirty="0">
                <a:cs typeface="Times New Roman" panose="02020603050405020304" pitchFamily="18" charset="0"/>
              </a:rPr>
              <a:t>(Qualcomm)</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13 July 2018)</a:t>
            </a:r>
          </a:p>
          <a:p>
            <a:pPr lvl="1">
              <a:lnSpc>
                <a:spcPct val="80000"/>
              </a:lnSpc>
              <a:defRPr/>
            </a:pPr>
            <a:r>
              <a:rPr lang="en-US" altLang="en-US" sz="1800" dirty="0">
                <a:hlinkClick r:id="rId3"/>
              </a:rPr>
              <a:t>https://mentor.ieee.org/802-ec/dcn/17/ec-17-0090-22-0PNP-ieee-802-lmsc-operations-manual.pdf</a:t>
            </a:r>
            <a:r>
              <a:rPr lang="en-US" altLang="en-US" sz="1800" dirty="0"/>
              <a:t> </a:t>
            </a:r>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13 July 2018)</a:t>
            </a:r>
            <a:endParaRPr lang="en-US" sz="2000" dirty="0">
              <a:hlinkClick r:id="rId5"/>
            </a:endParaRPr>
          </a:p>
          <a:p>
            <a:pPr lvl="1"/>
            <a:r>
              <a:rPr lang="en-US" sz="1800" dirty="0">
                <a:hlinkClick r:id="rId6"/>
              </a:rPr>
              <a:t>https://mentor.ieee.org/802-ec/dcn/17/ec-17-0120-27-0PNP-ieee-802-lmsc-chairs-guidelines.pdf</a:t>
            </a:r>
            <a:r>
              <a:rPr lang="en-US" sz="1800" dirty="0"/>
              <a:t> </a:t>
            </a:r>
          </a:p>
          <a:p>
            <a:r>
              <a:rPr lang="en-US" sz="2000" dirty="0"/>
              <a:t>Participation in IEEE 802 Meetings</a:t>
            </a:r>
          </a:p>
          <a:p>
            <a:pPr lvl="1"/>
            <a:r>
              <a:rPr lang="en-US" sz="1800" u="sng" dirty="0">
                <a:hlinkClick r:id="rId7"/>
              </a:rPr>
              <a:t>https://mentor.ieee.org/802-ec/dcn/16/ec-16-0180-05-00EC-ieee-802-participation-slide.pptx</a:t>
            </a:r>
            <a:endParaRPr lang="en-US" sz="1600" dirty="0"/>
          </a:p>
          <a:p>
            <a:r>
              <a:rPr lang="en-US" sz="2000" dirty="0"/>
              <a:t>Policies and Procedures hierarchy: </a:t>
            </a:r>
            <a:r>
              <a:rPr lang="en-US" sz="2000" b="0" dirty="0">
                <a:hlinkClick r:id="rId8"/>
              </a:rPr>
              <a:t>http://www.ieee802.org/11/Rules/rules.shtml</a:t>
            </a:r>
            <a:endParaRPr lang="en-US" sz="2000" b="0" dirty="0"/>
          </a:p>
          <a:p>
            <a:pPr marL="342900" lvl="1" indent="-342900">
              <a:buFontTx/>
              <a:buChar char="•"/>
            </a:pPr>
            <a:r>
              <a:rPr lang="en-US" altLang="en-US" sz="1800" b="1" dirty="0"/>
              <a:t>IEEE 802 Procedural document website: </a:t>
            </a:r>
            <a:r>
              <a:rPr lang="en-US" altLang="en-US" sz="1800" dirty="0">
                <a:hlinkClick r:id="rId9"/>
              </a:rPr>
              <a:t>http://www.ieee802.org/devdocs.shtml</a:t>
            </a:r>
            <a:r>
              <a:rPr lang="en-US" altLang="en-US" sz="1800" dirty="0"/>
              <a:t> </a:t>
            </a:r>
          </a:p>
          <a:p>
            <a:r>
              <a:rPr lang="en-US" sz="2000" dirty="0"/>
              <a:t>IEEE 802.11 WG Operations Manual (Approved 13 July 2018):</a:t>
            </a:r>
          </a:p>
          <a:p>
            <a:pPr lvl="1"/>
            <a:r>
              <a:rPr lang="en-US" altLang="en-US" sz="1800" dirty="0">
                <a:hlinkClick r:id="rId10"/>
              </a:rPr>
              <a:t>https://mentor.ieee.org/802.11/dcn/14/11-14-0629-22-0000-802-11-operations-manual.docx</a:t>
            </a:r>
            <a:endParaRPr lang="en-US" sz="1800" dirty="0"/>
          </a:p>
          <a:p>
            <a:endParaRPr lang="en-US"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March 25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(2min)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(8 min).</a:t>
            </a:r>
          </a:p>
          <a:p>
            <a:pPr algn="just">
              <a:spcBef>
                <a:spcPct val="20000"/>
              </a:spcBef>
              <a:buFontTx/>
              <a:buChar char="•"/>
            </a:pPr>
            <a:r>
              <a:rPr lang="en-US" sz="1800" b="0" dirty="0"/>
              <a:t>Attendance reminder - Please send an e-mail to Assaf Kasher (</a:t>
            </a:r>
            <a:r>
              <a:rPr lang="en-US" altLang="en-US" sz="1800" b="0" dirty="0">
                <a:hlinkClick r:id="rId2"/>
              </a:rPr>
              <a:t>akasher@qti.qualcom.com</a:t>
            </a:r>
            <a:r>
              <a:rPr lang="en-US" sz="1800" b="0" dirty="0"/>
              <a:t>)  and/or Jonathan Segev (</a:t>
            </a:r>
            <a:r>
              <a:rPr lang="en-US" sz="1800" b="0" dirty="0">
                <a:hlinkClick r:id="rId3"/>
              </a:rPr>
              <a:t>jonathan.segev@intel.com</a:t>
            </a:r>
            <a:r>
              <a:rPr lang="en-US" sz="1800" b="0" dirty="0"/>
              <a:t>) . </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400" dirty="0"/>
              <a:t>11-20-0368 Comment resolution LB249 section 11.22.6.4.3 part 2 (Christian Berger) – 25min </a:t>
            </a:r>
          </a:p>
          <a:p>
            <a:pPr lvl="1" algn="just">
              <a:spcBef>
                <a:spcPct val="20000"/>
              </a:spcBef>
              <a:buFontTx/>
              <a:buChar char="•"/>
            </a:pPr>
            <a:r>
              <a:rPr lang="en-US" sz="1400" dirty="0"/>
              <a:t>11-20-0385 Some Passive Ranging Considerations (Erik Lindskog) – 1hr (as time permits)</a:t>
            </a:r>
          </a:p>
          <a:p>
            <a:pPr algn="just">
              <a:spcBef>
                <a:spcPct val="20000"/>
              </a:spcBef>
              <a:buFontTx/>
              <a:buChar char="•"/>
            </a:pPr>
            <a:r>
              <a:rPr lang="en-US" sz="1800" b="0" dirty="0"/>
              <a:t>Review submission pipeline (5 min) </a:t>
            </a:r>
            <a:endParaRPr lang="en-US" altLang="en-US" sz="1400" b="0" dirty="0"/>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102522665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399281758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E48DD1-8F1E-494B-945A-8697C3056686}"/>
              </a:ext>
            </a:extLst>
          </p:cNvPr>
          <p:cNvSpPr>
            <a:spLocks noGrp="1"/>
          </p:cNvSpPr>
          <p:nvPr>
            <p:ph type="title"/>
          </p:nvPr>
        </p:nvSpPr>
        <p:spPr/>
        <p:txBody>
          <a:bodyPr/>
          <a:lstStyle/>
          <a:p>
            <a:r>
              <a:rPr lang="en-US" dirty="0"/>
              <a:t>Submission 11-20-368</a:t>
            </a:r>
          </a:p>
        </p:txBody>
      </p:sp>
      <p:sp>
        <p:nvSpPr>
          <p:cNvPr id="3" name="Content Placeholder 2">
            <a:extLst>
              <a:ext uri="{FF2B5EF4-FFF2-40B4-BE49-F238E27FC236}">
                <a16:creationId xmlns:a16="http://schemas.microsoft.com/office/drawing/2014/main" id="{BF4B33AC-DA41-4405-977D-74D97DBF08CF}"/>
              </a:ext>
            </a:extLst>
          </p:cNvPr>
          <p:cNvSpPr>
            <a:spLocks noGrp="1"/>
          </p:cNvSpPr>
          <p:nvPr>
            <p:ph idx="1"/>
          </p:nvPr>
        </p:nvSpPr>
        <p:spPr/>
        <p:txBody>
          <a:bodyPr/>
          <a:lstStyle/>
          <a:p>
            <a:r>
              <a:rPr lang="en-US" dirty="0" err="1"/>
              <a:t>Strawpoll</a:t>
            </a:r>
            <a:endParaRPr lang="en-US" dirty="0"/>
          </a:p>
          <a:p>
            <a:r>
              <a:rPr lang="en-US" dirty="0"/>
              <a:t>O1: Adopt the resolution as presented.</a:t>
            </a:r>
          </a:p>
          <a:p>
            <a:r>
              <a:rPr lang="en-US" dirty="0"/>
              <a:t>O2: Remove ‘In the secured mode’, leave text in current section and change to a note.</a:t>
            </a:r>
          </a:p>
          <a:p>
            <a:endParaRPr lang="en-US" dirty="0"/>
          </a:p>
          <a:p>
            <a:r>
              <a:rPr lang="en-US" dirty="0"/>
              <a:t>O1/O2/Neither/A: 2/9/0/3</a:t>
            </a:r>
          </a:p>
        </p:txBody>
      </p:sp>
      <p:sp>
        <p:nvSpPr>
          <p:cNvPr id="4" name="Slide Number Placeholder 3">
            <a:extLst>
              <a:ext uri="{FF2B5EF4-FFF2-40B4-BE49-F238E27FC236}">
                <a16:creationId xmlns:a16="http://schemas.microsoft.com/office/drawing/2014/main" id="{2F8D53A8-338D-4918-B14C-BC0765F07266}"/>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952B73DB-FC34-4AF7-9A30-48AFCAF2EC1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C81D1CB-E51E-4805-AB70-81C6385CEC92}"/>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309884009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11-20-368</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CID resolutions </a:t>
            </a:r>
            <a:r>
              <a:rPr lang="en-GB" b="0" dirty="0"/>
              <a:t>3115, 3242, 3719, 3701, 3702, 3906, 3703, 3705, 3706, 3707, 3711, 3712, 3685, 3686, 3713, 3657, 3714, 3715, 3247 </a:t>
            </a:r>
            <a:r>
              <a:rPr lang="en-US" b="0" dirty="0"/>
              <a:t>and </a:t>
            </a:r>
            <a:r>
              <a:rPr lang="en-GB" b="0" dirty="0"/>
              <a:t>3907 </a:t>
            </a:r>
            <a:r>
              <a:rPr lang="en-US" b="0" dirty="0"/>
              <a:t>depicted in document 11-20-0368r2?</a:t>
            </a:r>
          </a:p>
          <a:p>
            <a:endParaRPr lang="en-US" b="0" dirty="0"/>
          </a:p>
          <a:p>
            <a:r>
              <a:rPr lang="en-US" dirty="0"/>
              <a:t>Results (Y/N/A): 11/0/1</a:t>
            </a:r>
            <a:endParaRPr lang="en-US" b="0" dirty="0"/>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100648952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Submission pipeline:</a:t>
            </a:r>
          </a:p>
          <a:p>
            <a:pPr lvl="1">
              <a:buFont typeface="Arial" panose="020B0604020202020204" pitchFamily="34" charset="0"/>
              <a:buChar char="•"/>
            </a:pPr>
            <a:r>
              <a:rPr lang="en-US" dirty="0"/>
              <a:t>11-20-0385 Some Passive Ranging Considerations (Erik Lindskog)</a:t>
            </a:r>
            <a:endParaRPr lang="en-US" altLang="en-US" b="0" dirty="0"/>
          </a:p>
          <a:p>
            <a:pPr lvl="1">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357348095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Apr. 1 		(Wednesday), 13:00 ET – 14:30 ET</a:t>
            </a:r>
          </a:p>
          <a:p>
            <a:pPr>
              <a:buFont typeface="Arial" panose="020B0604020202020204" pitchFamily="34" charset="0"/>
              <a:buChar char="•"/>
            </a:pPr>
            <a:r>
              <a:rPr lang="en-US" altLang="en-US" b="0" dirty="0"/>
              <a:t>Apr. 8 		(Wednesday) , 13:00 ET – 14:30 ET – secretary </a:t>
            </a:r>
          </a:p>
          <a:p>
            <a:pPr>
              <a:buFont typeface="Arial" panose="020B0604020202020204" pitchFamily="34" charset="0"/>
              <a:buChar char="•"/>
            </a:pPr>
            <a:r>
              <a:rPr lang="en-US" altLang="en-US" b="0" dirty="0"/>
              <a:t>Apr. 15		(Wednesday) , 13:00 ET – 14:30 ET</a:t>
            </a:r>
          </a:p>
          <a:p>
            <a:pPr>
              <a:buFont typeface="Arial" panose="020B0604020202020204" pitchFamily="34" charset="0"/>
              <a:buChar char="•"/>
            </a:pPr>
            <a:r>
              <a:rPr lang="en-US" altLang="en-US" b="0" dirty="0"/>
              <a:t>Apr. 22 	(Wednesday), 13:00 ET – 14:30 ET</a:t>
            </a:r>
          </a:p>
          <a:p>
            <a:pPr>
              <a:buFont typeface="Arial" panose="020B0604020202020204" pitchFamily="34" charset="0"/>
              <a:buChar char="•"/>
            </a:pPr>
            <a:r>
              <a:rPr lang="en-US" altLang="en-US" b="0" dirty="0"/>
              <a:t>Apr. 29  	(Wednesday), 13:00 ET – 14:30 ET</a:t>
            </a:r>
            <a:r>
              <a:rPr lang="he-IL" altLang="en-US" b="0" dirty="0"/>
              <a:t> </a:t>
            </a:r>
            <a:r>
              <a:rPr lang="en-US" altLang="en-US" b="0" dirty="0"/>
              <a:t>– secretary </a:t>
            </a:r>
          </a:p>
          <a:p>
            <a:pPr>
              <a:buFont typeface="Arial" panose="020B0604020202020204" pitchFamily="34" charset="0"/>
              <a:buChar char="•"/>
            </a:pPr>
            <a:r>
              <a:rPr lang="en-US" altLang="en-US" b="0" dirty="0"/>
              <a:t>May 6 		(Wednesday), 13:00 ET – 14:30 ET</a:t>
            </a:r>
          </a:p>
          <a:p>
            <a:pPr>
              <a:buFont typeface="Arial" panose="020B0604020202020204" pitchFamily="34" charset="0"/>
              <a:buChar char="•"/>
            </a:pPr>
            <a:r>
              <a:rPr lang="en-US" altLang="en-US" b="0" dirty="0"/>
              <a:t>May 13	 	(Wednesday), 13:00 ET – 14:30 ET – originally May meeting</a:t>
            </a:r>
          </a:p>
          <a:p>
            <a:pPr>
              <a:buFont typeface="Arial" panose="020B0604020202020204" pitchFamily="34" charset="0"/>
              <a:buChar char="•"/>
            </a:pPr>
            <a:r>
              <a:rPr lang="en-US" altLang="en-US" b="0" dirty="0"/>
              <a:t>May 20	 	(Wednesday), 13:00 ET – 14:30 ET – WFA interop event </a:t>
            </a:r>
          </a:p>
          <a:p>
            <a:pPr marL="0" indent="0"/>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340643323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189651379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342637257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Apr. 1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(2min)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(8 min).</a:t>
            </a:r>
          </a:p>
          <a:p>
            <a:pPr algn="just">
              <a:spcBef>
                <a:spcPct val="20000"/>
              </a:spcBef>
              <a:buFontTx/>
              <a:buChar char="•"/>
            </a:pPr>
            <a:r>
              <a:rPr lang="en-US" sz="1800" b="0" dirty="0"/>
              <a:t>Attendance reminder – we’re now using IMAT.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400" dirty="0"/>
              <a:t>11-20-0385 Some Passive Ranging Considerations (Erik Lindskog) – 1hr</a:t>
            </a:r>
          </a:p>
          <a:p>
            <a:pPr lvl="1" algn="just">
              <a:spcBef>
                <a:spcPct val="20000"/>
              </a:spcBef>
              <a:buFontTx/>
              <a:buChar char="•"/>
            </a:pPr>
            <a:r>
              <a:rPr lang="en-US" sz="1400" dirty="0"/>
              <a:t>11-20-0530 proposed resolution to a few lb249 comments (Nehru Bhandaru) – next meeting</a:t>
            </a:r>
          </a:p>
          <a:p>
            <a:pPr algn="just">
              <a:spcBef>
                <a:spcPct val="20000"/>
              </a:spcBef>
              <a:buFontTx/>
              <a:buChar char="•"/>
            </a:pPr>
            <a:r>
              <a:rPr lang="en-US" sz="1800" b="0" dirty="0"/>
              <a:t>Review submission pipeline (5 min) </a:t>
            </a:r>
            <a:endParaRPr lang="en-US" altLang="en-US" sz="1400" b="0" dirty="0"/>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37632806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contains the agenda for IEEE 802.11 </a:t>
            </a:r>
            <a:r>
              <a:rPr lang="en-US" altLang="en-US" dirty="0" err="1"/>
              <a:t>TGaz</a:t>
            </a:r>
            <a:r>
              <a:rPr lang="en-US" altLang="en-US" dirty="0"/>
              <a:t> Next Generation Positioning of teleconferences running between the March 25 and July IEEE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May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23709128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DF3B5F-CB69-435A-82DD-45214BDC13B1}"/>
              </a:ext>
            </a:extLst>
          </p:cNvPr>
          <p:cNvSpPr>
            <a:spLocks noGrp="1"/>
          </p:cNvSpPr>
          <p:nvPr>
            <p:ph type="title"/>
          </p:nvPr>
        </p:nvSpPr>
        <p:spPr/>
        <p:txBody>
          <a:bodyPr/>
          <a:lstStyle/>
          <a:p>
            <a:r>
              <a:rPr lang="en-US" dirty="0"/>
              <a:t>Submission 11-20-385</a:t>
            </a:r>
          </a:p>
        </p:txBody>
      </p:sp>
      <p:sp>
        <p:nvSpPr>
          <p:cNvPr id="3" name="Content Placeholder 2">
            <a:extLst>
              <a:ext uri="{FF2B5EF4-FFF2-40B4-BE49-F238E27FC236}">
                <a16:creationId xmlns:a16="http://schemas.microsoft.com/office/drawing/2014/main" id="{D545B0F4-41FB-4AB7-9F3B-EECBC7FC3826}"/>
              </a:ext>
            </a:extLst>
          </p:cNvPr>
          <p:cNvSpPr>
            <a:spLocks noGrp="1"/>
          </p:cNvSpPr>
          <p:nvPr>
            <p:ph idx="1"/>
          </p:nvPr>
        </p:nvSpPr>
        <p:spPr/>
        <p:txBody>
          <a:bodyPr/>
          <a:lstStyle/>
          <a:p>
            <a:r>
              <a:rPr lang="en-US" dirty="0" err="1"/>
              <a:t>Strawpoll</a:t>
            </a:r>
            <a:endParaRPr lang="en-US" dirty="0"/>
          </a:p>
          <a:p>
            <a:r>
              <a:rPr lang="en-US" b="0" dirty="0"/>
              <a:t>Do you support making Passive TB Ranging more similar to TB Ranging and a little more flexible, along the lines described in 11-20-385, in order to make it easier to enable Passive TB Ranging when TB Ranging is supported, without significantly degrading the performance of Passive TB Ranging?</a:t>
            </a:r>
          </a:p>
          <a:p>
            <a:endParaRPr lang="en-US" dirty="0"/>
          </a:p>
          <a:p>
            <a:r>
              <a:rPr lang="en-US" dirty="0"/>
              <a:t>Results (Y/N/A): </a:t>
            </a:r>
            <a:r>
              <a:rPr lang="en-US" b="0" dirty="0"/>
              <a:t>1/2/7</a:t>
            </a:r>
          </a:p>
        </p:txBody>
      </p:sp>
      <p:sp>
        <p:nvSpPr>
          <p:cNvPr id="4" name="Slide Number Placeholder 3">
            <a:extLst>
              <a:ext uri="{FF2B5EF4-FFF2-40B4-BE49-F238E27FC236}">
                <a16:creationId xmlns:a16="http://schemas.microsoft.com/office/drawing/2014/main" id="{1D4E40B0-6A7A-42A7-93E3-FB55581B0E48}"/>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58201459-CCB5-4805-8803-B497E166285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22FDCFF-AADB-4184-9D61-E2A5820E507B}"/>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24416025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CID resolutions ?? depicted in document 11-20-???r?</a:t>
            </a:r>
          </a:p>
          <a:p>
            <a:endParaRPr lang="en-US" b="0" dirty="0"/>
          </a:p>
          <a:p>
            <a:r>
              <a:rPr lang="en-US" dirty="0"/>
              <a:t>Results (Y/N/A):</a:t>
            </a:r>
            <a:endParaRPr lang="en-US" b="0" dirty="0"/>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167024076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Submission pipeline:</a:t>
            </a:r>
          </a:p>
          <a:p>
            <a:pPr lvl="1" algn="just">
              <a:spcBef>
                <a:spcPct val="20000"/>
              </a:spcBef>
              <a:buFontTx/>
              <a:buChar char="•"/>
            </a:pPr>
            <a:r>
              <a:rPr lang="en-US" dirty="0"/>
              <a:t>11-20-0530 proposed resolution to a few lb249 comments (Nehru Bhandaru) </a:t>
            </a:r>
          </a:p>
          <a:p>
            <a:pPr lvl="1" algn="just">
              <a:spcBef>
                <a:spcPct val="20000"/>
              </a:spcBef>
              <a:buFontTx/>
              <a:buChar char="•"/>
            </a:pPr>
            <a:endParaRPr lang="en-US" dirty="0"/>
          </a:p>
          <a:p>
            <a:pPr lvl="1">
              <a:buFont typeface="Arial" panose="020B0604020202020204" pitchFamily="34" charset="0"/>
              <a:buChar char="•"/>
            </a:pPr>
            <a:endParaRPr lang="en-US" altLang="en-US" b="0" dirty="0"/>
          </a:p>
          <a:p>
            <a:pPr lvl="1">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32334354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Apr. 8 		(Wednesday) , 13:00 ET – 14:30 ET – secretary </a:t>
            </a:r>
          </a:p>
          <a:p>
            <a:pPr>
              <a:buFont typeface="Arial" panose="020B0604020202020204" pitchFamily="34" charset="0"/>
              <a:buChar char="•"/>
            </a:pPr>
            <a:r>
              <a:rPr lang="en-US" altLang="en-US" b="0" dirty="0"/>
              <a:t>Apr. 15		(Wednesday) , 13:00 ET – 14:30 ET</a:t>
            </a:r>
          </a:p>
          <a:p>
            <a:pPr>
              <a:buFont typeface="Arial" panose="020B0604020202020204" pitchFamily="34" charset="0"/>
              <a:buChar char="•"/>
            </a:pPr>
            <a:r>
              <a:rPr lang="en-US" altLang="en-US" b="0" dirty="0"/>
              <a:t>Apr. 22 	(Wednesday), 13:00 ET – 14:30 ET</a:t>
            </a:r>
          </a:p>
          <a:p>
            <a:pPr>
              <a:buFont typeface="Arial" panose="020B0604020202020204" pitchFamily="34" charset="0"/>
              <a:buChar char="•"/>
            </a:pPr>
            <a:r>
              <a:rPr lang="en-US" altLang="en-US" b="0" dirty="0"/>
              <a:t>Apr. 29  	(Wednesday), 13:00 ET – 14:30 ET</a:t>
            </a:r>
            <a:r>
              <a:rPr lang="he-IL" altLang="en-US" b="0" dirty="0"/>
              <a:t> </a:t>
            </a:r>
            <a:r>
              <a:rPr lang="en-US" altLang="en-US" b="0" dirty="0"/>
              <a:t>– secretary </a:t>
            </a:r>
          </a:p>
          <a:p>
            <a:pPr>
              <a:buFont typeface="Arial" panose="020B0604020202020204" pitchFamily="34" charset="0"/>
              <a:buChar char="•"/>
            </a:pPr>
            <a:r>
              <a:rPr lang="en-US" altLang="en-US" b="0" dirty="0"/>
              <a:t>May 6 		(Wednesday), 13:00 ET – 14:30 ET</a:t>
            </a:r>
          </a:p>
          <a:p>
            <a:pPr>
              <a:buFont typeface="Arial" panose="020B0604020202020204" pitchFamily="34" charset="0"/>
              <a:buChar char="•"/>
            </a:pPr>
            <a:r>
              <a:rPr lang="en-US" altLang="en-US" b="0" dirty="0"/>
              <a:t>May 13	 	(Wednesday), 13:00 ET – 14:30 ET – originally May meeting</a:t>
            </a:r>
          </a:p>
          <a:p>
            <a:pPr>
              <a:buFont typeface="Arial" panose="020B0604020202020204" pitchFamily="34" charset="0"/>
              <a:buChar char="•"/>
            </a:pPr>
            <a:r>
              <a:rPr lang="en-US" altLang="en-US" b="0" dirty="0"/>
              <a:t>May 20	 	(Wednesday), 13:00 ET – 14:30 ET – WFA interop event </a:t>
            </a:r>
          </a:p>
          <a:p>
            <a:pPr marL="0" indent="0"/>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88608247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132900064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395007475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Apr. 8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(2min)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(13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600" dirty="0"/>
              <a:t>11-20-0530 proposed resolution to a few lb249 comments (Nehru Bhandaru)</a:t>
            </a:r>
          </a:p>
          <a:p>
            <a:pPr algn="just">
              <a:spcBef>
                <a:spcPct val="20000"/>
              </a:spcBef>
              <a:buFontTx/>
              <a:buChar char="•"/>
            </a:pPr>
            <a:r>
              <a:rPr lang="en-US" sz="1800" b="0" dirty="0"/>
              <a:t>Review submission pipeline (5 min) </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380820113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15166357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11-20-0530</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the CID resolutions 3524, 3525 and 3526 depicted in document 11-20-530r0.</a:t>
            </a:r>
          </a:p>
          <a:p>
            <a:endParaRPr lang="en-US" b="0" dirty="0"/>
          </a:p>
          <a:p>
            <a:r>
              <a:rPr lang="en-US" dirty="0"/>
              <a:t>Results (Y/N/A):8/0/4</a:t>
            </a:r>
            <a:endParaRPr lang="en-US" b="0" dirty="0"/>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2043861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457200" indent="-457200"/>
            <a:r>
              <a:rPr lang="en-US" altLang="en-US" sz="2000" dirty="0"/>
              <a:t>Attendance:</a:t>
            </a:r>
            <a:endParaRPr lang="en-US" altLang="en-US" sz="2000" dirty="0">
              <a:hlinkClick r:id="rId2"/>
            </a:endParaRPr>
          </a:p>
          <a:p>
            <a:pPr lvl="1"/>
            <a:r>
              <a:rPr lang="en-US" altLang="en-US" sz="1800" dirty="0"/>
              <a:t>Please register by logging to IMAT and register your attendance per WG chair guidance:</a:t>
            </a:r>
          </a:p>
          <a:p>
            <a:pPr lvl="1"/>
            <a:r>
              <a:rPr lang="en-US" sz="1800" dirty="0">
                <a:hlinkClick r:id="rId3"/>
              </a:rPr>
              <a:t>https://imat.ieee.org/attendance</a:t>
            </a:r>
            <a:endParaRPr lang="en-US" sz="1800" dirty="0"/>
          </a:p>
          <a:p>
            <a:pPr lvl="1"/>
            <a:r>
              <a:rPr lang="en-US" altLang="en-US" sz="1800" dirty="0"/>
              <a:t>Attendees are required to register their attendance. </a:t>
            </a:r>
          </a:p>
          <a:p>
            <a:pPr lvl="1"/>
            <a:endParaRPr lang="en-US" altLang="en-US" sz="1800" dirty="0"/>
          </a:p>
          <a:p>
            <a:r>
              <a:rPr lang="en-US" altLang="en-US" sz="2000" dirty="0"/>
              <a:t>Meeting coordinates: </a:t>
            </a:r>
          </a:p>
          <a:p>
            <a:r>
              <a:rPr lang="en-US" altLang="en-US" sz="1800" dirty="0"/>
              <a:t>	</a:t>
            </a:r>
            <a:r>
              <a:rPr lang="en-US" altLang="en-US" sz="1800" b="0" dirty="0"/>
              <a:t>Wed. 13:00 ET/10:00AM PT for 1:30 hrs.</a:t>
            </a:r>
          </a:p>
          <a:p>
            <a:r>
              <a:rPr lang="en-US" altLang="en-US" sz="1800" b="0" dirty="0"/>
              <a:t>	We are using WebEx, meeting credentials can be found in the IEEE 802.11 calendar </a:t>
            </a:r>
            <a:r>
              <a:rPr lang="en-US" altLang="en-US" sz="1800" b="0" dirty="0">
                <a:hlinkClick r:id="rId4"/>
              </a:rPr>
              <a:t>here</a:t>
            </a:r>
            <a:r>
              <a:rPr lang="en-US" altLang="en-US" sz="1800" b="0" dirty="0"/>
              <a:t>.</a:t>
            </a:r>
          </a:p>
          <a:p>
            <a:endParaRPr lang="en-US" altLang="en-US" sz="1800" dirty="0"/>
          </a:p>
          <a:p>
            <a:r>
              <a:rPr lang="en-US" altLang="en-US" sz="2000" dirty="0"/>
              <a:t>Documentation</a:t>
            </a:r>
          </a:p>
          <a:p>
            <a:pPr lvl="1"/>
            <a:r>
              <a:rPr lang="en-US" altLang="en-US" sz="1800" dirty="0">
                <a:hlinkClick r:id="rId5"/>
              </a:rPr>
              <a:t>https://mentor.ieee.org/802.11/documents</a:t>
            </a:r>
            <a:endParaRPr lang="en-US" altLang="en-US" sz="1800" dirty="0"/>
          </a:p>
          <a:p>
            <a:pPr lvl="1"/>
            <a:r>
              <a:rPr lang="en-US" altLang="en-US" sz="1800" dirty="0"/>
              <a:t>Use “</a:t>
            </a:r>
            <a:r>
              <a:rPr lang="en-US" altLang="en-US" sz="1800" dirty="0" err="1"/>
              <a:t>TGaz</a:t>
            </a:r>
            <a:r>
              <a:rPr lang="en-US" altLang="en-US" sz="1800" dirty="0"/>
              <a:t>” folder for documents relating to the </a:t>
            </a:r>
            <a:r>
              <a:rPr lang="en-US" altLang="en-US" sz="1800" dirty="0" err="1"/>
              <a:t>TGaz</a:t>
            </a:r>
            <a:r>
              <a:rPr lang="en-US" altLang="en-US" sz="1800" dirty="0"/>
              <a:t> activity.</a:t>
            </a:r>
          </a:p>
          <a:p>
            <a:pPr lvl="1"/>
            <a:endParaRPr lang="en-US" altLang="en-US" sz="1800" dirty="0"/>
          </a:p>
          <a:p>
            <a:endParaRPr lang="en-US" sz="2000" dirty="0"/>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Submission pipeline:</a:t>
            </a:r>
          </a:p>
          <a:p>
            <a:pPr lvl="1" algn="just">
              <a:spcBef>
                <a:spcPct val="20000"/>
              </a:spcBef>
              <a:buFontTx/>
              <a:buChar char="•"/>
            </a:pPr>
            <a:r>
              <a:rPr lang="en-US" dirty="0"/>
              <a:t>11-20-017r4 Proposed resolutions for editorial comments.</a:t>
            </a:r>
          </a:p>
          <a:p>
            <a:pPr lvl="1">
              <a:buFont typeface="Arial" panose="020B0604020202020204" pitchFamily="34" charset="0"/>
              <a:buChar char="•"/>
            </a:pPr>
            <a:endParaRPr lang="en-US" altLang="en-US" b="0" dirty="0"/>
          </a:p>
          <a:p>
            <a:pPr lvl="1">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7254405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Apr. 22 	(Wednesday), 13:00 ET – 14:30 ET</a:t>
            </a:r>
          </a:p>
          <a:p>
            <a:pPr>
              <a:buFont typeface="Arial" panose="020B0604020202020204" pitchFamily="34" charset="0"/>
              <a:buChar char="•"/>
            </a:pPr>
            <a:r>
              <a:rPr lang="en-US" altLang="en-US" b="0" dirty="0"/>
              <a:t>Apr. 29  	(Wednesday), 13:00 ET – 14:30 ET</a:t>
            </a:r>
            <a:r>
              <a:rPr lang="he-IL" altLang="en-US" b="0" dirty="0"/>
              <a:t> </a:t>
            </a:r>
            <a:r>
              <a:rPr lang="en-US" altLang="en-US" b="0" dirty="0"/>
              <a:t>– secretary </a:t>
            </a:r>
          </a:p>
          <a:p>
            <a:pPr>
              <a:buFont typeface="Arial" panose="020B0604020202020204" pitchFamily="34" charset="0"/>
              <a:buChar char="•"/>
            </a:pPr>
            <a:r>
              <a:rPr lang="en-US" altLang="en-US" b="0" dirty="0"/>
              <a:t>May 6 		(Wednesday), 13:00 ET – 14:30 ET</a:t>
            </a:r>
          </a:p>
          <a:p>
            <a:pPr>
              <a:buFont typeface="Arial" panose="020B0604020202020204" pitchFamily="34" charset="0"/>
              <a:buChar char="•"/>
            </a:pPr>
            <a:r>
              <a:rPr lang="en-US" altLang="en-US" b="0" dirty="0"/>
              <a:t>May 13	 	(Wednesday), 13:00 ET – 14:30 ET – originally May meeting</a:t>
            </a:r>
          </a:p>
          <a:p>
            <a:pPr>
              <a:buFont typeface="Arial" panose="020B0604020202020204" pitchFamily="34" charset="0"/>
              <a:buChar char="•"/>
            </a:pPr>
            <a:r>
              <a:rPr lang="en-US" altLang="en-US" b="0" dirty="0"/>
              <a:t>May 20	 	(Wednesday), 13:00 ET – 14:30 ET – WFA interop event </a:t>
            </a:r>
          </a:p>
          <a:p>
            <a:pPr marL="0" indent="0"/>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366649835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107159581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191562140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Apr. 15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(2min)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(13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400" dirty="0"/>
              <a:t>11-20-017r4 Proposed resolutions for editorial comments (Roy Want) – 20min</a:t>
            </a:r>
          </a:p>
          <a:p>
            <a:pPr lvl="1" algn="just">
              <a:spcBef>
                <a:spcPct val="20000"/>
              </a:spcBef>
              <a:buFontTx/>
              <a:buChar char="•"/>
            </a:pPr>
            <a:r>
              <a:rPr lang="en-US" sz="1400" dirty="0"/>
              <a:t>11-20-0607 CR for Section 11.22.6.4.3.2, 11.22.6.5 (Dibakar Das) – As time permits </a:t>
            </a:r>
          </a:p>
          <a:p>
            <a:pPr algn="just">
              <a:spcBef>
                <a:spcPct val="20000"/>
              </a:spcBef>
              <a:buFontTx/>
              <a:buChar char="•"/>
            </a:pPr>
            <a:r>
              <a:rPr lang="en-US" sz="1800" b="0" dirty="0"/>
              <a:t>Review submission pipeline (5 min) </a:t>
            </a:r>
          </a:p>
          <a:p>
            <a:pPr algn="just">
              <a:spcBef>
                <a:spcPct val="20000"/>
              </a:spcBef>
              <a:buFontTx/>
              <a:buChar char="•"/>
            </a:pPr>
            <a:r>
              <a:rPr lang="en-US" sz="1800" b="0" dirty="0"/>
              <a:t>Future telecons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24117531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274488248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11-20-0607</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the CID resolutions </a:t>
            </a:r>
            <a:r>
              <a:rPr lang="en-GB" b="0" dirty="0"/>
              <a:t>3676, 3677, 3678, 3680, 3811 and 3126 </a:t>
            </a:r>
            <a:r>
              <a:rPr lang="en-US" b="0" dirty="0"/>
              <a:t>depicted in document 11-20-607r1</a:t>
            </a:r>
          </a:p>
          <a:p>
            <a:endParaRPr lang="en-US" b="0" dirty="0"/>
          </a:p>
          <a:p>
            <a:r>
              <a:rPr lang="en-US" dirty="0"/>
              <a:t>Results (Y/N/A): 13/0/4</a:t>
            </a:r>
            <a:endParaRPr lang="en-US" b="0" dirty="0"/>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330000333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Submission pipeline:</a:t>
            </a:r>
          </a:p>
          <a:p>
            <a:pPr lvl="1" algn="just">
              <a:spcBef>
                <a:spcPct val="20000"/>
              </a:spcBef>
              <a:buFontTx/>
              <a:buChar char="•"/>
            </a:pPr>
            <a:r>
              <a:rPr lang="en-US" dirty="0"/>
              <a:t>11-20-607 CR for Section 11.22.6.4.3.2, 11.22.6.5 (Dibakar Das) </a:t>
            </a:r>
          </a:p>
          <a:p>
            <a:pPr lvl="1" algn="just">
              <a:spcBef>
                <a:spcPct val="20000"/>
              </a:spcBef>
              <a:buFontTx/>
              <a:buChar char="•"/>
            </a:pPr>
            <a:r>
              <a:rPr lang="en-US" dirty="0"/>
              <a:t>11-20-017r4 Proposed resolutions for editorial comments (Roy Want)</a:t>
            </a:r>
          </a:p>
          <a:p>
            <a:pPr lvl="1">
              <a:buFont typeface="Arial" panose="020B0604020202020204" pitchFamily="34" charset="0"/>
              <a:buChar char="•"/>
            </a:pPr>
            <a:endParaRPr lang="en-US" altLang="en-US" b="0" dirty="0"/>
          </a:p>
          <a:p>
            <a:pPr lvl="1">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361641114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Apr. 22 	(Wednesday), 13:00 ET – 14:30 ET</a:t>
            </a:r>
          </a:p>
          <a:p>
            <a:pPr>
              <a:buFont typeface="Arial" panose="020B0604020202020204" pitchFamily="34" charset="0"/>
              <a:buChar char="•"/>
            </a:pPr>
            <a:r>
              <a:rPr lang="en-US" altLang="en-US" b="0" dirty="0"/>
              <a:t>Apr. 29  	(Wednesday), 13:00 ET – 14:30 ET</a:t>
            </a:r>
            <a:r>
              <a:rPr lang="he-IL" altLang="en-US" b="0" dirty="0"/>
              <a:t> </a:t>
            </a:r>
            <a:r>
              <a:rPr lang="en-US" altLang="en-US" b="0" dirty="0"/>
              <a:t>– secretary </a:t>
            </a:r>
          </a:p>
          <a:p>
            <a:pPr>
              <a:buFont typeface="Arial" panose="020B0604020202020204" pitchFamily="34" charset="0"/>
              <a:buChar char="•"/>
            </a:pPr>
            <a:r>
              <a:rPr lang="en-US" altLang="en-US" b="0" dirty="0"/>
              <a:t>May 6 		(Wednesday), 13:00 ET – 14:30 ET</a:t>
            </a:r>
          </a:p>
          <a:p>
            <a:pPr>
              <a:buFont typeface="Arial" panose="020B0604020202020204" pitchFamily="34" charset="0"/>
              <a:buChar char="•"/>
            </a:pPr>
            <a:r>
              <a:rPr lang="en-US" altLang="en-US" b="0" dirty="0"/>
              <a:t>May 13	 	(Wednesday), 13:00 ET – 14:30 ET – originally May meeting</a:t>
            </a:r>
          </a:p>
          <a:p>
            <a:pPr>
              <a:buFont typeface="Arial" panose="020B0604020202020204" pitchFamily="34" charset="0"/>
              <a:buChar char="•"/>
            </a:pPr>
            <a:r>
              <a:rPr lang="en-US" altLang="en-US" b="0" dirty="0"/>
              <a:t>May 20	 	(Wednesday), 13:00 ET – 14:30 ET – WFA interop event </a:t>
            </a:r>
          </a:p>
          <a:p>
            <a:pPr marL="0" indent="0"/>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185614500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36288626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56288373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Apr. 22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(2min)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(18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400" dirty="0"/>
              <a:t>11-20-0642r0 Proposed resolutions for editorial comments (Roy Want) – 15min</a:t>
            </a:r>
          </a:p>
          <a:p>
            <a:pPr lvl="1" algn="just">
              <a:spcBef>
                <a:spcPct val="20000"/>
              </a:spcBef>
              <a:buFontTx/>
              <a:buChar char="•"/>
            </a:pPr>
            <a:r>
              <a:rPr lang="en-US" sz="1400" dirty="0"/>
              <a:t>11-20-0641 remaining CRs for Section 11.22.6.4.3.2, 11.22.6.5 (Dibakar Das) – for completion</a:t>
            </a:r>
          </a:p>
          <a:p>
            <a:pPr algn="just">
              <a:spcBef>
                <a:spcPct val="20000"/>
              </a:spcBef>
              <a:buFontTx/>
              <a:buChar char="•"/>
            </a:pPr>
            <a:r>
              <a:rPr lang="en-US" sz="1800" b="0" dirty="0"/>
              <a:t>Review submission pipeline (5 min) </a:t>
            </a:r>
          </a:p>
          <a:p>
            <a:pPr algn="just">
              <a:spcBef>
                <a:spcPct val="20000"/>
              </a:spcBef>
              <a:buFontTx/>
              <a:buChar char="•"/>
            </a:pPr>
            <a:r>
              <a:rPr lang="en-US" sz="1800" b="0" dirty="0"/>
              <a:t>Future telecons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280235828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272109680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11-20-0642</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the CID resolutions depicted by document 11-20-0642r0.</a:t>
            </a:r>
          </a:p>
          <a:p>
            <a:endParaRPr lang="en-US" b="0" dirty="0"/>
          </a:p>
          <a:p>
            <a:r>
              <a:rPr lang="en-US" dirty="0"/>
              <a:t>Results (Y/N/A): </a:t>
            </a:r>
            <a:r>
              <a:rPr lang="en-US" b="0" dirty="0"/>
              <a:t>12/0/1</a:t>
            </a:r>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257502583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11-20-0641</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the resolution of  CID </a:t>
            </a:r>
            <a:r>
              <a:rPr lang="en-GB" b="0" dirty="0"/>
              <a:t>3679 </a:t>
            </a:r>
            <a:r>
              <a:rPr lang="en-US" b="0" dirty="0"/>
              <a:t>depicted in document 11-20-641r0.</a:t>
            </a:r>
          </a:p>
          <a:p>
            <a:endParaRPr lang="en-US" b="0" dirty="0"/>
          </a:p>
          <a:p>
            <a:r>
              <a:rPr lang="en-US" dirty="0"/>
              <a:t>Results (Y/N/A): </a:t>
            </a:r>
            <a:r>
              <a:rPr lang="en-US" b="0" dirty="0"/>
              <a:t>7/1/7</a:t>
            </a:r>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58350897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11-20-0641</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the CID resolutions</a:t>
            </a:r>
            <a:r>
              <a:rPr lang="en-GB" b="0" dirty="0"/>
              <a:t> 3683, 3813, 3815 </a:t>
            </a:r>
            <a:r>
              <a:rPr lang="en-US" b="0" dirty="0"/>
              <a:t>depicted in document 11-20-641r0.</a:t>
            </a:r>
          </a:p>
          <a:p>
            <a:endParaRPr lang="en-US" b="0" dirty="0"/>
          </a:p>
          <a:p>
            <a:r>
              <a:rPr lang="en-US" dirty="0"/>
              <a:t>Results (Y/N/A): </a:t>
            </a:r>
            <a:r>
              <a:rPr lang="en-US" b="0" dirty="0"/>
              <a:t>13/0/2</a:t>
            </a:r>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295179255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Submission pipeline:</a:t>
            </a:r>
          </a:p>
          <a:p>
            <a:pPr lvl="1" algn="just">
              <a:spcBef>
                <a:spcPct val="20000"/>
              </a:spcBef>
              <a:buFontTx/>
              <a:buChar char="•"/>
            </a:pPr>
            <a:endParaRPr lang="en-US" dirty="0"/>
          </a:p>
          <a:p>
            <a:pPr lvl="1">
              <a:buFont typeface="Arial" panose="020B0604020202020204" pitchFamily="34" charset="0"/>
              <a:buChar char="•"/>
            </a:pPr>
            <a:endParaRPr lang="en-US" altLang="en-US" b="0" dirty="0"/>
          </a:p>
          <a:p>
            <a:pPr lvl="1">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2242633574"/>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Apr. 29  	(Wednesday), 13:00 ET – 14:30 ET</a:t>
            </a:r>
            <a:r>
              <a:rPr lang="he-IL" altLang="en-US" b="0" dirty="0"/>
              <a:t> </a:t>
            </a:r>
            <a:r>
              <a:rPr lang="en-US" altLang="en-US" b="0" dirty="0"/>
              <a:t>– secretary </a:t>
            </a:r>
          </a:p>
          <a:p>
            <a:pPr>
              <a:buFont typeface="Arial" panose="020B0604020202020204" pitchFamily="34" charset="0"/>
              <a:buChar char="•"/>
            </a:pPr>
            <a:r>
              <a:rPr lang="en-US" altLang="en-US" b="0" dirty="0"/>
              <a:t>May 6 		(Wednesday), 13:00 ET – 14:30 ET</a:t>
            </a:r>
          </a:p>
          <a:p>
            <a:pPr>
              <a:buFont typeface="Arial" panose="020B0604020202020204" pitchFamily="34" charset="0"/>
              <a:buChar char="•"/>
            </a:pPr>
            <a:r>
              <a:rPr lang="en-US" altLang="en-US" b="0" dirty="0"/>
              <a:t>May 13	 	(Wednesday), 13:00 ET – 14:30 ET – originally May meeting</a:t>
            </a:r>
          </a:p>
          <a:p>
            <a:pPr>
              <a:buFont typeface="Arial" panose="020B0604020202020204" pitchFamily="34" charset="0"/>
              <a:buChar char="•"/>
            </a:pPr>
            <a:r>
              <a:rPr lang="en-US" altLang="en-US" b="0" dirty="0"/>
              <a:t>May 20	 	(Wednesday), 13:00 ET – 14:30 ET</a:t>
            </a:r>
          </a:p>
          <a:p>
            <a:pPr>
              <a:buFont typeface="Arial" panose="020B0604020202020204" pitchFamily="34" charset="0"/>
              <a:buChar char="•"/>
            </a:pPr>
            <a:r>
              <a:rPr lang="en-US" altLang="en-US" dirty="0"/>
              <a:t>May 27 	(Wednesday), 13:00 ET – 14:30 ET</a:t>
            </a:r>
          </a:p>
          <a:p>
            <a:pPr>
              <a:buFont typeface="Arial" panose="020B0604020202020204" pitchFamily="34" charset="0"/>
              <a:buChar char="•"/>
            </a:pPr>
            <a:r>
              <a:rPr lang="en-US" altLang="en-US" dirty="0"/>
              <a:t>June 3		 (Wednesday), 13:00 ET – 14:30 ET</a:t>
            </a:r>
          </a:p>
          <a:p>
            <a:pPr>
              <a:buFont typeface="Arial" panose="020B0604020202020204" pitchFamily="34" charset="0"/>
              <a:buChar char="•"/>
            </a:pPr>
            <a:r>
              <a:rPr lang="en-US" altLang="en-US" dirty="0"/>
              <a:t>June 10	 (Wednesday), 13:00 ET – 14:30 ET</a:t>
            </a:r>
          </a:p>
          <a:p>
            <a:pPr>
              <a:buFont typeface="Arial" panose="020B0604020202020204" pitchFamily="34" charset="0"/>
              <a:buChar char="•"/>
            </a:pPr>
            <a:r>
              <a:rPr lang="en-US" altLang="en-US" dirty="0"/>
              <a:t>June 17	 (Wednesday), 13:00 ET – 14:30 ET</a:t>
            </a:r>
          </a:p>
          <a:p>
            <a:pPr>
              <a:buFont typeface="Arial" panose="020B0604020202020204" pitchFamily="34" charset="0"/>
              <a:buChar char="•"/>
            </a:pPr>
            <a:r>
              <a:rPr lang="en-US" altLang="en-US" dirty="0"/>
              <a:t>June 24 	(Wednesday), 13:00 ET – 14:30 ET</a:t>
            </a:r>
          </a:p>
          <a:p>
            <a:pPr>
              <a:buFont typeface="Arial" panose="020B0604020202020204" pitchFamily="34" charset="0"/>
              <a:buChar char="•"/>
            </a:pPr>
            <a:r>
              <a:rPr lang="en-US" altLang="en-US" dirty="0"/>
              <a:t>July 1		(Wednesday), 13:00 ET – 14:30 ET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290069181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185604447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21898271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May 6</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(2min)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400" dirty="0"/>
              <a:t>11-20-710 Attacks to Fully Random QPSK Sounding Signal (Qinghua Li) – 45 min </a:t>
            </a:r>
          </a:p>
          <a:p>
            <a:pPr lvl="1" algn="just">
              <a:spcBef>
                <a:spcPct val="20000"/>
              </a:spcBef>
              <a:buFontTx/>
              <a:buChar char="•"/>
            </a:pPr>
            <a:r>
              <a:rPr lang="en-US" sz="1400" dirty="0"/>
              <a:t>11-20-0707 Max Number of LTF (Christian Berger) – 30min </a:t>
            </a:r>
          </a:p>
          <a:p>
            <a:pPr lvl="1" algn="just">
              <a:spcBef>
                <a:spcPct val="20000"/>
              </a:spcBef>
              <a:buFontTx/>
              <a:buChar char="•"/>
            </a:pPr>
            <a:r>
              <a:rPr lang="en-US" sz="1400" strike="sngStrike" dirty="0"/>
              <a:t>11-20-694  Detection of 1-Sample Computational Attacker (Feng Jiang) -  for future review</a:t>
            </a:r>
          </a:p>
          <a:p>
            <a:pPr algn="just">
              <a:spcBef>
                <a:spcPct val="20000"/>
              </a:spcBef>
              <a:buFontTx/>
              <a:buChar char="•"/>
            </a:pPr>
            <a:r>
              <a:rPr lang="en-US" sz="1800" b="0" dirty="0"/>
              <a:t>Review submission pipeline (5 min) </a:t>
            </a:r>
          </a:p>
          <a:p>
            <a:pPr algn="just">
              <a:spcBef>
                <a:spcPct val="20000"/>
              </a:spcBef>
              <a:buFontTx/>
              <a:buChar char="•"/>
            </a:pPr>
            <a:r>
              <a:rPr lang="en-US" sz="1800" b="0" dirty="0"/>
              <a:t>Future telecons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1676844766"/>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645713924"/>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11-20-xxx</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the CID resolutions xxx depicted by document 11-20-???r? .</a:t>
            </a:r>
          </a:p>
          <a:p>
            <a:endParaRPr lang="en-US" b="0" dirty="0"/>
          </a:p>
          <a:p>
            <a:r>
              <a:rPr lang="en-US" dirty="0"/>
              <a:t>Results (Y/N/A):</a:t>
            </a:r>
            <a:endParaRPr lang="en-US" b="0" dirty="0"/>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385673946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Submission pipeline:</a:t>
            </a:r>
          </a:p>
          <a:p>
            <a:pPr lvl="1" algn="just">
              <a:spcBef>
                <a:spcPct val="20000"/>
              </a:spcBef>
              <a:buFontTx/>
              <a:buChar char="•"/>
            </a:pPr>
            <a:r>
              <a:rPr lang="en-US" sz="1400" dirty="0"/>
              <a:t>11-20-0707 Max Number of LTF (Christian Berger)</a:t>
            </a:r>
            <a:r>
              <a:rPr lang="he-IL" sz="1400" dirty="0"/>
              <a:t> </a:t>
            </a:r>
            <a:r>
              <a:rPr lang="en-US" sz="1400" dirty="0"/>
              <a:t> - for completion.</a:t>
            </a:r>
          </a:p>
          <a:p>
            <a:pPr lvl="1" algn="just">
              <a:spcBef>
                <a:spcPct val="20000"/>
              </a:spcBef>
              <a:buFontTx/>
              <a:buChar char="•"/>
            </a:pPr>
            <a:endParaRPr lang="en-US" sz="1400" dirty="0"/>
          </a:p>
          <a:p>
            <a:pPr lvl="1">
              <a:buFont typeface="Arial" panose="020B0604020202020204" pitchFamily="34" charset="0"/>
              <a:buChar char="•"/>
            </a:pPr>
            <a:endParaRPr lang="en-US" altLang="en-US" b="0" dirty="0"/>
          </a:p>
          <a:p>
            <a:pPr lvl="1" algn="just">
              <a:spcBef>
                <a:spcPct val="20000"/>
              </a:spcBef>
              <a:buFontTx/>
              <a:buChar char="•"/>
            </a:pPr>
            <a:endParaRPr lang="en-US" dirty="0"/>
          </a:p>
          <a:p>
            <a:pPr lvl="1">
              <a:buFont typeface="Arial" panose="020B0604020202020204" pitchFamily="34" charset="0"/>
              <a:buChar char="•"/>
            </a:pPr>
            <a:endParaRPr lang="en-US" altLang="en-US" b="0" dirty="0"/>
          </a:p>
          <a:p>
            <a:pPr lvl="1">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3566125715"/>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May 13	 	(Wednesday), 13:00 ET – 14:30 ET – originally May meeting</a:t>
            </a:r>
          </a:p>
          <a:p>
            <a:pPr>
              <a:buFont typeface="Arial" panose="020B0604020202020204" pitchFamily="34" charset="0"/>
              <a:buChar char="•"/>
            </a:pPr>
            <a:r>
              <a:rPr lang="en-US" altLang="en-US" b="0" dirty="0"/>
              <a:t>May 20	 	(Wednesday), 13:00 ET – 14:30 ET</a:t>
            </a:r>
          </a:p>
          <a:p>
            <a:pPr>
              <a:buFont typeface="Arial" panose="020B0604020202020204" pitchFamily="34" charset="0"/>
              <a:buChar char="•"/>
            </a:pPr>
            <a:r>
              <a:rPr lang="en-US" altLang="en-US" b="0" dirty="0"/>
              <a:t>May 27 	(Wednesday), 13:00 ET – 14:30 ET</a:t>
            </a:r>
          </a:p>
          <a:p>
            <a:pPr>
              <a:buFont typeface="Arial" panose="020B0604020202020204" pitchFamily="34" charset="0"/>
              <a:buChar char="•"/>
            </a:pPr>
            <a:r>
              <a:rPr lang="en-US" altLang="en-US" b="0" dirty="0"/>
              <a:t>June 3		 (Wednesday), 13:00 ET – 14:30 ET</a:t>
            </a:r>
          </a:p>
          <a:p>
            <a:pPr>
              <a:buFont typeface="Arial" panose="020B0604020202020204" pitchFamily="34" charset="0"/>
              <a:buChar char="•"/>
            </a:pPr>
            <a:r>
              <a:rPr lang="en-US" altLang="en-US" b="0" dirty="0"/>
              <a:t>June 10	 	(Wednesday), 13:00 ET – 14:30 ET</a:t>
            </a:r>
          </a:p>
          <a:p>
            <a:pPr>
              <a:buFont typeface="Arial" panose="020B0604020202020204" pitchFamily="34" charset="0"/>
              <a:buChar char="•"/>
            </a:pPr>
            <a:r>
              <a:rPr lang="en-US" altLang="en-US" b="0" dirty="0"/>
              <a:t>June 17	 	(Wednesday), 13:00 ET – 14:30 ET</a:t>
            </a:r>
          </a:p>
          <a:p>
            <a:pPr>
              <a:buFont typeface="Arial" panose="020B0604020202020204" pitchFamily="34" charset="0"/>
              <a:buChar char="•"/>
            </a:pPr>
            <a:r>
              <a:rPr lang="en-US" altLang="en-US" b="0" dirty="0"/>
              <a:t>June 24 	(Wednesday), 13:00 ET – 14:30 ET</a:t>
            </a:r>
          </a:p>
          <a:p>
            <a:pPr>
              <a:buFont typeface="Arial" panose="020B0604020202020204" pitchFamily="34" charset="0"/>
              <a:buChar char="•"/>
            </a:pPr>
            <a:r>
              <a:rPr lang="en-US" altLang="en-US" b="0" dirty="0"/>
              <a:t>July 1		(Wednesday), 13:00 ET – 14:30 ET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1938096539"/>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2217919606"/>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264830992"/>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May 20</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(2min)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400" dirty="0"/>
              <a:t>11-20-0759 	CR for some PHY related CIDs on LB249 (Feng Jiang) – 35 min</a:t>
            </a:r>
          </a:p>
          <a:p>
            <a:pPr lvl="1" algn="just">
              <a:spcBef>
                <a:spcPct val="20000"/>
              </a:spcBef>
              <a:buFontTx/>
              <a:buChar char="•"/>
            </a:pPr>
            <a:r>
              <a:rPr lang="en-US" sz="1400" dirty="0"/>
              <a:t>11-19-1011 	SIG-A Changes for Ranging NDP (Christian Berger) – 15 min</a:t>
            </a:r>
          </a:p>
          <a:p>
            <a:pPr lvl="1" algn="just">
              <a:spcBef>
                <a:spcPct val="20000"/>
              </a:spcBef>
              <a:buFontTx/>
              <a:buChar char="•"/>
            </a:pPr>
            <a:r>
              <a:rPr lang="en-US" sz="1400" dirty="0"/>
              <a:t>11-20-0788	CR for control frames related CIDs (Dibakar Das) – as time permits</a:t>
            </a:r>
          </a:p>
          <a:p>
            <a:pPr algn="just">
              <a:spcBef>
                <a:spcPct val="20000"/>
              </a:spcBef>
              <a:buFontTx/>
              <a:buChar char="•"/>
            </a:pPr>
            <a:r>
              <a:rPr lang="en-US" sz="1800" b="0" dirty="0"/>
              <a:t>Review submission pipeline (5 min) </a:t>
            </a:r>
          </a:p>
          <a:p>
            <a:pPr algn="just">
              <a:spcBef>
                <a:spcPct val="20000"/>
              </a:spcBef>
              <a:buFontTx/>
              <a:buChar char="•"/>
            </a:pPr>
            <a:r>
              <a:rPr lang="en-US" sz="1800" b="0" dirty="0"/>
              <a:t>Future telecons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391620989"/>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2252214720"/>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Submission pipeline:</a:t>
            </a:r>
          </a:p>
          <a:p>
            <a:pPr lvl="1" algn="just">
              <a:spcBef>
                <a:spcPct val="20000"/>
              </a:spcBef>
              <a:buFontTx/>
              <a:buChar char="•"/>
            </a:pPr>
            <a:r>
              <a:rPr lang="en-US" sz="1400" dirty="0"/>
              <a:t>11-20-0759 	CR for some PHY related CIDs on LB249 (Feng Jiang)</a:t>
            </a:r>
          </a:p>
          <a:p>
            <a:pPr lvl="1">
              <a:buFont typeface="Arial" panose="020B0604020202020204" pitchFamily="34" charset="0"/>
              <a:buChar char="•"/>
            </a:pPr>
            <a:endParaRPr lang="en-US" altLang="en-US" b="0" dirty="0"/>
          </a:p>
          <a:p>
            <a:pPr lvl="1" algn="just">
              <a:spcBef>
                <a:spcPct val="20000"/>
              </a:spcBef>
              <a:buFontTx/>
              <a:buChar char="•"/>
            </a:pPr>
            <a:endParaRPr lang="en-US" dirty="0"/>
          </a:p>
          <a:p>
            <a:pPr lvl="1">
              <a:buFont typeface="Arial" panose="020B0604020202020204" pitchFamily="34" charset="0"/>
              <a:buChar char="•"/>
            </a:pPr>
            <a:endParaRPr lang="en-US" altLang="en-US" b="0" dirty="0"/>
          </a:p>
          <a:p>
            <a:pPr lvl="1">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777370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6EB5D1-01EA-4C24-9321-65DA531B2E39}"/>
              </a:ext>
            </a:extLst>
          </p:cNvPr>
          <p:cNvSpPr>
            <a:spLocks noGrp="1"/>
          </p:cNvSpPr>
          <p:nvPr>
            <p:ph type="title"/>
          </p:nvPr>
        </p:nvSpPr>
        <p:spPr/>
        <p:txBody>
          <a:bodyPr/>
          <a:lstStyle/>
          <a:p>
            <a:r>
              <a:rPr lang="en-US" dirty="0"/>
              <a:t>11-20-0759</a:t>
            </a:r>
          </a:p>
        </p:txBody>
      </p:sp>
      <p:sp>
        <p:nvSpPr>
          <p:cNvPr id="3" name="Content Placeholder 2">
            <a:extLst>
              <a:ext uri="{FF2B5EF4-FFF2-40B4-BE49-F238E27FC236}">
                <a16:creationId xmlns:a16="http://schemas.microsoft.com/office/drawing/2014/main" id="{F164D518-A0FE-4315-8F47-6E5B25DBB400}"/>
              </a:ext>
            </a:extLst>
          </p:cNvPr>
          <p:cNvSpPr>
            <a:spLocks noGrp="1"/>
          </p:cNvSpPr>
          <p:nvPr>
            <p:ph idx="1"/>
          </p:nvPr>
        </p:nvSpPr>
        <p:spPr>
          <a:xfrm>
            <a:off x="914401" y="1628801"/>
            <a:ext cx="10361084" cy="4465614"/>
          </a:xfrm>
        </p:spPr>
        <p:txBody>
          <a:bodyPr/>
          <a:lstStyle/>
          <a:p>
            <a:r>
              <a:rPr lang="en-US" dirty="0" err="1"/>
              <a:t>Strawpoll</a:t>
            </a:r>
            <a:r>
              <a:rPr lang="en-US" dirty="0"/>
              <a:t> </a:t>
            </a:r>
          </a:p>
          <a:p>
            <a:r>
              <a:rPr lang="en-US" sz="1600" b="0" dirty="0"/>
              <a:t>Which of the two options do you prefer?</a:t>
            </a:r>
          </a:p>
          <a:p>
            <a:r>
              <a:rPr lang="en-US" sz="1600" b="0" dirty="0"/>
              <a:t>O1: The transmitter can use spatial expansion matrix </a:t>
            </a:r>
            <a:r>
              <a:rPr lang="en-US" sz="1600" b="0" dirty="0" err="1"/>
              <a:t>Qmatrix</a:t>
            </a:r>
            <a:r>
              <a:rPr lang="en-US" sz="1600" b="0" dirty="0"/>
              <a:t> to map the </a:t>
            </a:r>
            <a:r>
              <a:rPr lang="en-US" sz="1600" b="0" dirty="0" err="1"/>
              <a:t>Ntx</a:t>
            </a:r>
            <a:r>
              <a:rPr lang="en-US" sz="1600" b="0" dirty="0"/>
              <a:t> antennas to </a:t>
            </a:r>
            <a:r>
              <a:rPr lang="en-US" sz="1600" b="0" dirty="0" err="1"/>
              <a:t>Nsts</a:t>
            </a:r>
            <a:r>
              <a:rPr lang="en-US" sz="1600" b="0" dirty="0"/>
              <a:t> spatial streams.  The definition of spatial expansion matrix is in 19.3.11.11.2 Spatial mapping. For this case </a:t>
            </a:r>
            <a:r>
              <a:rPr lang="en-US" sz="1600" b="0" dirty="0" err="1"/>
              <a:t>Nsts</a:t>
            </a:r>
            <a:r>
              <a:rPr lang="en-US" sz="1600" b="0" dirty="0"/>
              <a:t>&lt;=</a:t>
            </a:r>
            <a:r>
              <a:rPr lang="en-US" sz="1600" b="0" dirty="0" err="1"/>
              <a:t>Ntx</a:t>
            </a:r>
            <a:r>
              <a:rPr lang="en-US" sz="1600" b="0" dirty="0"/>
              <a:t>.</a:t>
            </a:r>
          </a:p>
          <a:p>
            <a:r>
              <a:rPr lang="en-US" sz="1600" b="0" dirty="0"/>
              <a:t>	(Note: This option aligns with the NDP design in 11ax). </a:t>
            </a:r>
          </a:p>
          <a:p>
            <a:endParaRPr lang="en-US" sz="1600" b="0" dirty="0"/>
          </a:p>
          <a:p>
            <a:r>
              <a:rPr lang="en-US" sz="1600" b="0" dirty="0"/>
              <a:t>O2: The transmitter always uses </a:t>
            </a:r>
            <a:r>
              <a:rPr lang="en-US" sz="1600" b="0" dirty="0" err="1"/>
              <a:t>Nsts</a:t>
            </a:r>
            <a:r>
              <a:rPr lang="en-US" sz="1600" b="0" dirty="0"/>
              <a:t> antennas for NDP transmission and for this case </a:t>
            </a:r>
            <a:r>
              <a:rPr lang="en-US" sz="1600" b="0" dirty="0" err="1"/>
              <a:t>Nsts</a:t>
            </a:r>
            <a:r>
              <a:rPr lang="en-US" sz="1600" b="0" dirty="0"/>
              <a:t>=</a:t>
            </a:r>
            <a:r>
              <a:rPr lang="en-US" sz="1600" b="0" dirty="0" err="1"/>
              <a:t>Ntx</a:t>
            </a:r>
            <a:r>
              <a:rPr lang="en-US" sz="1600" b="0" dirty="0"/>
              <a:t> and Q matrix is identity matrix. </a:t>
            </a:r>
          </a:p>
          <a:p>
            <a:r>
              <a:rPr lang="en-US" sz="1600" b="0" dirty="0"/>
              <a:t>	(Note: This option needs some change compared with 11ax spec. )</a:t>
            </a:r>
          </a:p>
          <a:p>
            <a:endParaRPr lang="en-US" sz="1600" b="0" dirty="0"/>
          </a:p>
          <a:p>
            <a:r>
              <a:rPr lang="en-US" sz="1600" b="0" dirty="0"/>
              <a:t>Results: O1) 6 	O2) 8 	A)5</a:t>
            </a:r>
          </a:p>
          <a:p>
            <a:endParaRPr lang="en-US" sz="1600" b="0" dirty="0"/>
          </a:p>
        </p:txBody>
      </p:sp>
      <p:sp>
        <p:nvSpPr>
          <p:cNvPr id="4" name="Slide Number Placeholder 3">
            <a:extLst>
              <a:ext uri="{FF2B5EF4-FFF2-40B4-BE49-F238E27FC236}">
                <a16:creationId xmlns:a16="http://schemas.microsoft.com/office/drawing/2014/main" id="{4E73CAC6-8819-4114-BF68-2BF0C9A33BA3}"/>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B3570562-6EA0-402D-BB8E-13924BEF26D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44E927C-ADF1-47FC-ACE4-3095D382451F}"/>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2375812498"/>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11-20-0759</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the CID resolution </a:t>
            </a:r>
            <a:r>
              <a:rPr lang="en-GB" b="0" dirty="0"/>
              <a:t>3129 </a:t>
            </a:r>
            <a:r>
              <a:rPr lang="en-US" b="0" dirty="0"/>
              <a:t>depicted in document 11-20-759r1?</a:t>
            </a:r>
          </a:p>
          <a:p>
            <a:endParaRPr lang="en-US" b="0" dirty="0"/>
          </a:p>
          <a:p>
            <a:r>
              <a:rPr lang="en-US" dirty="0"/>
              <a:t>Results (Y/N/A):</a:t>
            </a:r>
            <a:r>
              <a:rPr lang="en-US" b="0" dirty="0"/>
              <a:t> 14/0/4</a:t>
            </a:r>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4180223217"/>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5A546B-AD01-4756-98C2-E4BD66136535}"/>
              </a:ext>
            </a:extLst>
          </p:cNvPr>
          <p:cNvSpPr>
            <a:spLocks noGrp="1"/>
          </p:cNvSpPr>
          <p:nvPr>
            <p:ph type="title"/>
          </p:nvPr>
        </p:nvSpPr>
        <p:spPr/>
        <p:txBody>
          <a:bodyPr/>
          <a:lstStyle/>
          <a:p>
            <a:r>
              <a:rPr lang="en-US" dirty="0"/>
              <a:t>11-19-1011</a:t>
            </a:r>
          </a:p>
        </p:txBody>
      </p:sp>
      <p:sp>
        <p:nvSpPr>
          <p:cNvPr id="3" name="Content Placeholder 2">
            <a:extLst>
              <a:ext uri="{FF2B5EF4-FFF2-40B4-BE49-F238E27FC236}">
                <a16:creationId xmlns:a16="http://schemas.microsoft.com/office/drawing/2014/main" id="{469206AD-D0FB-4D68-9DA7-D69DAC334E63}"/>
              </a:ext>
            </a:extLst>
          </p:cNvPr>
          <p:cNvSpPr>
            <a:spLocks noGrp="1"/>
          </p:cNvSpPr>
          <p:nvPr>
            <p:ph idx="1"/>
          </p:nvPr>
        </p:nvSpPr>
        <p:spPr/>
        <p:txBody>
          <a:bodyPr/>
          <a:lstStyle/>
          <a:p>
            <a:r>
              <a:rPr lang="en-US" b="0" dirty="0"/>
              <a:t>Do you agree to modify HE-SIG-A field to convey Ranging NDP indication (where data field length equal zero)?</a:t>
            </a:r>
          </a:p>
          <a:p>
            <a:endParaRPr lang="en-US" b="0" dirty="0"/>
          </a:p>
          <a:p>
            <a:r>
              <a:rPr lang="en-US" b="0" dirty="0"/>
              <a:t>Results (Y/N/A): 6/6/6</a:t>
            </a:r>
          </a:p>
        </p:txBody>
      </p:sp>
      <p:sp>
        <p:nvSpPr>
          <p:cNvPr id="4" name="Slide Number Placeholder 3">
            <a:extLst>
              <a:ext uri="{FF2B5EF4-FFF2-40B4-BE49-F238E27FC236}">
                <a16:creationId xmlns:a16="http://schemas.microsoft.com/office/drawing/2014/main" id="{18B9CC3C-644D-4F17-8F8E-358ECFEBBB1C}"/>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FE941374-F2F8-4870-B5CB-542387B53B3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8DADF9B-E72B-4506-9581-7A7DC3D804DB}"/>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1742543047"/>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a:t>Regular telecons:</a:t>
            </a:r>
          </a:p>
          <a:p>
            <a:pPr>
              <a:buFont typeface="Arial" panose="020B0604020202020204" pitchFamily="34" charset="0"/>
              <a:buChar char="•"/>
            </a:pPr>
            <a:r>
              <a:rPr lang="en-US" altLang="en-US" b="0" dirty="0"/>
              <a:t>May 27 	(Wednesday), 13:00 ET – 14:30 ET</a:t>
            </a:r>
          </a:p>
          <a:p>
            <a:pPr>
              <a:buFont typeface="Arial" panose="020B0604020202020204" pitchFamily="34" charset="0"/>
              <a:buChar char="•"/>
            </a:pPr>
            <a:r>
              <a:rPr lang="en-US" altLang="en-US" b="0" dirty="0"/>
              <a:t>June 3		 (Wednesday), 13:00 ET – 14:30 ET</a:t>
            </a:r>
          </a:p>
          <a:p>
            <a:pPr>
              <a:buFont typeface="Arial" panose="020B0604020202020204" pitchFamily="34" charset="0"/>
              <a:buChar char="•"/>
            </a:pPr>
            <a:r>
              <a:rPr lang="en-US" altLang="en-US" b="0" dirty="0"/>
              <a:t>June 10	 	(Wednesday), 13:00 ET – 14:30 ET</a:t>
            </a:r>
          </a:p>
          <a:p>
            <a:pPr>
              <a:buFont typeface="Arial" panose="020B0604020202020204" pitchFamily="34" charset="0"/>
              <a:buChar char="•"/>
            </a:pPr>
            <a:r>
              <a:rPr lang="en-US" altLang="en-US" b="0" dirty="0"/>
              <a:t>June 17	 	(Wednesday), 13:00 ET – 14:30 ET</a:t>
            </a:r>
          </a:p>
          <a:p>
            <a:pPr>
              <a:buFont typeface="Arial" panose="020B0604020202020204" pitchFamily="34" charset="0"/>
              <a:buChar char="•"/>
            </a:pPr>
            <a:r>
              <a:rPr lang="en-US" altLang="en-US" b="0" dirty="0"/>
              <a:t>June 24 	(Wednesday), 13:00 ET – 14:30 ET</a:t>
            </a:r>
          </a:p>
          <a:p>
            <a:pPr>
              <a:buFont typeface="Arial" panose="020B0604020202020204" pitchFamily="34" charset="0"/>
              <a:buChar char="•"/>
            </a:pPr>
            <a:r>
              <a:rPr lang="en-US" altLang="en-US" b="0" dirty="0"/>
              <a:t>July 1		(Wednesday), 13:00 ET – 14:30 ET</a:t>
            </a:r>
          </a:p>
          <a:p>
            <a:pPr>
              <a:buFont typeface="Arial" panose="020B0604020202020204" pitchFamily="34" charset="0"/>
              <a:buChar char="•"/>
            </a:pPr>
            <a:r>
              <a:rPr lang="en-US" altLang="en-US" b="0" dirty="0"/>
              <a:t>July 8</a:t>
            </a:r>
            <a:r>
              <a:rPr lang="en-US" altLang="en-US" b="0" baseline="30000" dirty="0"/>
              <a:t>		</a:t>
            </a:r>
            <a:r>
              <a:rPr lang="en-US" altLang="en-US" b="0" dirty="0"/>
              <a:t>(Wednesday), 13:00 ET – 14:30 ET</a:t>
            </a:r>
          </a:p>
          <a:p>
            <a:pPr>
              <a:buFont typeface="Arial" panose="020B0604020202020204" pitchFamily="34" charset="0"/>
              <a:buChar char="•"/>
            </a:pPr>
            <a:r>
              <a:rPr lang="en-US" altLang="en-US" b="0" dirty="0"/>
              <a:t>July 15</a:t>
            </a:r>
            <a:r>
              <a:rPr lang="en-US" altLang="en-US" b="0" baseline="30000" dirty="0"/>
              <a:t>		</a:t>
            </a:r>
            <a:r>
              <a:rPr lang="en-US" altLang="en-US" b="0" dirty="0"/>
              <a:t>(Wednesday), 13:00 ET – 14:30 ET</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3106216638"/>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err="1"/>
              <a:t>TGaz</a:t>
            </a:r>
            <a:r>
              <a:rPr lang="en-US" altLang="en-US" dirty="0"/>
              <a:t> plenary (motions) telecons</a:t>
            </a:r>
            <a:r>
              <a:rPr lang="en-US" altLang="en-US" b="0" dirty="0"/>
              <a:t>:</a:t>
            </a:r>
          </a:p>
          <a:p>
            <a:pPr>
              <a:buFont typeface="Arial" panose="020B0604020202020204" pitchFamily="34" charset="0"/>
              <a:buChar char="•"/>
            </a:pPr>
            <a:r>
              <a:rPr lang="en-US" altLang="en-US" b="0" dirty="0"/>
              <a:t>May 28 	(Thu.) 10:00 ET – 11:00 ET.</a:t>
            </a:r>
          </a:p>
          <a:p>
            <a:pPr>
              <a:buFont typeface="Arial" panose="020B0604020202020204" pitchFamily="34" charset="0"/>
              <a:buChar char="•"/>
            </a:pPr>
            <a:r>
              <a:rPr lang="en-US" altLang="en-US" b="0" dirty="0"/>
              <a:t>June 25 	(Thu.) 10:00 ET – 11:00 ET.</a:t>
            </a:r>
          </a:p>
          <a:p>
            <a:pPr>
              <a:buFont typeface="Arial" panose="020B0604020202020204" pitchFamily="34" charset="0"/>
              <a:buChar char="•"/>
            </a:pPr>
            <a:r>
              <a:rPr lang="en-US" altLang="en-US" b="0" dirty="0"/>
              <a:t>July 30 		(Thu.) 10:00 ET – 11:00 ET.</a:t>
            </a:r>
          </a:p>
          <a:p>
            <a:pPr marL="0" indent="0"/>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184294301"/>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AD9692-B43C-49AB-B1CD-20ED7D9917AD}"/>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BCFD1EDC-3BBF-4798-8608-A6FEAC365045}"/>
              </a:ext>
            </a:extLst>
          </p:cNvPr>
          <p:cNvSpPr>
            <a:spLocks noGrp="1"/>
          </p:cNvSpPr>
          <p:nvPr>
            <p:ph idx="1"/>
          </p:nvPr>
        </p:nvSpPr>
        <p:spPr/>
        <p:txBody>
          <a:bodyPr/>
          <a:lstStyle/>
          <a:p>
            <a:pPr lvl="1" algn="just">
              <a:spcBef>
                <a:spcPct val="20000"/>
              </a:spcBef>
              <a:buFontTx/>
              <a:buChar char="•"/>
            </a:pPr>
            <a:r>
              <a:rPr lang="en-US" sz="1400" dirty="0"/>
              <a:t>11-20-0759 	CR for some PHY related CIDs on LB249 (Feng Jiang) – (for completion) </a:t>
            </a:r>
          </a:p>
          <a:p>
            <a:pPr lvl="1" algn="just">
              <a:spcBef>
                <a:spcPct val="20000"/>
              </a:spcBef>
              <a:buFontTx/>
              <a:buChar char="•"/>
            </a:pPr>
            <a:r>
              <a:rPr lang="en-US" sz="1400" dirty="0"/>
              <a:t>11-20-0788	CR for control frames related CIDs (Dibakar Das)</a:t>
            </a:r>
          </a:p>
          <a:p>
            <a:pPr lvl="1" algn="just">
              <a:spcBef>
                <a:spcPct val="20000"/>
              </a:spcBef>
              <a:buFontTx/>
              <a:buChar char="•"/>
            </a:pPr>
            <a:endParaRPr lang="en-US" dirty="0"/>
          </a:p>
        </p:txBody>
      </p:sp>
      <p:sp>
        <p:nvSpPr>
          <p:cNvPr id="4" name="Slide Number Placeholder 3">
            <a:extLst>
              <a:ext uri="{FF2B5EF4-FFF2-40B4-BE49-F238E27FC236}">
                <a16:creationId xmlns:a16="http://schemas.microsoft.com/office/drawing/2014/main" id="{85D8F13D-9E21-439C-A0F5-78CBAEC7654C}"/>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D99A608C-69C6-4516-A8CE-C8382065683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EF4895D-FA3F-468F-960E-C989A26D85D4}"/>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2863811019"/>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611853747"/>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2514915727"/>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May 13</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(2min)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Process on motions (15min)</a:t>
            </a:r>
          </a:p>
          <a:p>
            <a:pPr algn="just">
              <a:spcBef>
                <a:spcPct val="20000"/>
              </a:spcBef>
              <a:buFontTx/>
              <a:buChar char="•"/>
            </a:pPr>
            <a:r>
              <a:rPr lang="en-US" altLang="en-US" sz="1800" b="0" dirty="0"/>
              <a:t>Review submissions:</a:t>
            </a:r>
          </a:p>
          <a:p>
            <a:pPr lvl="1" algn="just">
              <a:spcBef>
                <a:spcPct val="20000"/>
              </a:spcBef>
              <a:buFontTx/>
              <a:buChar char="•"/>
            </a:pPr>
            <a:r>
              <a:rPr lang="en-US" sz="1400" dirty="0"/>
              <a:t>11-20-0707 	Max Number of LTF (Christian Berger) (for completion – 20min)</a:t>
            </a:r>
          </a:p>
          <a:p>
            <a:pPr lvl="1" algn="just">
              <a:spcBef>
                <a:spcPct val="20000"/>
              </a:spcBef>
              <a:buFontTx/>
              <a:buChar char="•"/>
            </a:pPr>
            <a:r>
              <a:rPr lang="en-US" sz="1400" dirty="0"/>
              <a:t>11-19-1011 	SIG-A Changes for Ranging NDP (Christian Berger) – 30min</a:t>
            </a:r>
          </a:p>
          <a:p>
            <a:pPr lvl="1" algn="just">
              <a:spcBef>
                <a:spcPct val="20000"/>
              </a:spcBef>
              <a:buFontTx/>
              <a:buChar char="•"/>
            </a:pPr>
            <a:r>
              <a:rPr lang="en-US" sz="1400" dirty="0"/>
              <a:t>11-20-0759 	CR for some PHY related CIDs on LB249 (Feng Jiang) – 20min (as time permits)</a:t>
            </a:r>
          </a:p>
          <a:p>
            <a:pPr algn="just">
              <a:spcBef>
                <a:spcPct val="20000"/>
              </a:spcBef>
              <a:buFontTx/>
              <a:buChar char="•"/>
            </a:pPr>
            <a:r>
              <a:rPr lang="en-US" sz="1800" b="0" dirty="0"/>
              <a:t>Review submission pipeline (5 min) </a:t>
            </a:r>
          </a:p>
          <a:p>
            <a:pPr algn="just">
              <a:spcBef>
                <a:spcPct val="20000"/>
              </a:spcBef>
              <a:buFontTx/>
              <a:buChar char="•"/>
            </a:pPr>
            <a:r>
              <a:rPr lang="en-US" sz="1800" b="0" dirty="0"/>
              <a:t>Future telecons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1225438279"/>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F071CD-D52D-4951-B016-4F306CC21226}"/>
              </a:ext>
            </a:extLst>
          </p:cNvPr>
          <p:cNvSpPr>
            <a:spLocks noGrp="1"/>
          </p:cNvSpPr>
          <p:nvPr>
            <p:ph type="title"/>
          </p:nvPr>
        </p:nvSpPr>
        <p:spPr/>
        <p:txBody>
          <a:bodyPr/>
          <a:lstStyle/>
          <a:p>
            <a:r>
              <a:rPr lang="en-US" dirty="0"/>
              <a:t>Motion process during TG Telecons</a:t>
            </a:r>
          </a:p>
        </p:txBody>
      </p:sp>
      <p:sp>
        <p:nvSpPr>
          <p:cNvPr id="3" name="Content Placeholder 2">
            <a:extLst>
              <a:ext uri="{FF2B5EF4-FFF2-40B4-BE49-F238E27FC236}">
                <a16:creationId xmlns:a16="http://schemas.microsoft.com/office/drawing/2014/main" id="{5D8771B5-9A8D-4863-A70F-4810DB88F2F3}"/>
              </a:ext>
            </a:extLst>
          </p:cNvPr>
          <p:cNvSpPr>
            <a:spLocks noGrp="1"/>
          </p:cNvSpPr>
          <p:nvPr>
            <p:ph idx="1"/>
          </p:nvPr>
        </p:nvSpPr>
        <p:spPr>
          <a:xfrm>
            <a:off x="914401" y="1830389"/>
            <a:ext cx="10361084" cy="4264025"/>
          </a:xfrm>
        </p:spPr>
        <p:txBody>
          <a:bodyPr/>
          <a:lstStyle/>
          <a:p>
            <a:r>
              <a:rPr lang="en-US" b="0" dirty="0"/>
              <a:t>The following process change is in effect for the duration of time until WG11 is able to hold face-to-face meetings: </a:t>
            </a:r>
          </a:p>
          <a:p>
            <a:pPr marL="898525" indent="-898525"/>
            <a:r>
              <a:rPr lang="en-US" b="0" dirty="0"/>
              <a:t>(a)     “Task Group (TG), Study Group (SG) and Standing Committee (SC) motions may be held during teleconference meetings. </a:t>
            </a:r>
          </a:p>
          <a:p>
            <a:pPr marL="809625" indent="-809625"/>
            <a:r>
              <a:rPr lang="en-US" b="0" dirty="0"/>
              <a:t>(b)     TG/SG/SC teleconference meetings that will consider motions shall be approved by the WG Chair, and if approved, meetings and draft motions announced to the TG and WG11 reflectors 10 days prior to the meeting. </a:t>
            </a:r>
          </a:p>
          <a:p>
            <a:pPr marL="720725" indent="-720725"/>
            <a:r>
              <a:rPr lang="en-US" b="0" dirty="0"/>
              <a:t>(c)     If a motion is not approved by unanimous consent, it shall be taken as a roll call [recorded] vote. </a:t>
            </a:r>
          </a:p>
          <a:p>
            <a:endParaRPr lang="en-US" b="0" dirty="0"/>
          </a:p>
        </p:txBody>
      </p:sp>
      <p:sp>
        <p:nvSpPr>
          <p:cNvPr id="4" name="Slide Number Placeholder 3">
            <a:extLst>
              <a:ext uri="{FF2B5EF4-FFF2-40B4-BE49-F238E27FC236}">
                <a16:creationId xmlns:a16="http://schemas.microsoft.com/office/drawing/2014/main" id="{9E5D39A9-3B6C-42A2-AF0C-A759A1B9EFB1}"/>
              </a:ext>
            </a:extLst>
          </p:cNvPr>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a:extLst>
              <a:ext uri="{FF2B5EF4-FFF2-40B4-BE49-F238E27FC236}">
                <a16:creationId xmlns:a16="http://schemas.microsoft.com/office/drawing/2014/main" id="{2E3E6BA7-431C-4F69-A57A-120CA420323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2B74664-5F56-45C4-A44A-E6AEA51D7E66}"/>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23061407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F071CD-D52D-4951-B016-4F306CC21226}"/>
              </a:ext>
            </a:extLst>
          </p:cNvPr>
          <p:cNvSpPr>
            <a:spLocks noGrp="1"/>
          </p:cNvSpPr>
          <p:nvPr>
            <p:ph type="title"/>
          </p:nvPr>
        </p:nvSpPr>
        <p:spPr/>
        <p:txBody>
          <a:bodyPr/>
          <a:lstStyle/>
          <a:p>
            <a:r>
              <a:rPr lang="en-US" dirty="0"/>
              <a:t>Motion process during TG Telecons</a:t>
            </a:r>
          </a:p>
        </p:txBody>
      </p:sp>
      <p:sp>
        <p:nvSpPr>
          <p:cNvPr id="3" name="Content Placeholder 2">
            <a:extLst>
              <a:ext uri="{FF2B5EF4-FFF2-40B4-BE49-F238E27FC236}">
                <a16:creationId xmlns:a16="http://schemas.microsoft.com/office/drawing/2014/main" id="{5D8771B5-9A8D-4863-A70F-4810DB88F2F3}"/>
              </a:ext>
            </a:extLst>
          </p:cNvPr>
          <p:cNvSpPr>
            <a:spLocks noGrp="1"/>
          </p:cNvSpPr>
          <p:nvPr>
            <p:ph idx="1"/>
          </p:nvPr>
        </p:nvSpPr>
        <p:spPr>
          <a:xfrm>
            <a:off x="914401" y="1830389"/>
            <a:ext cx="10361084" cy="4264025"/>
          </a:xfrm>
        </p:spPr>
        <p:txBody>
          <a:bodyPr/>
          <a:lstStyle/>
          <a:p>
            <a:r>
              <a:rPr lang="en-US" b="0" dirty="0"/>
              <a:t>TG members:</a:t>
            </a:r>
          </a:p>
          <a:p>
            <a:pPr marL="457200" indent="-457200">
              <a:buAutoNum type="arabicPeriod"/>
            </a:pPr>
            <a:r>
              <a:rPr lang="en-US" b="0" dirty="0"/>
              <a:t>A “Motion meeting” (we’ll call them </a:t>
            </a:r>
            <a:r>
              <a:rPr lang="en-US" b="0" dirty="0" err="1"/>
              <a:t>TGaz</a:t>
            </a:r>
            <a:r>
              <a:rPr lang="en-US" b="0" dirty="0"/>
              <a:t> Plenary) will be announced and scheduled roughly once a month.</a:t>
            </a:r>
          </a:p>
          <a:p>
            <a:pPr marL="457200" indent="-457200">
              <a:buAutoNum type="arabicPeriod"/>
            </a:pPr>
            <a:r>
              <a:rPr lang="en-US" b="0" dirty="0"/>
              <a:t>TG Members interested in making a motion, shall send the motions 15 days prior to the meeting, to the TG chair for approval by WG chair.</a:t>
            </a:r>
          </a:p>
          <a:p>
            <a:pPr marL="457200" indent="-457200">
              <a:buAutoNum type="arabicPeriod"/>
            </a:pPr>
            <a:r>
              <a:rPr lang="en-US" b="0" dirty="0"/>
              <a:t>Meeting confirmation and motion announcements shall be made with a 10 day head notice.</a:t>
            </a:r>
          </a:p>
          <a:p>
            <a:pPr marL="457200" indent="-457200">
              <a:buAutoNum type="arabicPeriod"/>
            </a:pPr>
            <a:r>
              <a:rPr lang="en-US" b="0" dirty="0"/>
              <a:t>Motion is either approved by unanimous consent or a roll call vote is taken.</a:t>
            </a:r>
          </a:p>
          <a:p>
            <a:pPr marL="0" indent="0"/>
            <a:endParaRPr lang="en-US" sz="1050" b="0" dirty="0"/>
          </a:p>
          <a:p>
            <a:pPr marL="0" indent="0"/>
            <a:r>
              <a:rPr lang="en-US" b="0" dirty="0"/>
              <a:t>Questions?</a:t>
            </a:r>
          </a:p>
          <a:p>
            <a:pPr marL="457200" indent="-457200">
              <a:buAutoNum type="arabicPeriod"/>
            </a:pPr>
            <a:endParaRPr lang="en-US" b="0" dirty="0"/>
          </a:p>
        </p:txBody>
      </p:sp>
      <p:sp>
        <p:nvSpPr>
          <p:cNvPr id="4" name="Slide Number Placeholder 3">
            <a:extLst>
              <a:ext uri="{FF2B5EF4-FFF2-40B4-BE49-F238E27FC236}">
                <a16:creationId xmlns:a16="http://schemas.microsoft.com/office/drawing/2014/main" id="{9E5D39A9-3B6C-42A2-AF0C-A759A1B9EFB1}"/>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2E3E6BA7-431C-4F69-A57A-120CA420323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2B74664-5F56-45C4-A44A-E6AEA51D7E66}"/>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1966654872"/>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1922871201"/>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11-20-0707</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the changes depicted by document 11-20-0707r3.</a:t>
            </a:r>
          </a:p>
          <a:p>
            <a:endParaRPr lang="en-US" b="0" dirty="0"/>
          </a:p>
          <a:p>
            <a:r>
              <a:rPr lang="en-US" dirty="0"/>
              <a:t>Results (Y/N/A):17/0/3</a:t>
            </a:r>
            <a:endParaRPr lang="en-US" b="0" dirty="0"/>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874998696"/>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Submission pipeline:</a:t>
            </a:r>
          </a:p>
          <a:p>
            <a:pPr lvl="1" algn="just">
              <a:spcBef>
                <a:spcPct val="20000"/>
              </a:spcBef>
              <a:buFontTx/>
              <a:buChar char="•"/>
            </a:pPr>
            <a:r>
              <a:rPr lang="en-US" sz="1400" dirty="0"/>
              <a:t>11-20-0759 	CR for some PHY related CIDs on LB249 (Feng Jiang)</a:t>
            </a:r>
          </a:p>
          <a:p>
            <a:pPr lvl="1">
              <a:buFont typeface="Arial" panose="020B0604020202020204" pitchFamily="34" charset="0"/>
              <a:buChar char="•"/>
            </a:pPr>
            <a:endParaRPr lang="en-US" altLang="en-US" b="0" dirty="0"/>
          </a:p>
          <a:p>
            <a:pPr lvl="1" algn="just">
              <a:spcBef>
                <a:spcPct val="20000"/>
              </a:spcBef>
              <a:buFontTx/>
              <a:buChar char="•"/>
            </a:pPr>
            <a:endParaRPr lang="en-US" dirty="0"/>
          </a:p>
          <a:p>
            <a:pPr lvl="1">
              <a:buFont typeface="Arial" panose="020B0604020202020204" pitchFamily="34" charset="0"/>
              <a:buChar char="•"/>
            </a:pPr>
            <a:endParaRPr lang="en-US" altLang="en-US" b="0" dirty="0"/>
          </a:p>
          <a:p>
            <a:pPr lvl="1">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3986072305"/>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a:t>Regular telecons:</a:t>
            </a:r>
          </a:p>
          <a:p>
            <a:pPr>
              <a:buFont typeface="Arial" panose="020B0604020202020204" pitchFamily="34" charset="0"/>
              <a:buChar char="•"/>
            </a:pPr>
            <a:r>
              <a:rPr lang="en-US" altLang="en-US" b="0" dirty="0"/>
              <a:t>May 20	 	(Wednesday), 13:00 ET – 14:30 ET</a:t>
            </a:r>
          </a:p>
          <a:p>
            <a:pPr>
              <a:buFont typeface="Arial" panose="020B0604020202020204" pitchFamily="34" charset="0"/>
              <a:buChar char="•"/>
            </a:pPr>
            <a:r>
              <a:rPr lang="en-US" altLang="en-US" b="0" dirty="0"/>
              <a:t>May 27 	(Wednesday), 13:00 ET – 14:30 ET</a:t>
            </a:r>
          </a:p>
          <a:p>
            <a:pPr>
              <a:buFont typeface="Arial" panose="020B0604020202020204" pitchFamily="34" charset="0"/>
              <a:buChar char="•"/>
            </a:pPr>
            <a:r>
              <a:rPr lang="en-US" altLang="en-US" b="0" dirty="0"/>
              <a:t>June 3		 (Wednesday), 13:00 ET – 14:30 ET</a:t>
            </a:r>
          </a:p>
          <a:p>
            <a:pPr>
              <a:buFont typeface="Arial" panose="020B0604020202020204" pitchFamily="34" charset="0"/>
              <a:buChar char="•"/>
            </a:pPr>
            <a:r>
              <a:rPr lang="en-US" altLang="en-US" b="0" dirty="0"/>
              <a:t>June 10	 	(Wednesday), 13:00 ET – 14:30 ET</a:t>
            </a:r>
          </a:p>
          <a:p>
            <a:pPr>
              <a:buFont typeface="Arial" panose="020B0604020202020204" pitchFamily="34" charset="0"/>
              <a:buChar char="•"/>
            </a:pPr>
            <a:r>
              <a:rPr lang="en-US" altLang="en-US" b="0" dirty="0"/>
              <a:t>June 17	 	(Wednesday), 13:00 ET – 14:30 ET</a:t>
            </a:r>
          </a:p>
          <a:p>
            <a:pPr>
              <a:buFont typeface="Arial" panose="020B0604020202020204" pitchFamily="34" charset="0"/>
              <a:buChar char="•"/>
            </a:pPr>
            <a:r>
              <a:rPr lang="en-US" altLang="en-US" b="0" dirty="0"/>
              <a:t>June 24 	(Wednesday), 13:00 ET – 14:30 ET</a:t>
            </a:r>
          </a:p>
          <a:p>
            <a:pPr>
              <a:buFont typeface="Arial" panose="020B0604020202020204" pitchFamily="34" charset="0"/>
              <a:buChar char="•"/>
            </a:pPr>
            <a:r>
              <a:rPr lang="en-US" altLang="en-US" b="0" dirty="0"/>
              <a:t>July 1		(Wednesday), 13:00 ET – 14:30 ET</a:t>
            </a:r>
          </a:p>
          <a:p>
            <a:pPr>
              <a:buFont typeface="Arial" panose="020B0604020202020204" pitchFamily="34" charset="0"/>
              <a:buChar char="•"/>
            </a:pPr>
            <a:r>
              <a:rPr lang="en-US" altLang="en-US" b="0" dirty="0"/>
              <a:t>July 8</a:t>
            </a:r>
            <a:r>
              <a:rPr lang="en-US" altLang="en-US" b="0" baseline="30000" dirty="0"/>
              <a:t>		</a:t>
            </a:r>
            <a:r>
              <a:rPr lang="en-US" altLang="en-US" b="0" dirty="0"/>
              <a:t>(Wednesday), 13:00 ET – 14:30 ET</a:t>
            </a:r>
          </a:p>
          <a:p>
            <a:pPr>
              <a:buFont typeface="Arial" panose="020B0604020202020204" pitchFamily="34" charset="0"/>
              <a:buChar char="•"/>
            </a:pPr>
            <a:r>
              <a:rPr lang="en-US" altLang="en-US" b="0" dirty="0"/>
              <a:t>July 15</a:t>
            </a:r>
            <a:r>
              <a:rPr lang="en-US" altLang="en-US" b="0" baseline="30000" dirty="0"/>
              <a:t>		</a:t>
            </a:r>
            <a:r>
              <a:rPr lang="en-US" altLang="en-US" b="0" dirty="0"/>
              <a:t>(Wednesday), 13:00 ET – 14:30 ET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1539638290"/>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err="1"/>
              <a:t>TGaz</a:t>
            </a:r>
            <a:r>
              <a:rPr lang="en-US" altLang="en-US" dirty="0"/>
              <a:t> plenary (motions) telecons</a:t>
            </a:r>
            <a:r>
              <a:rPr lang="en-US" altLang="en-US" b="0" dirty="0"/>
              <a:t>:</a:t>
            </a:r>
          </a:p>
          <a:p>
            <a:pPr>
              <a:buFont typeface="Arial" panose="020B0604020202020204" pitchFamily="34" charset="0"/>
              <a:buChar char="•"/>
            </a:pPr>
            <a:r>
              <a:rPr lang="en-US" altLang="en-US" b="0" dirty="0"/>
              <a:t>May 28 	(Thu.) 10:00 ET – 11:00 ET.</a:t>
            </a:r>
          </a:p>
          <a:p>
            <a:pPr>
              <a:buFont typeface="Arial" panose="020B0604020202020204" pitchFamily="34" charset="0"/>
              <a:buChar char="•"/>
            </a:pPr>
            <a:r>
              <a:rPr lang="en-US" altLang="en-US" b="0" dirty="0"/>
              <a:t>June 25 	(Thu.) 10:00 ET – 11:00 ET.</a:t>
            </a:r>
          </a:p>
          <a:p>
            <a:pPr>
              <a:buFont typeface="Arial" panose="020B0604020202020204" pitchFamily="34" charset="0"/>
              <a:buChar char="•"/>
            </a:pPr>
            <a:r>
              <a:rPr lang="en-US" altLang="en-US" b="0" dirty="0"/>
              <a:t>July 30 		(Thu.) 10:00 ET – 11:00 ET.</a:t>
            </a:r>
          </a:p>
          <a:p>
            <a:pPr marL="0" indent="0"/>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2623836553"/>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57535090"/>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3648324374"/>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May 27</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(2min)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400" dirty="0"/>
              <a:t>11-20-0759 	CR for some PHY related CIDs on LB249 (Feng Jiang) – for completion (40min)</a:t>
            </a:r>
          </a:p>
          <a:p>
            <a:pPr lvl="1" algn="just">
              <a:spcBef>
                <a:spcPct val="20000"/>
              </a:spcBef>
              <a:buFontTx/>
              <a:buChar char="•"/>
            </a:pPr>
            <a:r>
              <a:rPr lang="en-US" sz="1400" dirty="0"/>
              <a:t>11-20-0788	CR for control frames related CIDs (Dibakar Das) (45min)</a:t>
            </a:r>
          </a:p>
          <a:p>
            <a:pPr lvl="1" algn="just">
              <a:spcBef>
                <a:spcPct val="20000"/>
              </a:spcBef>
              <a:buFontTx/>
              <a:buChar char="•"/>
            </a:pPr>
            <a:r>
              <a:rPr lang="en-US" sz="1400" dirty="0"/>
              <a:t>11-20-0806	lb249-cids (Nehru Bhandaru) – as time permits</a:t>
            </a:r>
          </a:p>
          <a:p>
            <a:pPr algn="just">
              <a:spcBef>
                <a:spcPct val="20000"/>
              </a:spcBef>
              <a:buFontTx/>
              <a:buChar char="•"/>
            </a:pPr>
            <a:r>
              <a:rPr lang="en-US" sz="1800" b="0" dirty="0"/>
              <a:t>Review submission pipeline (5 min) </a:t>
            </a:r>
          </a:p>
          <a:p>
            <a:pPr algn="just">
              <a:spcBef>
                <a:spcPct val="20000"/>
              </a:spcBef>
              <a:buFontTx/>
              <a:buChar char="•"/>
            </a:pPr>
            <a:r>
              <a:rPr lang="en-US" sz="1800" b="0" dirty="0"/>
              <a:t>Future telecons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2042044394"/>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41858557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11-20-0759</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the CID resolution 3892, 3629 and 3271 depicted in document 11-20-759r2?</a:t>
            </a:r>
          </a:p>
          <a:p>
            <a:endParaRPr lang="en-US" b="0" dirty="0"/>
          </a:p>
          <a:p>
            <a:r>
              <a:rPr lang="en-US" dirty="0"/>
              <a:t>Results (Y/N/A):</a:t>
            </a:r>
            <a:endParaRPr lang="en-US" b="0" dirty="0"/>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2990383805"/>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11-20-0759</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the CID resolution 3629 and 3271 depicted in document 11-20-759r3?</a:t>
            </a:r>
          </a:p>
          <a:p>
            <a:endParaRPr lang="en-US" b="0" dirty="0"/>
          </a:p>
          <a:p>
            <a:r>
              <a:rPr lang="en-US" dirty="0"/>
              <a:t>Results (Y/N/A): 13/0/3</a:t>
            </a:r>
            <a:endParaRPr lang="en-US" b="0" dirty="0"/>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4136060541"/>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11-20-0759</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the CID resolution 3892 depicted in document 11-20-759r3?</a:t>
            </a:r>
          </a:p>
          <a:p>
            <a:endParaRPr lang="en-US" b="0" dirty="0"/>
          </a:p>
          <a:p>
            <a:r>
              <a:rPr lang="en-US" dirty="0"/>
              <a:t>Results (Y/N/A): 5/3/8</a:t>
            </a:r>
            <a:endParaRPr lang="en-US" b="0" dirty="0"/>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2413009213"/>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AD9692-B43C-49AB-B1CD-20ED7D9917AD}"/>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BCFD1EDC-3BBF-4798-8608-A6FEAC365045}"/>
              </a:ext>
            </a:extLst>
          </p:cNvPr>
          <p:cNvSpPr>
            <a:spLocks noGrp="1"/>
          </p:cNvSpPr>
          <p:nvPr>
            <p:ph idx="1"/>
          </p:nvPr>
        </p:nvSpPr>
        <p:spPr/>
        <p:txBody>
          <a:bodyPr/>
          <a:lstStyle/>
          <a:p>
            <a:pPr lvl="1" algn="just">
              <a:spcBef>
                <a:spcPct val="20000"/>
              </a:spcBef>
              <a:buFontTx/>
              <a:buChar char="•"/>
            </a:pPr>
            <a:r>
              <a:rPr lang="en-US" sz="1400" dirty="0"/>
              <a:t>11-20-0788	CR for control frames related CIDs (Dibakar Das) – for completion</a:t>
            </a:r>
          </a:p>
          <a:p>
            <a:pPr lvl="1" algn="just">
              <a:spcBef>
                <a:spcPct val="20000"/>
              </a:spcBef>
              <a:buFontTx/>
              <a:buChar char="•"/>
            </a:pPr>
            <a:r>
              <a:rPr lang="en-US" sz="1400" dirty="0"/>
              <a:t>11-20-0797 	LMR/FTM Replay Counter (Ali Raissinia)</a:t>
            </a:r>
          </a:p>
          <a:p>
            <a:pPr lvl="1" algn="just">
              <a:spcBef>
                <a:spcPct val="20000"/>
              </a:spcBef>
              <a:buFontTx/>
              <a:buChar char="•"/>
            </a:pPr>
            <a:r>
              <a:rPr lang="en-US" sz="1400" dirty="0"/>
              <a:t>11-20-0806	lb249-cids (Nehru Bhandaru) </a:t>
            </a:r>
          </a:p>
          <a:p>
            <a:pPr lvl="1" algn="just">
              <a:spcBef>
                <a:spcPct val="20000"/>
              </a:spcBef>
              <a:buFontTx/>
              <a:buChar char="•"/>
            </a:pPr>
            <a:r>
              <a:rPr lang="en-US" sz="1400" dirty="0"/>
              <a:t>11-20-0799 	resolutions to a few LB249 CIDs-part-4 (Ganesh Venkatesan)</a:t>
            </a:r>
          </a:p>
          <a:p>
            <a:pPr lvl="1" algn="just">
              <a:spcBef>
                <a:spcPct val="20000"/>
              </a:spcBef>
              <a:buFontTx/>
              <a:buChar char="•"/>
            </a:pPr>
            <a:r>
              <a:rPr lang="en-US" sz="1400" dirty="0"/>
              <a:t>11-20-0800 	resolutions to a few LB249 CIDs-part-5  (Ganesh Venkatesan)</a:t>
            </a:r>
          </a:p>
          <a:p>
            <a:pPr lvl="1" algn="just">
              <a:spcBef>
                <a:spcPct val="20000"/>
              </a:spcBef>
              <a:buFontTx/>
              <a:buChar char="•"/>
            </a:pPr>
            <a:endParaRPr lang="en-US" sz="1400" dirty="0"/>
          </a:p>
          <a:p>
            <a:pPr lvl="1" algn="just">
              <a:spcBef>
                <a:spcPct val="20000"/>
              </a:spcBef>
              <a:buFontTx/>
              <a:buChar char="•"/>
            </a:pPr>
            <a:endParaRPr lang="en-US" sz="1400" dirty="0"/>
          </a:p>
          <a:p>
            <a:pPr lvl="1" algn="just">
              <a:spcBef>
                <a:spcPct val="20000"/>
              </a:spcBef>
              <a:buFontTx/>
              <a:buChar char="•"/>
            </a:pPr>
            <a:endParaRPr lang="en-US" dirty="0"/>
          </a:p>
        </p:txBody>
      </p:sp>
      <p:sp>
        <p:nvSpPr>
          <p:cNvPr id="4" name="Slide Number Placeholder 3">
            <a:extLst>
              <a:ext uri="{FF2B5EF4-FFF2-40B4-BE49-F238E27FC236}">
                <a16:creationId xmlns:a16="http://schemas.microsoft.com/office/drawing/2014/main" id="{85D8F13D-9E21-439C-A0F5-78CBAEC7654C}"/>
              </a:ext>
            </a:extLst>
          </p:cNvPr>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a:extLst>
              <a:ext uri="{FF2B5EF4-FFF2-40B4-BE49-F238E27FC236}">
                <a16:creationId xmlns:a16="http://schemas.microsoft.com/office/drawing/2014/main" id="{D99A608C-69C6-4516-A8CE-C8382065683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EF4895D-FA3F-468F-960E-C989A26D85D4}"/>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1920217336"/>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81B72E-A1C0-4C0E-9AED-917B4F2BF1E4}"/>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0B9EEC39-5B17-47F3-ABC9-39E6968902D2}"/>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BA785F5F-4D39-4039-BDE3-613D85E46172}"/>
              </a:ext>
            </a:extLst>
          </p:cNvPr>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a:extLst>
              <a:ext uri="{FF2B5EF4-FFF2-40B4-BE49-F238E27FC236}">
                <a16:creationId xmlns:a16="http://schemas.microsoft.com/office/drawing/2014/main" id="{854EF64C-0616-4AB3-84FD-298EDF1719E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D1C564D-34FD-4ACC-AF4A-2DCD47C8E4D1}"/>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177606897"/>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a:t>Regular telecons:</a:t>
            </a:r>
          </a:p>
          <a:p>
            <a:pPr>
              <a:buFont typeface="Arial" panose="020B0604020202020204" pitchFamily="34" charset="0"/>
              <a:buChar char="•"/>
            </a:pPr>
            <a:r>
              <a:rPr lang="en-US" altLang="en-US" b="0" dirty="0"/>
              <a:t>June 3		 (Wednesday), 13:00 ET – 14:30 ET</a:t>
            </a:r>
          </a:p>
          <a:p>
            <a:pPr>
              <a:buFont typeface="Arial" panose="020B0604020202020204" pitchFamily="34" charset="0"/>
              <a:buChar char="•"/>
            </a:pPr>
            <a:r>
              <a:rPr lang="en-US" altLang="en-US" b="0" dirty="0"/>
              <a:t>June 10	 	(Wednesday), 13:00 ET – 14:30 ET</a:t>
            </a:r>
          </a:p>
          <a:p>
            <a:pPr>
              <a:buFont typeface="Arial" panose="020B0604020202020204" pitchFamily="34" charset="0"/>
              <a:buChar char="•"/>
            </a:pPr>
            <a:r>
              <a:rPr lang="en-US" altLang="en-US" b="0" dirty="0"/>
              <a:t>June 17	 	(Wednesday), 13:00 ET – 14:30 ET</a:t>
            </a:r>
          </a:p>
          <a:p>
            <a:pPr>
              <a:buFont typeface="Arial" panose="020B0604020202020204" pitchFamily="34" charset="0"/>
              <a:buChar char="•"/>
            </a:pPr>
            <a:r>
              <a:rPr lang="en-US" altLang="en-US" b="0" dirty="0"/>
              <a:t>June 24 	(Wednesday), 13:00 ET – 14:30 ET</a:t>
            </a:r>
          </a:p>
          <a:p>
            <a:pPr>
              <a:buFont typeface="Arial" panose="020B0604020202020204" pitchFamily="34" charset="0"/>
              <a:buChar char="•"/>
            </a:pPr>
            <a:r>
              <a:rPr lang="en-US" altLang="en-US" b="0" dirty="0"/>
              <a:t>July 1		(Wednesday), 13:00 ET – 14:30 ET</a:t>
            </a:r>
          </a:p>
          <a:p>
            <a:pPr>
              <a:buFont typeface="Arial" panose="020B0604020202020204" pitchFamily="34" charset="0"/>
              <a:buChar char="•"/>
            </a:pPr>
            <a:r>
              <a:rPr lang="en-US" altLang="en-US" b="0" dirty="0"/>
              <a:t>July 8</a:t>
            </a:r>
            <a:r>
              <a:rPr lang="en-US" altLang="en-US" b="0" baseline="30000" dirty="0"/>
              <a:t>		</a:t>
            </a:r>
            <a:r>
              <a:rPr lang="en-US" altLang="en-US" b="0" dirty="0"/>
              <a:t>(Wednesday), 13:00 ET – 14:30 ET</a:t>
            </a:r>
          </a:p>
          <a:p>
            <a:pPr>
              <a:buFont typeface="Arial" panose="020B0604020202020204" pitchFamily="34" charset="0"/>
              <a:buChar char="•"/>
            </a:pPr>
            <a:r>
              <a:rPr lang="en-US" altLang="en-US" b="0" dirty="0"/>
              <a:t>July 15</a:t>
            </a:r>
            <a:r>
              <a:rPr lang="en-US" altLang="en-US" b="0" baseline="30000" dirty="0"/>
              <a:t>		</a:t>
            </a:r>
            <a:r>
              <a:rPr lang="en-US" altLang="en-US" b="0" dirty="0"/>
              <a:t>(Wednesday), 13:00 ET – 14:30 ET</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2940421090"/>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err="1"/>
              <a:t>TGaz</a:t>
            </a:r>
            <a:r>
              <a:rPr lang="en-US" altLang="en-US" dirty="0"/>
              <a:t> plenary (motions) telecons</a:t>
            </a:r>
            <a:r>
              <a:rPr lang="en-US" altLang="en-US" b="0" dirty="0"/>
              <a:t>:</a:t>
            </a:r>
          </a:p>
          <a:p>
            <a:pPr>
              <a:buFont typeface="Arial" panose="020B0604020202020204" pitchFamily="34" charset="0"/>
              <a:buChar char="•"/>
            </a:pPr>
            <a:r>
              <a:rPr lang="en-US" altLang="en-US" b="0" dirty="0"/>
              <a:t>May 28 	(Thu.) 10:00 ET – 11:00 ET.</a:t>
            </a:r>
          </a:p>
          <a:p>
            <a:pPr>
              <a:buFont typeface="Arial" panose="020B0604020202020204" pitchFamily="34" charset="0"/>
              <a:buChar char="•"/>
            </a:pPr>
            <a:r>
              <a:rPr lang="en-US" altLang="en-US" b="0" dirty="0"/>
              <a:t>June 25 	(Thu.) 10:00 ET – 11:00 ET.</a:t>
            </a:r>
          </a:p>
          <a:p>
            <a:pPr>
              <a:buFont typeface="Arial" panose="020B0604020202020204" pitchFamily="34" charset="0"/>
              <a:buChar char="•"/>
            </a:pPr>
            <a:r>
              <a:rPr lang="en-US" altLang="en-US" b="0" dirty="0"/>
              <a:t>July 30 		(Thu.) 10:00 ET – 11:00 ET.</a:t>
            </a:r>
          </a:p>
          <a:p>
            <a:pPr marL="0" indent="0"/>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2892255115"/>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336912796"/>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1616025586"/>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121284206"/>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42764</TotalTime>
  <Words>6664</Words>
  <Application>Microsoft Office PowerPoint</Application>
  <PresentationFormat>Widescreen</PresentationFormat>
  <Paragraphs>1233</Paragraphs>
  <Slides>124</Slides>
  <Notes>19</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124</vt:i4>
      </vt:variant>
    </vt:vector>
  </HeadingPairs>
  <TitlesOfParts>
    <vt:vector size="131" baseType="lpstr">
      <vt:lpstr>Arial</vt:lpstr>
      <vt:lpstr>Calibri</vt:lpstr>
      <vt:lpstr>Monotype Sorts</vt:lpstr>
      <vt:lpstr>Montserrat</vt:lpstr>
      <vt:lpstr>Times New Roman</vt:lpstr>
      <vt:lpstr>Office Theme</vt:lpstr>
      <vt:lpstr>Document</vt:lpstr>
      <vt:lpstr>TGaz Next Generation Positioning  March – July Teleconference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Teleconference Agenda March 25 </vt:lpstr>
      <vt:lpstr>Review submissions</vt:lpstr>
      <vt:lpstr>Submission 11-20-368</vt:lpstr>
      <vt:lpstr>Submission 11-20-368</vt:lpstr>
      <vt:lpstr>Submission Pipeline and Scheduled Telecons</vt:lpstr>
      <vt:lpstr>Submission Pipeline and Scheduled Telecons</vt:lpstr>
      <vt:lpstr>AOB?</vt:lpstr>
      <vt:lpstr>Adjourn</vt:lpstr>
      <vt:lpstr>Teleconference Agenda Apr. 1 </vt:lpstr>
      <vt:lpstr>Review submissions</vt:lpstr>
      <vt:lpstr>Submission 11-20-385</vt:lpstr>
      <vt:lpstr>Submission 11-20-???</vt:lpstr>
      <vt:lpstr>Submission Pipeline and Scheduled Telecons</vt:lpstr>
      <vt:lpstr>Submission Pipeline and Scheduled Telecons</vt:lpstr>
      <vt:lpstr>AOB?</vt:lpstr>
      <vt:lpstr>Adjourn</vt:lpstr>
      <vt:lpstr>Teleconference Agenda Apr. 8 </vt:lpstr>
      <vt:lpstr>Review submissions</vt:lpstr>
      <vt:lpstr>Submission 11-20-0530</vt:lpstr>
      <vt:lpstr>Submission Pipeline and Scheduled Telecons</vt:lpstr>
      <vt:lpstr>Submission Pipeline and Scheduled Telecons</vt:lpstr>
      <vt:lpstr>AOB?</vt:lpstr>
      <vt:lpstr>Adjourn</vt:lpstr>
      <vt:lpstr>Teleconference Agenda Apr. 15 </vt:lpstr>
      <vt:lpstr>Review submissions</vt:lpstr>
      <vt:lpstr>Submission 11-20-0607</vt:lpstr>
      <vt:lpstr>Submission Pipeline and Scheduled Telecons</vt:lpstr>
      <vt:lpstr>Submission Pipeline and Scheduled Telecons</vt:lpstr>
      <vt:lpstr>AOB?</vt:lpstr>
      <vt:lpstr>Adjourn</vt:lpstr>
      <vt:lpstr>Teleconference Agenda Apr. 22 </vt:lpstr>
      <vt:lpstr>Review submissions</vt:lpstr>
      <vt:lpstr>Submission 11-20-0642</vt:lpstr>
      <vt:lpstr>Submission 11-20-0641</vt:lpstr>
      <vt:lpstr>Submission 11-20-0641</vt:lpstr>
      <vt:lpstr>Submission Pipeline and Scheduled Telecons</vt:lpstr>
      <vt:lpstr>Submission Pipeline and Scheduled Telecons</vt:lpstr>
      <vt:lpstr>AOB?</vt:lpstr>
      <vt:lpstr>Adjourn</vt:lpstr>
      <vt:lpstr>Teleconference Agenda May 6</vt:lpstr>
      <vt:lpstr>Review submissions</vt:lpstr>
      <vt:lpstr>Submission 11-20-xxx</vt:lpstr>
      <vt:lpstr>Submission Pipeline and Scheduled Telecons</vt:lpstr>
      <vt:lpstr>Submission Pipeline and Scheduled Telecons</vt:lpstr>
      <vt:lpstr>AOB?</vt:lpstr>
      <vt:lpstr>Adjourn</vt:lpstr>
      <vt:lpstr>Teleconference Agenda May 20</vt:lpstr>
      <vt:lpstr>Review submissions</vt:lpstr>
      <vt:lpstr>Submission Pipeline</vt:lpstr>
      <vt:lpstr>11-20-0759</vt:lpstr>
      <vt:lpstr>Submission 11-20-0759</vt:lpstr>
      <vt:lpstr>11-19-1011</vt:lpstr>
      <vt:lpstr>Scheduled Telecons</vt:lpstr>
      <vt:lpstr>Scheduled Telecons</vt:lpstr>
      <vt:lpstr>Submission pipeline</vt:lpstr>
      <vt:lpstr>AOB?</vt:lpstr>
      <vt:lpstr>Adjourn</vt:lpstr>
      <vt:lpstr>Teleconference Agenda May 13</vt:lpstr>
      <vt:lpstr>Motion process during TG Telecons</vt:lpstr>
      <vt:lpstr>Motion process during TG Telecons</vt:lpstr>
      <vt:lpstr>Review submissions</vt:lpstr>
      <vt:lpstr>Submission 11-20-0707</vt:lpstr>
      <vt:lpstr>Submission Pipeline</vt:lpstr>
      <vt:lpstr>Scheduled Telecons</vt:lpstr>
      <vt:lpstr>Scheduled Telecons</vt:lpstr>
      <vt:lpstr>AOB?</vt:lpstr>
      <vt:lpstr>Adjourn</vt:lpstr>
      <vt:lpstr>Teleconference Agenda May 27</vt:lpstr>
      <vt:lpstr>Review submissions</vt:lpstr>
      <vt:lpstr>Submission 11-20-0759</vt:lpstr>
      <vt:lpstr>Submission 11-20-0759</vt:lpstr>
      <vt:lpstr>Submission 11-20-0759</vt:lpstr>
      <vt:lpstr>Submission pipeline</vt:lpstr>
      <vt:lpstr>PowerPoint Presentation</vt:lpstr>
      <vt:lpstr>Scheduled Telecons</vt:lpstr>
      <vt:lpstr>Scheduled Telecons</vt:lpstr>
      <vt:lpstr>AOB?</vt:lpstr>
      <vt:lpstr>Adjourn</vt:lpstr>
      <vt:lpstr>Backup</vt:lpstr>
      <vt:lpstr>Motion to adopt text</vt:lpstr>
      <vt:lpstr>Approval of previous meeting minutes</vt:lpstr>
      <vt:lpstr>Approval of previous meeting minutes</vt:lpstr>
      <vt:lpstr>Approval of previous meeting minutes</vt:lpstr>
      <vt:lpstr>Approval of previous meeting minutes</vt:lpstr>
      <vt:lpstr>Approval of previous meeting minutes</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PowerPoint Presentation</vt:lpstr>
      <vt:lpstr>802.11 Template Instructions 2/4</vt:lpstr>
      <vt:lpstr>802.11 Template Instructions 3/4</vt:lpstr>
      <vt:lpstr>802.11 Template Instructions 4/4 Recommendations</vt:lpstr>
      <vt:lpstr>PowerPoint Presentation</vt:lpstr>
      <vt:lpstr>PowerPoint Presentation</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296</cp:revision>
  <cp:lastPrinted>1601-01-01T00:00:00Z</cp:lastPrinted>
  <dcterms:created xsi:type="dcterms:W3CDTF">2018-08-06T10:28:59Z</dcterms:created>
  <dcterms:modified xsi:type="dcterms:W3CDTF">2020-05-27T18:30:35Z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d603c578-eec9-4817-b624-a33c7178bb51</vt:lpwstr>
  </property>
  <property fmtid="{D5CDD505-2E9C-101B-9397-08002B2CF9AE}" pid="3" name="CTP_TimeStamp">
    <vt:lpwstr>2020-05-27 18:30:34Z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