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6"/>
  </p:notesMasterIdLst>
  <p:handoutMasterIdLst>
    <p:handoutMasterId r:id="rId87"/>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7" r:id="rId32"/>
    <p:sldId id="422" r:id="rId33"/>
    <p:sldId id="423" r:id="rId34"/>
    <p:sldId id="424" r:id="rId35"/>
    <p:sldId id="425" r:id="rId36"/>
    <p:sldId id="426" r:id="rId37"/>
    <p:sldId id="428" r:id="rId38"/>
    <p:sldId id="429" r:id="rId39"/>
    <p:sldId id="431" r:id="rId40"/>
    <p:sldId id="432" r:id="rId41"/>
    <p:sldId id="433" r:id="rId42"/>
    <p:sldId id="434" r:id="rId43"/>
    <p:sldId id="435" r:id="rId44"/>
    <p:sldId id="436" r:id="rId45"/>
    <p:sldId id="437" r:id="rId46"/>
    <p:sldId id="438" r:id="rId47"/>
    <p:sldId id="439" r:id="rId48"/>
    <p:sldId id="440" r:id="rId49"/>
    <p:sldId id="441" r:id="rId50"/>
    <p:sldId id="442" r:id="rId51"/>
    <p:sldId id="443" r:id="rId52"/>
    <p:sldId id="444" r:id="rId53"/>
    <p:sldId id="445" r:id="rId54"/>
    <p:sldId id="450" r:id="rId55"/>
    <p:sldId id="451" r:id="rId56"/>
    <p:sldId id="446" r:id="rId57"/>
    <p:sldId id="447" r:id="rId58"/>
    <p:sldId id="448" r:id="rId59"/>
    <p:sldId id="449" r:id="rId60"/>
    <p:sldId id="452" r:id="rId61"/>
    <p:sldId id="453" r:id="rId62"/>
    <p:sldId id="454" r:id="rId63"/>
    <p:sldId id="457" r:id="rId64"/>
    <p:sldId id="458" r:id="rId65"/>
    <p:sldId id="459" r:id="rId66"/>
    <p:sldId id="460" r:id="rId67"/>
    <p:sldId id="461" r:id="rId68"/>
    <p:sldId id="468" r:id="rId69"/>
    <p:sldId id="469" r:id="rId70"/>
    <p:sldId id="462" r:id="rId71"/>
    <p:sldId id="463" r:id="rId72"/>
    <p:sldId id="464" r:id="rId73"/>
    <p:sldId id="465" r:id="rId74"/>
    <p:sldId id="470" r:id="rId75"/>
    <p:sldId id="466" r:id="rId76"/>
    <p:sldId id="467" r:id="rId77"/>
    <p:sldId id="315" r:id="rId78"/>
    <p:sldId id="312" r:id="rId79"/>
    <p:sldId id="259" r:id="rId80"/>
    <p:sldId id="260" r:id="rId81"/>
    <p:sldId id="261" r:id="rId82"/>
    <p:sldId id="262" r:id="rId83"/>
    <p:sldId id="263" r:id="rId84"/>
    <p:sldId id="264" r:id="rId8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Apr. 15 Telecon" id="{CDE034DA-B211-45A3-B575-058EE97A856F}">
          <p14:sldIdLst>
            <p14:sldId id="436"/>
            <p14:sldId id="437"/>
            <p14:sldId id="438"/>
            <p14:sldId id="439"/>
            <p14:sldId id="440"/>
            <p14:sldId id="441"/>
            <p14:sldId id="442"/>
          </p14:sldIdLst>
        </p14:section>
        <p14:section name="Apr. 22 Telecon" id="{726B2EF0-7B5C-400D-B39D-4AE30FD53AFB}">
          <p14:sldIdLst>
            <p14:sldId id="443"/>
            <p14:sldId id="444"/>
            <p14:sldId id="445"/>
            <p14:sldId id="450"/>
            <p14:sldId id="451"/>
            <p14:sldId id="446"/>
            <p14:sldId id="447"/>
            <p14:sldId id="448"/>
            <p14:sldId id="449"/>
          </p14:sldIdLst>
        </p14:section>
        <p14:section name="May 6 Telecon" id="{AA550350-F38C-4010-B591-CD114B7296E4}">
          <p14:sldIdLst>
            <p14:sldId id="452"/>
            <p14:sldId id="453"/>
            <p14:sldId id="454"/>
            <p14:sldId id="457"/>
            <p14:sldId id="458"/>
            <p14:sldId id="459"/>
            <p14:sldId id="460"/>
          </p14:sldIdLst>
        </p14:section>
        <p14:section name="May 13 Telecon" id="{15F1946A-1D5D-4E9A-8151-4A9E7F31870E}">
          <p14:sldIdLst>
            <p14:sldId id="461"/>
            <p14:sldId id="468"/>
            <p14:sldId id="469"/>
            <p14:sldId id="462"/>
            <p14:sldId id="463"/>
            <p14:sldId id="464"/>
            <p14:sldId id="465"/>
            <p14:sldId id="470"/>
            <p14:sldId id="466"/>
            <p14:sldId id="467"/>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28" autoAdjust="0"/>
    <p:restoredTop sz="94660"/>
  </p:normalViewPr>
  <p:slideViewPr>
    <p:cSldViewPr>
      <p:cViewPr varScale="1">
        <p:scale>
          <a:sx n="118" d="100"/>
          <a:sy n="118" d="100"/>
        </p:scale>
        <p:origin x="120" y="21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30925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75</a:t>
            </a:fld>
            <a:endParaRPr lang="en-US"/>
          </a:p>
        </p:txBody>
      </p:sp>
    </p:spTree>
    <p:extLst>
      <p:ext uri="{BB962C8B-B14F-4D97-AF65-F5344CB8AC3E}">
        <p14:creationId xmlns:p14="http://schemas.microsoft.com/office/powerpoint/2010/main" val="3489500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14668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089920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2020-05-12</a:t>
            </a:r>
          </a:p>
        </p:txBody>
      </p:sp>
      <p:sp>
        <p:nvSpPr>
          <p:cNvPr id="6" name="Date Placeholder 3"/>
          <p:cNvSpPr>
            <a:spLocks noGrp="1"/>
          </p:cNvSpPr>
          <p:nvPr>
            <p:ph type="dt" idx="10"/>
          </p:nvPr>
        </p:nvSpPr>
        <p:spPr/>
        <p:txBody>
          <a:bodyPr/>
          <a:lstStyle/>
          <a:p>
            <a:r>
              <a:rPr lang="en-US"/>
              <a:t>May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218"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1/2/7</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8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11-20-0530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3524, 3525 and 3526 depicted in document 11-20-530r0.</a:t>
            </a:r>
          </a:p>
          <a:p>
            <a:endParaRPr lang="en-US" b="0" dirty="0"/>
          </a:p>
          <a:p>
            <a:r>
              <a:rPr lang="en-US" dirty="0"/>
              <a:t>Results (Y/N/A):8/0/4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hrs.</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11-20-017r4 Proposed resolutions for editorial comments (Roy Want) – 20min</a:t>
            </a:r>
          </a:p>
          <a:p>
            <a:pPr lvl="1" algn="just">
              <a:spcBef>
                <a:spcPct val="20000"/>
              </a:spcBef>
              <a:buFontTx/>
              <a:buChar char="•"/>
            </a:pPr>
            <a:r>
              <a:rPr lang="en-US" sz="1400" dirty="0"/>
              <a:t>11-20-0607 CR for Section 11.22.6.4.3.2, 11.22.6.5 (Dibakar Das) – As time permits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41175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448824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a:t>
            </a:r>
            <a:r>
              <a:rPr lang="en-GB" b="0" dirty="0"/>
              <a:t>3676, 3677, 3678, 3680, 3811 and 3126 </a:t>
            </a:r>
            <a:r>
              <a:rPr lang="en-US" b="0" dirty="0"/>
              <a:t>depicted in document 11-20-607r1</a:t>
            </a:r>
          </a:p>
          <a:p>
            <a:endParaRPr lang="en-US" b="0" dirty="0"/>
          </a:p>
          <a:p>
            <a:r>
              <a:rPr lang="en-US" dirty="0"/>
              <a:t>Results (Y/N/A): 13/0/4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000033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11-20-607 CR for Section 11.22.6.4.3.2, 11.22.6.5 (Dibakar Das) </a:t>
            </a:r>
          </a:p>
          <a:p>
            <a:pPr lvl="1" algn="just">
              <a:spcBef>
                <a:spcPct val="20000"/>
              </a:spcBef>
              <a:buFontTx/>
              <a:buChar char="•"/>
            </a:pPr>
            <a:r>
              <a:rPr lang="en-US" dirty="0"/>
              <a:t>11-20-017r4 Proposed resolutions for editorial comments (Roy Want)</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16411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56145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2886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628837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22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(18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11-20-0642r0 Proposed resolutions for editorial comments (Roy Want) – 15min</a:t>
            </a:r>
          </a:p>
          <a:p>
            <a:pPr lvl="1" algn="just">
              <a:spcBef>
                <a:spcPct val="20000"/>
              </a:spcBef>
              <a:buFontTx/>
              <a:buChar char="•"/>
            </a:pPr>
            <a:r>
              <a:rPr lang="en-US" sz="1400" dirty="0"/>
              <a:t>11-20-0641 remaining CRs for Section 11.22.6.4.3.2, 11.22.6.5 (Dibakar Das) – for completion</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023582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210968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11-20-0642</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depicted by document 11-20-0642r0.</a:t>
            </a:r>
          </a:p>
          <a:p>
            <a:endParaRPr lang="en-US" b="0" dirty="0"/>
          </a:p>
          <a:p>
            <a:r>
              <a:rPr lang="en-US" dirty="0"/>
              <a:t>Results (Y/N/A): </a:t>
            </a:r>
            <a:r>
              <a:rPr lang="en-US" b="0" dirty="0"/>
              <a:t>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5750258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resolution of  CID </a:t>
            </a:r>
            <a:r>
              <a:rPr lang="en-GB" b="0" dirty="0"/>
              <a:t>3679 </a:t>
            </a:r>
            <a:r>
              <a:rPr lang="en-US" b="0" dirty="0"/>
              <a:t>depicted in document 11-20-641r0.</a:t>
            </a:r>
          </a:p>
          <a:p>
            <a:endParaRPr lang="en-US" b="0" dirty="0"/>
          </a:p>
          <a:p>
            <a:r>
              <a:rPr lang="en-US" dirty="0"/>
              <a:t>Results (Y/N/A): </a:t>
            </a:r>
            <a:r>
              <a:rPr lang="en-US" b="0" dirty="0"/>
              <a:t>7/1/7</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835089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a:t>
            </a:r>
            <a:r>
              <a:rPr lang="en-GB" b="0" dirty="0"/>
              <a:t> 3683, 3813, 3815 </a:t>
            </a:r>
            <a:r>
              <a:rPr lang="en-US" b="0" dirty="0"/>
              <a:t>depicted in document 11-20-641r0.</a:t>
            </a:r>
          </a:p>
          <a:p>
            <a:endParaRPr lang="en-US" b="0" dirty="0"/>
          </a:p>
          <a:p>
            <a:r>
              <a:rPr lang="en-US" dirty="0"/>
              <a:t>Results (Y/N/A): </a:t>
            </a:r>
            <a:r>
              <a:rPr lang="en-US" b="0" dirty="0"/>
              <a:t>13/0/2</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517925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242633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dirty="0"/>
              <a:t>May 27 	(Wednesday), 13:00 ET – 14:30 ET</a:t>
            </a:r>
          </a:p>
          <a:p>
            <a:pPr>
              <a:buFont typeface="Arial" panose="020B0604020202020204" pitchFamily="34" charset="0"/>
              <a:buChar char="•"/>
            </a:pPr>
            <a:r>
              <a:rPr lang="en-US" altLang="en-US" dirty="0"/>
              <a:t>June 3		 (Wednesday), 13:00 ET – 14:30 ET</a:t>
            </a:r>
          </a:p>
          <a:p>
            <a:pPr>
              <a:buFont typeface="Arial" panose="020B0604020202020204" pitchFamily="34" charset="0"/>
              <a:buChar char="•"/>
            </a:pPr>
            <a:r>
              <a:rPr lang="en-US" altLang="en-US" dirty="0"/>
              <a:t>June 10	 (Wednesday), 13:00 ET – 14:30 ET</a:t>
            </a:r>
          </a:p>
          <a:p>
            <a:pPr>
              <a:buFont typeface="Arial" panose="020B0604020202020204" pitchFamily="34" charset="0"/>
              <a:buChar char="•"/>
            </a:pPr>
            <a:r>
              <a:rPr lang="en-US" altLang="en-US" dirty="0"/>
              <a:t>June 17	 (Wednesday), 13:00 ET – 14:30 ET</a:t>
            </a:r>
          </a:p>
          <a:p>
            <a:pPr>
              <a:buFont typeface="Arial" panose="020B0604020202020204" pitchFamily="34" charset="0"/>
              <a:buChar char="•"/>
            </a:pPr>
            <a:r>
              <a:rPr lang="en-US" altLang="en-US" dirty="0"/>
              <a:t>June 24 	(Wednesday), 13:00 ET – 14:30 ET</a:t>
            </a:r>
          </a:p>
          <a:p>
            <a:pPr>
              <a:buFont typeface="Arial" panose="020B0604020202020204" pitchFamily="34" charset="0"/>
              <a:buChar char="•"/>
            </a:pPr>
            <a:r>
              <a:rPr lang="en-US" altLang="en-US"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006918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560444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189827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6</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11-20-710 Attacks to Fully Random QPSK Sounding Signal (Qinghua Li) – 45 min </a:t>
            </a:r>
          </a:p>
          <a:p>
            <a:pPr lvl="1" algn="just">
              <a:spcBef>
                <a:spcPct val="20000"/>
              </a:spcBef>
              <a:buFontTx/>
              <a:buChar char="•"/>
            </a:pPr>
            <a:r>
              <a:rPr lang="en-US" sz="1400" dirty="0"/>
              <a:t>11-20-0707 Max Number of LTF (Christian Berger) – 30min </a:t>
            </a:r>
          </a:p>
          <a:p>
            <a:pPr lvl="1" algn="just">
              <a:spcBef>
                <a:spcPct val="20000"/>
              </a:spcBef>
              <a:buFontTx/>
              <a:buChar char="•"/>
            </a:pPr>
            <a:r>
              <a:rPr lang="en-US" sz="1400" strike="sngStrike" dirty="0"/>
              <a:t>11-20-694  Detection of 1-Sample Computational Attacker (Feng Jiang) -  for future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768447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6457139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xxx depicted by document 11-20-???r? .</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8567394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11-20-0707 Max Number of LTF (Christian Berger)</a:t>
            </a:r>
            <a:r>
              <a:rPr lang="he-IL" sz="1400" dirty="0"/>
              <a:t> </a:t>
            </a:r>
            <a:r>
              <a:rPr lang="en-US" sz="1400" dirty="0"/>
              <a:t> - for completion.</a:t>
            </a:r>
          </a:p>
          <a:p>
            <a:pPr lvl="1" algn="just">
              <a:spcBef>
                <a:spcPct val="20000"/>
              </a:spcBef>
              <a:buFontTx/>
              <a:buChar char="•"/>
            </a:pPr>
            <a:endParaRPr lang="en-US" sz="1400" dirty="0"/>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5661257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380965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2179196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48309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13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Process on motions (15min)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11-20-0707 Max Number of LTF (Christian Berger) – 30min </a:t>
            </a:r>
          </a:p>
          <a:p>
            <a:pPr lvl="1" algn="just">
              <a:spcBef>
                <a:spcPct val="20000"/>
              </a:spcBef>
              <a:buFontTx/>
              <a:buChar char="•"/>
            </a:pPr>
            <a:r>
              <a:rPr lang="en-US" sz="1400" dirty="0"/>
              <a:t>11-19-1011-02-00az-SIG-A Changes for Ranging NDP</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254382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The following process change is in effect for the duration of time until WG11 is able to hold face-to-face meetings: </a:t>
            </a:r>
          </a:p>
          <a:p>
            <a:pPr marL="898525" indent="-898525"/>
            <a:r>
              <a:rPr lang="en-US" b="0" dirty="0"/>
              <a:t>(a)     “Task Group (TG), Study Group (SG) and Standing Committee (SC) motions may be held during teleconference meetings. </a:t>
            </a:r>
          </a:p>
          <a:p>
            <a:pPr marL="809625" indent="-809625"/>
            <a:r>
              <a:rPr lang="en-US" b="0" dirty="0"/>
              <a:t>(b)     TG/SG/SC teleconference meetings that will consider motions shall be approved by the WG Chair, and if approved, meetings and draft motions announced to the TG and WG11 reflectors 10 days prior to the meeting. </a:t>
            </a:r>
          </a:p>
          <a:p>
            <a:pPr marL="720725" indent="-720725"/>
            <a:r>
              <a:rPr lang="en-US" b="0" dirty="0"/>
              <a:t>(c)     If a motion is not approved by unanimous consent, it shall be taken as a roll call [recorded] vote. </a:t>
            </a:r>
          </a:p>
          <a:p>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3061407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TG members:</a:t>
            </a:r>
          </a:p>
          <a:p>
            <a:pPr marL="457200" indent="-457200">
              <a:buAutoNum type="arabicPeriod"/>
            </a:pPr>
            <a:r>
              <a:rPr lang="en-US" b="0" dirty="0"/>
              <a:t>A “Motion meeting” (we’ll call them </a:t>
            </a:r>
            <a:r>
              <a:rPr lang="en-US" b="0" dirty="0" err="1"/>
              <a:t>TGaz</a:t>
            </a:r>
            <a:r>
              <a:rPr lang="en-US" b="0" dirty="0"/>
              <a:t> Plenary) will be announced and scheduled roughly once a month.</a:t>
            </a:r>
          </a:p>
          <a:p>
            <a:pPr marL="457200" indent="-457200">
              <a:buAutoNum type="arabicPeriod"/>
            </a:pPr>
            <a:r>
              <a:rPr lang="en-US" b="0" dirty="0"/>
              <a:t>TG Members interested in making a motion, shall send the motions to 15 days prior to the meeting, to the TG chair for approval by WG chair.</a:t>
            </a:r>
          </a:p>
          <a:p>
            <a:pPr marL="457200" indent="-457200">
              <a:buAutoNum type="arabicPeriod"/>
            </a:pPr>
            <a:r>
              <a:rPr lang="en-US" b="0" dirty="0"/>
              <a:t>Meeting confirmation and motion announcements shall be made with a 10 day head notice.</a:t>
            </a:r>
          </a:p>
          <a:p>
            <a:pPr marL="457200" indent="-457200">
              <a:buAutoNum type="arabicPeriod"/>
            </a:pPr>
            <a:r>
              <a:rPr lang="en-US" b="0" dirty="0"/>
              <a:t>Motion is either approved by unanimous consent or a roll call vote is taken.</a:t>
            </a:r>
          </a:p>
          <a:p>
            <a:pPr marL="0" indent="0"/>
            <a:endParaRPr lang="en-US" sz="1050" b="0" dirty="0"/>
          </a:p>
          <a:p>
            <a:pPr marL="0" indent="0"/>
            <a:r>
              <a:rPr lang="en-US" b="0" dirty="0"/>
              <a:t>Questions?</a:t>
            </a:r>
          </a:p>
          <a:p>
            <a:pPr marL="457200" indent="-457200">
              <a:buAutoNum type="arabicPeriod"/>
            </a:pPr>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66654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228712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xxx depicted by document 11-20-???r? .</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8749986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11-20-0707 Max Number of LTF (Christian Berger)</a:t>
            </a:r>
            <a:r>
              <a:rPr lang="he-IL" sz="1400" dirty="0"/>
              <a:t> </a:t>
            </a:r>
            <a:r>
              <a:rPr lang="en-US" sz="1400" dirty="0"/>
              <a:t> - for completion.</a:t>
            </a:r>
          </a:p>
          <a:p>
            <a:pPr lvl="1" algn="just">
              <a:spcBef>
                <a:spcPct val="20000"/>
              </a:spcBef>
              <a:buFontTx/>
              <a:buChar char="•"/>
            </a:pPr>
            <a:endParaRPr lang="en-US" sz="1400" dirty="0"/>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860723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 – newly announced </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 – newly announced</a:t>
            </a:r>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5396382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2383655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753509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4832437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34080</TotalTime>
  <Words>4595</Words>
  <Application>Microsoft Office PowerPoint</Application>
  <PresentationFormat>Widescreen</PresentationFormat>
  <Paragraphs>817</Paragraphs>
  <Slides>84</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84</vt:i4>
      </vt:variant>
    </vt:vector>
  </HeadingPairs>
  <TitlesOfParts>
    <vt:vector size="91"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8 </vt:lpstr>
      <vt:lpstr>Review submissions</vt:lpstr>
      <vt:lpstr>Submission 11-20-0530</vt:lpstr>
      <vt:lpstr>Submission Pipeline and Scheduled Telecons</vt:lpstr>
      <vt:lpstr>Submission Pipeline and Scheduled Telecons</vt:lpstr>
      <vt:lpstr>AOB?</vt:lpstr>
      <vt:lpstr>Adjourn</vt:lpstr>
      <vt:lpstr>Teleconference Agenda Apr. 15 </vt:lpstr>
      <vt:lpstr>Review submissions</vt:lpstr>
      <vt:lpstr>Submission 11-20-0607</vt:lpstr>
      <vt:lpstr>Submission Pipeline and Scheduled Telecons</vt:lpstr>
      <vt:lpstr>Submission Pipeline and Scheduled Telecons</vt:lpstr>
      <vt:lpstr>AOB?</vt:lpstr>
      <vt:lpstr>Adjourn</vt:lpstr>
      <vt:lpstr>Teleconference Agenda Apr. 22 </vt:lpstr>
      <vt:lpstr>Review submissions</vt:lpstr>
      <vt:lpstr>Submission 11-20-0642</vt:lpstr>
      <vt:lpstr>Submission 11-20-0641</vt:lpstr>
      <vt:lpstr>Submission 11-20-0641</vt:lpstr>
      <vt:lpstr>Submission Pipeline and Scheduled Telecons</vt:lpstr>
      <vt:lpstr>Submission Pipeline and Scheduled Telecons</vt:lpstr>
      <vt:lpstr>AOB?</vt:lpstr>
      <vt:lpstr>Adjourn</vt:lpstr>
      <vt:lpstr>Teleconference Agenda May 6</vt:lpstr>
      <vt:lpstr>Review submissions</vt:lpstr>
      <vt:lpstr>Submission 11-20-xxx</vt:lpstr>
      <vt:lpstr>Submission Pipeline and Scheduled Telecons</vt:lpstr>
      <vt:lpstr>Submission Pipeline and Scheduled Telecons</vt:lpstr>
      <vt:lpstr>AOB?</vt:lpstr>
      <vt:lpstr>Adjourn</vt:lpstr>
      <vt:lpstr>Teleconference Agenda May 13</vt:lpstr>
      <vt:lpstr>Motion process during TG Telecons</vt:lpstr>
      <vt:lpstr>Motion process during TG Telecons</vt:lpstr>
      <vt:lpstr>Review submissions</vt:lpstr>
      <vt:lpstr>Submission 11-20-xxx</vt:lpstr>
      <vt:lpstr>Submission Pipeline</vt:lpstr>
      <vt:lpstr>Scheduled Telecons</vt:lpstr>
      <vt:lpstr>Submission Pipeline and Scheduled Telecons</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246</cp:revision>
  <cp:lastPrinted>1601-01-01T00:00:00Z</cp:lastPrinted>
  <dcterms:created xsi:type="dcterms:W3CDTF">2018-08-06T10:28:59Z</dcterms:created>
  <dcterms:modified xsi:type="dcterms:W3CDTF">2020-05-12T22:53:27Z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2020-05-07 14:28:04Z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