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3"/>
  </p:notesMasterIdLst>
  <p:handoutMasterIdLst>
    <p:handoutMasterId r:id="rId54"/>
  </p:handoutMasterIdLst>
  <p:sldIdLst>
    <p:sldId id="256" r:id="rId2"/>
    <p:sldId id="265" r:id="rId3"/>
    <p:sldId id="257" r:id="rId4"/>
    <p:sldId id="266" r:id="rId5"/>
    <p:sldId id="267" r:id="rId6"/>
    <p:sldId id="268" r:id="rId7"/>
    <p:sldId id="269" r:id="rId8"/>
    <p:sldId id="270" r:id="rId9"/>
    <p:sldId id="271" r:id="rId10"/>
    <p:sldId id="276" r:id="rId11"/>
    <p:sldId id="407" r:id="rId12"/>
    <p:sldId id="408" r:id="rId13"/>
    <p:sldId id="409" r:id="rId14"/>
    <p:sldId id="410" r:id="rId15"/>
    <p:sldId id="411" r:id="rId16"/>
    <p:sldId id="412" r:id="rId17"/>
    <p:sldId id="413" r:id="rId18"/>
    <p:sldId id="272" r:id="rId19"/>
    <p:sldId id="414" r:id="rId20"/>
    <p:sldId id="415" r:id="rId21"/>
    <p:sldId id="336" r:id="rId22"/>
    <p:sldId id="343" r:id="rId23"/>
    <p:sldId id="418" r:id="rId24"/>
    <p:sldId id="417" r:id="rId25"/>
    <p:sldId id="342" r:id="rId26"/>
    <p:sldId id="416" r:id="rId27"/>
    <p:sldId id="289" r:id="rId28"/>
    <p:sldId id="290" r:id="rId29"/>
    <p:sldId id="419" r:id="rId30"/>
    <p:sldId id="420" r:id="rId31"/>
    <p:sldId id="427" r:id="rId32"/>
    <p:sldId id="422" r:id="rId33"/>
    <p:sldId id="423" r:id="rId34"/>
    <p:sldId id="424" r:id="rId35"/>
    <p:sldId id="425" r:id="rId36"/>
    <p:sldId id="426" r:id="rId37"/>
    <p:sldId id="428" r:id="rId38"/>
    <p:sldId id="429" r:id="rId39"/>
    <p:sldId id="431" r:id="rId40"/>
    <p:sldId id="432" r:id="rId41"/>
    <p:sldId id="433" r:id="rId42"/>
    <p:sldId id="434" r:id="rId43"/>
    <p:sldId id="435" r:id="rId44"/>
    <p:sldId id="315" r:id="rId45"/>
    <p:sldId id="312" r:id="rId46"/>
    <p:sldId id="259" r:id="rId47"/>
    <p:sldId id="260" r:id="rId48"/>
    <p:sldId id="261" r:id="rId49"/>
    <p:sldId id="262" r:id="rId50"/>
    <p:sldId id="263" r:id="rId51"/>
    <p:sldId id="264" r:id="rId52"/>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F1D38888-79E6-4B8F-A7E5-96BDED502F2F}">
          <p14:sldIdLst>
            <p14:sldId id="256"/>
            <p14:sldId id="265"/>
            <p14:sldId id="257"/>
            <p14:sldId id="266"/>
            <p14:sldId id="267"/>
            <p14:sldId id="268"/>
            <p14:sldId id="269"/>
            <p14:sldId id="270"/>
            <p14:sldId id="271"/>
            <p14:sldId id="276"/>
            <p14:sldId id="407"/>
            <p14:sldId id="408"/>
            <p14:sldId id="409"/>
            <p14:sldId id="410"/>
            <p14:sldId id="411"/>
            <p14:sldId id="412"/>
            <p14:sldId id="413"/>
            <p14:sldId id="272"/>
            <p14:sldId id="414"/>
            <p14:sldId id="415"/>
          </p14:sldIdLst>
        </p14:section>
        <p14:section name="Mar. 25 Telecon" id="{C39A0ACE-7902-4CA4-A7DB-9FF67058AA84}">
          <p14:sldIdLst>
            <p14:sldId id="336"/>
            <p14:sldId id="343"/>
            <p14:sldId id="418"/>
            <p14:sldId id="417"/>
            <p14:sldId id="342"/>
            <p14:sldId id="416"/>
            <p14:sldId id="289"/>
            <p14:sldId id="290"/>
          </p14:sldIdLst>
        </p14:section>
        <p14:section name="Apr. 1 Telecon" id="{984BE4A6-5839-4606-B2A3-FFE103EF75D7}">
          <p14:sldIdLst>
            <p14:sldId id="419"/>
            <p14:sldId id="420"/>
            <p14:sldId id="427"/>
            <p14:sldId id="422"/>
            <p14:sldId id="423"/>
            <p14:sldId id="424"/>
            <p14:sldId id="425"/>
            <p14:sldId id="426"/>
          </p14:sldIdLst>
        </p14:section>
        <p14:section name="Apr. 8 Telecon" id="{1741D85F-0BD3-4287-B424-1CAF7CCF74DF}">
          <p14:sldIdLst>
            <p14:sldId id="428"/>
            <p14:sldId id="429"/>
            <p14:sldId id="431"/>
            <p14:sldId id="432"/>
            <p14:sldId id="433"/>
            <p14:sldId id="434"/>
            <p14:sldId id="435"/>
          </p14:sldIdLst>
        </p14:section>
        <p14:section name="Backup" id="{62682A0D-7317-4EE9-B56C-63AD74488E19}">
          <p14:sldIdLst>
            <p14:sldId id="315"/>
            <p14:sldId id="312"/>
            <p14:sldId id="259"/>
            <p14:sldId id="260"/>
            <p14:sldId id="261"/>
            <p14:sldId id="262"/>
            <p14:sldId id="263"/>
            <p14:sldId id="264"/>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293" autoAdjust="0"/>
    <p:restoredTop sz="94660"/>
  </p:normalViewPr>
  <p:slideViewPr>
    <p:cSldViewPr>
      <p:cViewPr varScale="1">
        <p:scale>
          <a:sx n="110" d="100"/>
          <a:sy n="110" d="100"/>
        </p:scale>
        <p:origin x="822" y="108"/>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notesMaster" Target="notesMasters/notesMaster1.xml"/><Relationship Id="rId58"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4/8/2020</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48</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49</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50</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51</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13072805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18</a:t>
            </a:fld>
            <a:endParaRPr lang="en-US"/>
          </a:p>
        </p:txBody>
      </p:sp>
    </p:spTree>
    <p:extLst>
      <p:ext uri="{BB962C8B-B14F-4D97-AF65-F5344CB8AC3E}">
        <p14:creationId xmlns:p14="http://schemas.microsoft.com/office/powerpoint/2010/main" val="18488836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27</a:t>
            </a:fld>
            <a:endParaRPr lang="en-US"/>
          </a:p>
        </p:txBody>
      </p:sp>
    </p:spTree>
    <p:extLst>
      <p:ext uri="{BB962C8B-B14F-4D97-AF65-F5344CB8AC3E}">
        <p14:creationId xmlns:p14="http://schemas.microsoft.com/office/powerpoint/2010/main" val="52348233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35</a:t>
            </a:fld>
            <a:endParaRPr lang="en-US"/>
          </a:p>
        </p:txBody>
      </p:sp>
    </p:spTree>
    <p:extLst>
      <p:ext uri="{BB962C8B-B14F-4D97-AF65-F5344CB8AC3E}">
        <p14:creationId xmlns:p14="http://schemas.microsoft.com/office/powerpoint/2010/main" val="24571807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42</a:t>
            </a:fld>
            <a:endParaRPr lang="en-US"/>
          </a:p>
        </p:txBody>
      </p:sp>
    </p:spTree>
    <p:extLst>
      <p:ext uri="{BB962C8B-B14F-4D97-AF65-F5344CB8AC3E}">
        <p14:creationId xmlns:p14="http://schemas.microsoft.com/office/powerpoint/2010/main" val="250420704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46</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47</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Apr.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Apr.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Apr.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Apr. 2020</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Apr. 2020</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Apr. 2020</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Apr. 2020</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Apr.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Apr.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Apr. 2020</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802.11-20/0537r4</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www.ieee802.org/11/Rules/rules.shtml" TargetMode="External"/><Relationship Id="rId3" Type="http://schemas.openxmlformats.org/officeDocument/2006/relationships/hyperlink" Target="https://mentor.ieee.org/802-ec/dcn/17/ec-17-0090-22-0PNP-ieee-802-lmsc-operations-manual.pdf" TargetMode="External"/><Relationship Id="rId7" Type="http://schemas.openxmlformats.org/officeDocument/2006/relationships/hyperlink" Target="https://mentor.ieee.org/802-ec/dcn/16/ec-16-0180-05-00EC-ieee-802-participation-slide.pptx"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s://mentor.ieee.org/802-ec/dcn/17/ec-17-0120-27-0PNP-ieee-802-lmsc-chairs-guidelines.pdf" TargetMode="External"/><Relationship Id="rId5" Type="http://schemas.openxmlformats.org/officeDocument/2006/relationships/hyperlink" Target="http://grouper.ieee.org/groups/802/PNP/approved/IEEE_802_LMSC_OM_approved_120725.pdf" TargetMode="External"/><Relationship Id="rId10" Type="http://schemas.openxmlformats.org/officeDocument/2006/relationships/hyperlink" Target="https://mentor.ieee.org/802.11/dcn/14/11-14-0629-22-0000-802-11-operations-manual.docx" TargetMode="External"/><Relationship Id="rId4" Type="http://schemas.openxmlformats.org/officeDocument/2006/relationships/hyperlink" Target="http://www.ieee802.org/PNP/approved/IEEE_802_WG_PandP_v19.pdf" TargetMode="External"/><Relationship Id="rId9" Type="http://schemas.openxmlformats.org/officeDocument/2006/relationships/hyperlink" Target="http://www.ieee802.org/devdocs.shtml" TargetMode="External"/></Relationships>
</file>

<file path=ppt/slides/_rels/slide21.xml.rels><?xml version="1.0" encoding="UTF-8" standalone="yes"?>
<Relationships xmlns="http://schemas.openxmlformats.org/package/2006/relationships"><Relationship Id="rId3" Type="http://schemas.openxmlformats.org/officeDocument/2006/relationships/hyperlink" Target="mailto:jonathan.segev@intel.com" TargetMode="External"/><Relationship Id="rId2" Type="http://schemas.openxmlformats.org/officeDocument/2006/relationships/hyperlink" Target="mailto:akasher@qti.qualcom.com"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hyperlink" Target="https://imat.ieee.org/" TargetMode="External"/><Relationship Id="rId1" Type="http://schemas.openxmlformats.org/officeDocument/2006/relationships/slideLayout" Target="../slideLayouts/slideLayout2.xml"/><Relationship Id="rId5" Type="http://schemas.openxmlformats.org/officeDocument/2006/relationships/hyperlink" Target="https://mentor.ieee.org/802.11/documents?is_dcn=DCN,%20Title,%20Author%20or%20Affiliation&amp;is_group=00az" TargetMode="External"/><Relationship Id="rId4" Type="http://schemas.openxmlformats.org/officeDocument/2006/relationships/hyperlink" Target="http://grouper.ieee.org/groups/802/11/"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Next Generation Positioning </a:t>
            </a:r>
            <a:br>
              <a:rPr lang="en-US" altLang="en-US" dirty="0"/>
            </a:br>
            <a:r>
              <a:rPr lang="en-US" altLang="en-US" dirty="0"/>
              <a:t>March – July Teleconference Agenda</a:t>
            </a:r>
            <a:endParaRPr lang="en-GB" dirty="0"/>
          </a:p>
        </p:txBody>
      </p:sp>
      <p:sp>
        <p:nvSpPr>
          <p:cNvPr id="3074" name="Rectangle 2"/>
          <p:cNvSpPr>
            <a:spLocks noGrp="1" noChangeArrowheads="1"/>
          </p:cNvSpPr>
          <p:nvPr>
            <p:ph type="subTitle" idx="1"/>
          </p:nvPr>
        </p:nvSpPr>
        <p:spPr>
          <a:xfrm>
            <a:off x="1828800" y="1731664"/>
            <a:ext cx="8534400" cy="476250"/>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2020-04-07</a:t>
            </a:r>
          </a:p>
        </p:txBody>
      </p:sp>
      <p:sp>
        <p:nvSpPr>
          <p:cNvPr id="6" name="Date Placeholder 3"/>
          <p:cNvSpPr>
            <a:spLocks noGrp="1"/>
          </p:cNvSpPr>
          <p:nvPr>
            <p:ph type="dt" idx="10"/>
          </p:nvPr>
        </p:nvSpPr>
        <p:spPr/>
        <p:txBody>
          <a:bodyPr/>
          <a:lstStyle/>
          <a:p>
            <a:r>
              <a:rPr lang="en-US"/>
              <a:t>Apr. 2020</a:t>
            </a:r>
            <a:endParaRPr lang="en-GB" dirty="0"/>
          </a:p>
        </p:txBody>
      </p:sp>
      <p:sp>
        <p:nvSpPr>
          <p:cNvPr id="7" name="Footer Placeholder 4"/>
          <p:cNvSpPr>
            <a:spLocks noGrp="1"/>
          </p:cNvSpPr>
          <p:nvPr>
            <p:ph type="ftr" idx="11"/>
          </p:nvPr>
        </p:nvSpPr>
        <p:spPr/>
        <p:txBody>
          <a:bodyPr/>
          <a:lstStyle/>
          <a:p>
            <a:r>
              <a:rPr lang="en-GB"/>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590017014"/>
              </p:ext>
            </p:extLst>
          </p:nvPr>
        </p:nvGraphicFramePr>
        <p:xfrm>
          <a:off x="993775" y="2404434"/>
          <a:ext cx="10542588" cy="2470150"/>
        </p:xfrm>
        <a:graphic>
          <a:graphicData uri="http://schemas.openxmlformats.org/presentationml/2006/ole">
            <mc:AlternateContent xmlns:mc="http://schemas.openxmlformats.org/markup-compatibility/2006">
              <mc:Choice xmlns:v="urn:schemas-microsoft-com:vml" Requires="v">
                <p:oleObj spid="_x0000_s3188" name="Document" r:id="rId4" imgW="10822609" imgH="2534496" progId="Word.Document.8">
                  <p:embed/>
                </p:oleObj>
              </mc:Choice>
              <mc:Fallback>
                <p:oleObj name="Document" r:id="rId4" imgW="10822609" imgH="2534496" progId="Word.Document.8">
                  <p:embed/>
                  <p:pic>
                    <p:nvPicPr>
                      <p:cNvPr id="0" name="Picture 3"/>
                      <p:cNvPicPr>
                        <a:picLocks noChangeAspect="1" noChangeArrowheads="1"/>
                      </p:cNvPicPr>
                      <p:nvPr/>
                    </p:nvPicPr>
                    <p:blipFill>
                      <a:blip r:embed="rId5"/>
                      <a:srcRect/>
                      <a:stretch>
                        <a:fillRect/>
                      </a:stretch>
                    </p:blipFill>
                    <p:spPr bwMode="auto">
                      <a:xfrm>
                        <a:off x="993775" y="2404434"/>
                        <a:ext cx="10542588" cy="247015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marL="914400" lvl="2" indent="0">
              <a:lnSpc>
                <a:spcPct val="90000"/>
              </a:lnSpc>
              <a:buSzPct val="150000"/>
            </a:pP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 2020</a:t>
            </a:r>
            <a:endParaRPr lang="en-GB" dirty="0"/>
          </a:p>
        </p:txBody>
      </p:sp>
      <p:sp>
        <p:nvSpPr>
          <p:cNvPr id="7" name="Text Box 7">
            <a:extLst>
              <a:ext uri="{FF2B5EF4-FFF2-40B4-BE49-F238E27FC236}">
                <a16:creationId xmlns:a16="http://schemas.microsoft.com/office/drawing/2014/main" id="{2BD2B973-A9A5-4E5A-BD4B-E53956EE2E16}"/>
              </a:ext>
            </a:extLst>
          </p:cNvPr>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716215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69381D-498F-4C09-A385-5E7B21EFC3D5}"/>
              </a:ext>
            </a:extLst>
          </p:cNvPr>
          <p:cNvSpPr>
            <a:spLocks noGrp="1"/>
          </p:cNvSpPr>
          <p:nvPr>
            <p:ph type="title"/>
          </p:nvPr>
        </p:nvSpPr>
        <p:spPr/>
        <p:txBody>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FCC9B7F8-4564-4C97-B98D-59A952A879D7}"/>
              </a:ext>
            </a:extLst>
          </p:cNvPr>
          <p:cNvSpPr>
            <a:spLocks noGrp="1"/>
          </p:cNvSpPr>
          <p:nvPr>
            <p:ph idx="1"/>
          </p:nvPr>
        </p:nvSpPr>
        <p:spPr/>
        <p:txBody>
          <a:bodyPr/>
          <a:lstStyle/>
          <a:p>
            <a:pPr>
              <a:spcBef>
                <a:spcPts val="0"/>
              </a:spcBef>
              <a:spcAft>
                <a:spcPts val="0"/>
              </a:spcAft>
              <a:buClrTx/>
              <a:buSzPct val="120000"/>
              <a:buFont typeface="Arial" panose="020B0604020202020204" pitchFamily="34" charset="0"/>
              <a:buChar char="•"/>
            </a:pPr>
            <a:r>
              <a:rPr lang="en-US" altLang="en-US" sz="2133" dirty="0">
                <a:latin typeface="Montserrat" panose="00000500000000000000" pitchFamily="2" charset="0"/>
                <a:cs typeface="Calibri" pitchFamily="34" charset="0"/>
              </a:rPr>
              <a:t>At the beginning of each standards development meeting the chair or a designee is to:</a:t>
            </a:r>
          </a:p>
          <a:p>
            <a:pPr marL="714375" lvl="2" indent="-342900">
              <a:buSzPct val="150000"/>
              <a:buFont typeface="Arial" panose="020B0604020202020204" pitchFamily="34" charset="0"/>
              <a:buChar char="•"/>
            </a:pPr>
            <a:r>
              <a:rPr lang="en-US" altLang="en-US" sz="1867" dirty="0"/>
              <a:t>Show the following slides (or provide them beforehand)</a:t>
            </a:r>
          </a:p>
          <a:p>
            <a:pPr marL="714375" lvl="2" indent="-342900">
              <a:buSzPct val="150000"/>
              <a:buFont typeface="Arial" panose="020B0604020202020204" pitchFamily="34" charset="0"/>
              <a:buChar char="•"/>
            </a:pPr>
            <a:r>
              <a:rPr lang="en-US" altLang="en-US" sz="1867" dirty="0"/>
              <a:t>Advise the standards development group participants that: </a:t>
            </a:r>
          </a:p>
          <a:p>
            <a:pPr marL="714375" lvl="2" indent="-342900">
              <a:buSzPct val="150000"/>
              <a:buFont typeface="Arial" panose="020B0604020202020204" pitchFamily="34" charset="0"/>
              <a:buChar char="•"/>
            </a:pPr>
            <a:r>
              <a:rPr lang="en-US" altLang="en-US" sz="1867" dirty="0"/>
              <a:t>IEEE SA’s copyright policy is described in Clause 7 of the IEEE SA Standards Board Bylaws and Clause 6.1 of the IEEE SA Standards Board Operations Manual;</a:t>
            </a:r>
          </a:p>
          <a:p>
            <a:pPr marL="714375" lvl="2" indent="-342900">
              <a:buSzPct val="150000"/>
              <a:buFont typeface="Arial" panose="020B0604020202020204" pitchFamily="34" charset="0"/>
              <a:buChar char="•"/>
            </a:pPr>
            <a:r>
              <a:rPr lang="en-US" altLang="en-US" sz="1867" dirty="0"/>
              <a:t>Any material submitted during standards development, whether verbal, recorded, or in written form, is a Contribution and shall comply with the IEEE SA Copyright Policy; </a:t>
            </a:r>
          </a:p>
          <a:p>
            <a:pPr marL="714375" lvl="2" indent="-342900">
              <a:buSzPct val="150000"/>
              <a:buFont typeface="Arial" panose="020B0604020202020204" pitchFamily="34" charset="0"/>
              <a:buChar char="•"/>
            </a:pPr>
            <a:r>
              <a:rPr lang="en-US" altLang="en-US" sz="1867" dirty="0"/>
              <a:t>Instruct the Secretary to record in the minutes of the relevant meeting: </a:t>
            </a:r>
          </a:p>
          <a:p>
            <a:pPr marL="714375" lvl="2" indent="-342900">
              <a:buSzPct val="150000"/>
              <a:buFont typeface="Arial" panose="020B0604020202020204" pitchFamily="34" charset="0"/>
              <a:buChar char="•"/>
            </a:pPr>
            <a:r>
              <a:rPr lang="en-US" altLang="en-US" sz="1867" dirty="0"/>
              <a:t>That the foregoing information was provided and that the copyright slides were shown (or provided beforehand). </a:t>
            </a:r>
          </a:p>
          <a:p>
            <a:endParaRPr lang="en-US" dirty="0"/>
          </a:p>
        </p:txBody>
      </p:sp>
      <p:sp>
        <p:nvSpPr>
          <p:cNvPr id="4" name="Slide Number Placeholder 3">
            <a:extLst>
              <a:ext uri="{FF2B5EF4-FFF2-40B4-BE49-F238E27FC236}">
                <a16:creationId xmlns:a16="http://schemas.microsoft.com/office/drawing/2014/main" id="{C4C408C7-984E-4847-B383-5EA6A6453288}"/>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6A5591B6-54E4-4223-8222-2A70F3CAF68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A7920B7-5FE0-48DA-BAD8-840E92CF33D9}"/>
              </a:ext>
            </a:extLst>
          </p:cNvPr>
          <p:cNvSpPr>
            <a:spLocks noGrp="1"/>
          </p:cNvSpPr>
          <p:nvPr>
            <p:ph type="dt" idx="15"/>
          </p:nvPr>
        </p:nvSpPr>
        <p:spPr/>
        <p:txBody>
          <a:bodyPr/>
          <a:lstStyle/>
          <a:p>
            <a:r>
              <a:rPr lang="en-US"/>
              <a:t>Apr. 2020</a:t>
            </a:r>
            <a:endParaRPr lang="en-GB" dirty="0"/>
          </a:p>
        </p:txBody>
      </p:sp>
    </p:spTree>
    <p:extLst>
      <p:ext uri="{BB962C8B-B14F-4D97-AF65-F5344CB8AC3E}">
        <p14:creationId xmlns:p14="http://schemas.microsoft.com/office/powerpoint/2010/main" val="5556630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0C00A3-DB52-46F6-8BA3-8C6D8FF5DEBE}"/>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0CC06F6C-0FB2-4558-ABFA-963A2CE51776}"/>
              </a:ext>
            </a:extLst>
          </p:cNvPr>
          <p:cNvSpPr>
            <a:spLocks noGrp="1"/>
          </p:cNvSpPr>
          <p:nvPr>
            <p:ph idx="1"/>
          </p:nvPr>
        </p:nvSpPr>
        <p:spPr/>
        <p:txBody>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a:p>
            <a:endParaRPr lang="en-US" dirty="0"/>
          </a:p>
        </p:txBody>
      </p:sp>
      <p:sp>
        <p:nvSpPr>
          <p:cNvPr id="4" name="Slide Number Placeholder 3">
            <a:extLst>
              <a:ext uri="{FF2B5EF4-FFF2-40B4-BE49-F238E27FC236}">
                <a16:creationId xmlns:a16="http://schemas.microsoft.com/office/drawing/2014/main" id="{A2CB711C-7186-4CEE-93A2-5B6066F641EB}"/>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902AB1CD-967A-4C97-BD34-D9BC1AF6A29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DC4397C-3B7B-4F45-BF1C-6EA5A0FA6867}"/>
              </a:ext>
            </a:extLst>
          </p:cNvPr>
          <p:cNvSpPr>
            <a:spLocks noGrp="1"/>
          </p:cNvSpPr>
          <p:nvPr>
            <p:ph type="dt" idx="15"/>
          </p:nvPr>
        </p:nvSpPr>
        <p:spPr/>
        <p:txBody>
          <a:bodyPr/>
          <a:lstStyle/>
          <a:p>
            <a:r>
              <a:rPr lang="en-US"/>
              <a:t>Apr. 2020</a:t>
            </a:r>
            <a:endParaRPr lang="en-GB" dirty="0"/>
          </a:p>
        </p:txBody>
      </p:sp>
    </p:spTree>
    <p:extLst>
      <p:ext uri="{BB962C8B-B14F-4D97-AF65-F5344CB8AC3E}">
        <p14:creationId xmlns:p14="http://schemas.microsoft.com/office/powerpoint/2010/main" val="29739136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A867B5-056F-4B22-A63A-98560D29CB8B}"/>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7671ACA1-CCAE-47EC-BBF1-CCE10AC9F0D1}"/>
              </a:ext>
            </a:extLst>
          </p:cNvPr>
          <p:cNvSpPr>
            <a:spLocks noGrp="1"/>
          </p:cNvSpPr>
          <p:nvPr>
            <p:ph idx="1"/>
          </p:nvPr>
        </p:nvSpPr>
        <p:spPr>
          <a:xfrm>
            <a:off x="914401" y="1700809"/>
            <a:ext cx="10361084" cy="4393606"/>
          </a:xfrm>
        </p:spPr>
        <p:txBody>
          <a:bodyPr/>
          <a:lstStyle/>
          <a:p>
            <a:pPr marL="400050">
              <a:buSzPct val="150000"/>
              <a:buFont typeface="Arial" panose="020B0604020202020204" pitchFamily="34" charset="0"/>
              <a:buChar char="•"/>
            </a:pPr>
            <a:r>
              <a:rPr lang="en-US" sz="1800" dirty="0"/>
              <a:t>The IEEE SA Copyright Policy is described in the IEEE SA Standards Board Bylaws and IEEE SA Standards Board Operations Manual”</a:t>
            </a:r>
          </a:p>
          <a:p>
            <a:pPr marL="800100" lvl="1">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sz="1600" dirty="0">
                <a:hlinkClick r:id="rId2"/>
              </a:rPr>
              <a:t>https://standards.ieee.org/about/policies/bylaws/sect6-7.html#7</a:t>
            </a:r>
            <a:br>
              <a:rPr lang="en-US" sz="1600" dirty="0"/>
            </a:br>
            <a:r>
              <a:rPr lang="en-US" sz="1800" dirty="0"/>
              <a:t>	Clause 6.1 of the IEEE SA Standards Board Operations Manual</a:t>
            </a:r>
            <a:br>
              <a:rPr lang="en-US" sz="1800" dirty="0"/>
            </a:br>
            <a:r>
              <a:rPr lang="en-US" sz="1800" dirty="0"/>
              <a:t>	</a:t>
            </a:r>
            <a:r>
              <a:rPr lang="en-US" sz="1600" dirty="0">
                <a:hlinkClick r:id="rId3"/>
              </a:rPr>
              <a:t>https://standards.ieee.org/about/policies/opman/sect6.html</a:t>
            </a:r>
            <a:endParaRPr lang="en-US" sz="1600" dirty="0"/>
          </a:p>
          <a:p>
            <a:pPr marL="400050">
              <a:buSzPct val="150000"/>
              <a:buFont typeface="Arial" panose="020B0604020202020204" pitchFamily="34" charset="0"/>
              <a:buChar char="•"/>
            </a:pPr>
            <a:r>
              <a:rPr lang="en-US" sz="1800" dirty="0"/>
              <a:t>IEEE SA Copyright Permission</a:t>
            </a:r>
          </a:p>
          <a:p>
            <a:pPr marL="800100" lvl="1">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400050">
              <a:buSzPct val="150000"/>
              <a:buFont typeface="Arial" panose="020B0604020202020204" pitchFamily="34" charset="0"/>
              <a:buChar char="•"/>
            </a:pPr>
            <a:r>
              <a:rPr lang="en-US" sz="1800" dirty="0"/>
              <a:t>IEEE SA Copyright FAQs</a:t>
            </a:r>
          </a:p>
          <a:p>
            <a:pPr marL="800100" lvl="1">
              <a:buSzPct val="150000"/>
              <a:buFont typeface="Arial" panose="020B0604020202020204" pitchFamily="34" charset="0"/>
              <a:buChar char="•"/>
            </a:pPr>
            <a:r>
              <a:rPr lang="en-US" sz="1600" dirty="0">
                <a:hlinkClick r:id="rId5"/>
              </a:rPr>
              <a:t>http://standards.ieee.org/faqs/copyrights.html/</a:t>
            </a:r>
            <a:endParaRPr lang="en-US" sz="1600" dirty="0"/>
          </a:p>
          <a:p>
            <a:pPr marL="400050">
              <a:buSzPct val="150000"/>
              <a:buFont typeface="Arial" panose="020B0604020202020204" pitchFamily="34" charset="0"/>
              <a:buChar char="•"/>
            </a:pPr>
            <a:r>
              <a:rPr lang="en-US" sz="1800" dirty="0"/>
              <a:t>IEEE SA Best Practices for IEEE Standards Development </a:t>
            </a:r>
          </a:p>
          <a:p>
            <a:pPr marL="800100" lvl="1">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400050">
              <a:buSzPct val="150000"/>
              <a:buFont typeface="Arial" panose="020B0604020202020204" pitchFamily="34" charset="0"/>
              <a:buChar char="•"/>
            </a:pPr>
            <a:r>
              <a:rPr lang="en-US" sz="1800" dirty="0"/>
              <a:t>Distribution of Draft Standards (see 6.1.3 of the SASB Operations Manual)</a:t>
            </a:r>
          </a:p>
          <a:p>
            <a:pPr marL="800100" lvl="1">
              <a:buSzPct val="150000"/>
              <a:buFont typeface="Arial" panose="020B0604020202020204" pitchFamily="34" charset="0"/>
              <a:buChar char="•"/>
            </a:pPr>
            <a:r>
              <a:rPr lang="en-US" sz="1600" dirty="0">
                <a:hlinkClick r:id="rId3"/>
              </a:rPr>
              <a:t>https://standards.ieee.org/about/policies/opman/sect6.html</a:t>
            </a:r>
            <a:endParaRPr lang="en-US" sz="1600" dirty="0"/>
          </a:p>
          <a:p>
            <a:pPr marL="1200150" lvl="2" indent="-285750">
              <a:buSzPct val="150000"/>
              <a:buFont typeface="Arial" panose="020B0604020202020204" pitchFamily="34" charset="0"/>
              <a:buChar char="•"/>
            </a:pPr>
            <a:endParaRPr lang="en-US" altLang="en-US" sz="1600" dirty="0"/>
          </a:p>
          <a:p>
            <a:endParaRPr lang="en-US" dirty="0"/>
          </a:p>
        </p:txBody>
      </p:sp>
      <p:sp>
        <p:nvSpPr>
          <p:cNvPr id="4" name="Slide Number Placeholder 3">
            <a:extLst>
              <a:ext uri="{FF2B5EF4-FFF2-40B4-BE49-F238E27FC236}">
                <a16:creationId xmlns:a16="http://schemas.microsoft.com/office/drawing/2014/main" id="{0244AEF8-B7C8-4DB3-9F05-59E54AA53D93}"/>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02D09226-2F44-4C45-81F3-123E0BBC55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3F1F8B9-0E84-4058-9F56-76BABF9321DE}"/>
              </a:ext>
            </a:extLst>
          </p:cNvPr>
          <p:cNvSpPr>
            <a:spLocks noGrp="1"/>
          </p:cNvSpPr>
          <p:nvPr>
            <p:ph type="dt" idx="15"/>
          </p:nvPr>
        </p:nvSpPr>
        <p:spPr/>
        <p:txBody>
          <a:bodyPr/>
          <a:lstStyle/>
          <a:p>
            <a:r>
              <a:rPr lang="en-US"/>
              <a:t>Apr. 2020</a:t>
            </a:r>
            <a:endParaRPr lang="en-GB" dirty="0"/>
          </a:p>
        </p:txBody>
      </p:sp>
    </p:spTree>
    <p:extLst>
      <p:ext uri="{BB962C8B-B14F-4D97-AF65-F5344CB8AC3E}">
        <p14:creationId xmlns:p14="http://schemas.microsoft.com/office/powerpoint/2010/main" val="263788576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D5DEE-C8DA-4C6B-8BED-5EA3EF765966}"/>
              </a:ext>
            </a:extLst>
          </p:cNvPr>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a:extLst>
              <a:ext uri="{FF2B5EF4-FFF2-40B4-BE49-F238E27FC236}">
                <a16:creationId xmlns:a16="http://schemas.microsoft.com/office/drawing/2014/main" id="{7C9C6ED2-3037-4E43-8F84-9580D81E57F4}"/>
              </a:ext>
            </a:extLst>
          </p:cNvPr>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a:p>
            <a:endParaRPr lang="en-US" dirty="0"/>
          </a:p>
        </p:txBody>
      </p:sp>
      <p:sp>
        <p:nvSpPr>
          <p:cNvPr id="4" name="Slide Number Placeholder 3">
            <a:extLst>
              <a:ext uri="{FF2B5EF4-FFF2-40B4-BE49-F238E27FC236}">
                <a16:creationId xmlns:a16="http://schemas.microsoft.com/office/drawing/2014/main" id="{EE6641B8-FC1C-4C01-BDA8-2FDEE38EE1EC}"/>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F8DECA6E-672A-4DCF-8287-9FDE96C3C22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7C40B0B-DEA2-4E68-BDD5-D6DC977CCFFE}"/>
              </a:ext>
            </a:extLst>
          </p:cNvPr>
          <p:cNvSpPr>
            <a:spLocks noGrp="1"/>
          </p:cNvSpPr>
          <p:nvPr>
            <p:ph type="dt" idx="15"/>
          </p:nvPr>
        </p:nvSpPr>
        <p:spPr/>
        <p:txBody>
          <a:bodyPr/>
          <a:lstStyle/>
          <a:p>
            <a:r>
              <a:rPr lang="en-US"/>
              <a:t>Apr. 2020</a:t>
            </a:r>
            <a:endParaRPr lang="en-GB" dirty="0"/>
          </a:p>
        </p:txBody>
      </p:sp>
    </p:spTree>
    <p:extLst>
      <p:ext uri="{BB962C8B-B14F-4D97-AF65-F5344CB8AC3E}">
        <p14:creationId xmlns:p14="http://schemas.microsoft.com/office/powerpoint/2010/main" val="4072873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F40E08-CCA3-4D3E-AEAE-A7FACF56B421}"/>
              </a:ext>
            </a:extLst>
          </p:cNvPr>
          <p:cNvSpPr>
            <a:spLocks noGrp="1"/>
          </p:cNvSpPr>
          <p:nvPr>
            <p:ph type="title"/>
          </p:nvPr>
        </p:nvSpPr>
        <p:spPr>
          <a:xfrm>
            <a:off x="914401" y="685801"/>
            <a:ext cx="10361084" cy="798983"/>
          </a:xfrm>
        </p:spPr>
        <p:txBody>
          <a:bodyPr/>
          <a:lstStyle/>
          <a:p>
            <a:r>
              <a:rPr lang="en-US" sz="2800" dirty="0"/>
              <a:t>Participants in the IEEE-SA “individual process” shall</a:t>
            </a:r>
            <a:br>
              <a:rPr lang="en-US" sz="2800" dirty="0"/>
            </a:br>
            <a:r>
              <a:rPr lang="en-US" sz="2800" dirty="0"/>
              <a:t>act independently of others, including employers</a:t>
            </a:r>
          </a:p>
        </p:txBody>
      </p:sp>
      <p:sp>
        <p:nvSpPr>
          <p:cNvPr id="3" name="Content Placeholder 2">
            <a:extLst>
              <a:ext uri="{FF2B5EF4-FFF2-40B4-BE49-F238E27FC236}">
                <a16:creationId xmlns:a16="http://schemas.microsoft.com/office/drawing/2014/main" id="{F526F47A-3B9D-4696-A759-6B3DFB860B77}"/>
              </a:ext>
            </a:extLst>
          </p:cNvPr>
          <p:cNvSpPr>
            <a:spLocks noGrp="1"/>
          </p:cNvSpPr>
          <p:nvPr>
            <p:ph idx="1"/>
          </p:nvPr>
        </p:nvSpPr>
        <p:spPr>
          <a:xfrm>
            <a:off x="914401" y="1700809"/>
            <a:ext cx="10361084" cy="4393606"/>
          </a:xfrm>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a:p>
            <a:endParaRPr lang="en-US" dirty="0"/>
          </a:p>
        </p:txBody>
      </p:sp>
      <p:sp>
        <p:nvSpPr>
          <p:cNvPr id="4" name="Slide Number Placeholder 3">
            <a:extLst>
              <a:ext uri="{FF2B5EF4-FFF2-40B4-BE49-F238E27FC236}">
                <a16:creationId xmlns:a16="http://schemas.microsoft.com/office/drawing/2014/main" id="{59D86CC0-33BF-4C00-A7A4-C5103662E342}"/>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96261505-27DD-41D0-8E2B-B9D15FA0F58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FE19497-391C-4125-BC18-B393DE4B555B}"/>
              </a:ext>
            </a:extLst>
          </p:cNvPr>
          <p:cNvSpPr>
            <a:spLocks noGrp="1"/>
          </p:cNvSpPr>
          <p:nvPr>
            <p:ph type="dt" idx="15"/>
          </p:nvPr>
        </p:nvSpPr>
        <p:spPr/>
        <p:txBody>
          <a:bodyPr/>
          <a:lstStyle/>
          <a:p>
            <a:r>
              <a:rPr lang="en-US"/>
              <a:t>Apr. 2020</a:t>
            </a:r>
            <a:endParaRPr lang="en-GB" dirty="0"/>
          </a:p>
        </p:txBody>
      </p:sp>
    </p:spTree>
    <p:extLst>
      <p:ext uri="{BB962C8B-B14F-4D97-AF65-F5344CB8AC3E}">
        <p14:creationId xmlns:p14="http://schemas.microsoft.com/office/powerpoint/2010/main" val="339168806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2A7BD1-9BED-4378-8F03-6216A076641D}"/>
              </a:ext>
            </a:extLst>
          </p:cNvPr>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a:extLst>
              <a:ext uri="{FF2B5EF4-FFF2-40B4-BE49-F238E27FC236}">
                <a16:creationId xmlns:a16="http://schemas.microsoft.com/office/drawing/2014/main" id="{895D588B-82FF-4BB6-9D77-8D907E5547A7}"/>
              </a:ext>
            </a:extLst>
          </p:cNvPr>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a:p>
            <a:endParaRPr lang="en-US" dirty="0"/>
          </a:p>
        </p:txBody>
      </p:sp>
      <p:sp>
        <p:nvSpPr>
          <p:cNvPr id="4" name="Slide Number Placeholder 3">
            <a:extLst>
              <a:ext uri="{FF2B5EF4-FFF2-40B4-BE49-F238E27FC236}">
                <a16:creationId xmlns:a16="http://schemas.microsoft.com/office/drawing/2014/main" id="{2D1327A7-BCDD-471B-880B-68C5DC7672EC}"/>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28F3C2B7-DAF1-4549-9719-366CD8CE2C6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9DF7CC4-8212-49D5-BF5F-10757093C41C}"/>
              </a:ext>
            </a:extLst>
          </p:cNvPr>
          <p:cNvSpPr>
            <a:spLocks noGrp="1"/>
          </p:cNvSpPr>
          <p:nvPr>
            <p:ph type="dt" idx="15"/>
          </p:nvPr>
        </p:nvSpPr>
        <p:spPr/>
        <p:txBody>
          <a:bodyPr/>
          <a:lstStyle/>
          <a:p>
            <a:r>
              <a:rPr lang="en-US"/>
              <a:t>Apr. 2020</a:t>
            </a:r>
            <a:endParaRPr lang="en-GB" dirty="0"/>
          </a:p>
        </p:txBody>
      </p:sp>
    </p:spTree>
    <p:extLst>
      <p:ext uri="{BB962C8B-B14F-4D97-AF65-F5344CB8AC3E}">
        <p14:creationId xmlns:p14="http://schemas.microsoft.com/office/powerpoint/2010/main" val="195890080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7D9D7-C959-48E2-8347-87FB53507919}"/>
              </a:ext>
            </a:extLst>
          </p:cNvPr>
          <p:cNvSpPr>
            <a:spLocks noGrp="1"/>
          </p:cNvSpPr>
          <p:nvPr>
            <p:ph type="title"/>
          </p:nvPr>
        </p:nvSpPr>
        <p:spPr/>
        <p:txBody>
          <a:bodyPr/>
          <a:lstStyle/>
          <a:p>
            <a:r>
              <a:rPr lang="en-US" dirty="0"/>
              <a:t>IEEE SA Policy Documents</a:t>
            </a:r>
          </a:p>
        </p:txBody>
      </p:sp>
      <p:sp>
        <p:nvSpPr>
          <p:cNvPr id="3" name="Content Placeholder 2">
            <a:extLst>
              <a:ext uri="{FF2B5EF4-FFF2-40B4-BE49-F238E27FC236}">
                <a16:creationId xmlns:a16="http://schemas.microsoft.com/office/drawing/2014/main" id="{E82EEE88-48DE-4859-8699-DF7E4EC8F6ED}"/>
              </a:ext>
            </a:extLst>
          </p:cNvPr>
          <p:cNvSpPr>
            <a:spLocks noGrp="1"/>
          </p:cNvSpPr>
          <p:nvPr>
            <p:ph idx="1"/>
          </p:nvPr>
        </p:nvSpPr>
        <p:spPr>
          <a:xfrm>
            <a:off x="914401" y="1751013"/>
            <a:ext cx="10361084" cy="4343401"/>
          </a:xfrm>
        </p:spPr>
        <p:txBody>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pPr>
              <a:buNone/>
            </a:pPr>
            <a:endParaRPr lang="en-GB" sz="1200" dirty="0"/>
          </a:p>
          <a:p>
            <a:endParaRPr lang="en-US" dirty="0"/>
          </a:p>
        </p:txBody>
      </p:sp>
      <p:sp>
        <p:nvSpPr>
          <p:cNvPr id="4" name="Slide Number Placeholder 3">
            <a:extLst>
              <a:ext uri="{FF2B5EF4-FFF2-40B4-BE49-F238E27FC236}">
                <a16:creationId xmlns:a16="http://schemas.microsoft.com/office/drawing/2014/main" id="{860BF99C-1593-4E31-B040-51A5B30284AC}"/>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BBAD4E8E-71BA-45BE-9C0D-60E8520D27E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3E165B6-163C-4F2F-A330-74EE3956B570}"/>
              </a:ext>
            </a:extLst>
          </p:cNvPr>
          <p:cNvSpPr>
            <a:spLocks noGrp="1"/>
          </p:cNvSpPr>
          <p:nvPr>
            <p:ph type="dt" idx="15"/>
          </p:nvPr>
        </p:nvSpPr>
        <p:spPr/>
        <p:txBody>
          <a:bodyPr/>
          <a:lstStyle/>
          <a:p>
            <a:r>
              <a:rPr lang="en-US"/>
              <a:t>Apr. 2020</a:t>
            </a:r>
            <a:endParaRPr lang="en-GB" dirty="0"/>
          </a:p>
        </p:txBody>
      </p:sp>
    </p:spTree>
    <p:extLst>
      <p:ext uri="{BB962C8B-B14F-4D97-AF65-F5344CB8AC3E}">
        <p14:creationId xmlns:p14="http://schemas.microsoft.com/office/powerpoint/2010/main" val="219355251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a:xfrm>
            <a:off x="914400" y="1830391"/>
            <a:ext cx="10798223" cy="4264024"/>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3"/>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4"/>
              </a:rPr>
              <a:t>http://standards.ieee.org/develop/policies/bylaws/sb_bylaws.pdf</a:t>
            </a:r>
            <a:r>
              <a:rPr lang="en-US" sz="2400" dirty="0"/>
              <a:t> (PDF version)</a:t>
            </a:r>
            <a:r>
              <a:rPr lang="en-US" sz="1800" dirty="0"/>
              <a:t> </a:t>
            </a:r>
          </a:p>
          <a:p>
            <a:pPr lvl="0" defTabSz="914400" eaLnBrk="0" hangingPunct="0">
              <a:spcBef>
                <a:spcPct val="20000"/>
              </a:spcBef>
              <a:buClrTx/>
              <a:buSzTx/>
              <a:defRPr/>
            </a:pP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5"/>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6"/>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 2020</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9EAFFD-A63C-4806-B36A-FDB3DA79B804}"/>
              </a:ext>
            </a:extLst>
          </p:cNvPr>
          <p:cNvSpPr>
            <a:spLocks noGrp="1"/>
          </p:cNvSpPr>
          <p:nvPr>
            <p:ph type="title"/>
          </p:nvPr>
        </p:nvSpPr>
        <p:spPr/>
        <p:txBody>
          <a:bodyPr/>
          <a:lstStyle/>
          <a:p>
            <a:r>
              <a:rPr lang="en-US" dirty="0"/>
              <a:t>IEEE 802 Ground Rules</a:t>
            </a:r>
          </a:p>
        </p:txBody>
      </p:sp>
      <p:sp>
        <p:nvSpPr>
          <p:cNvPr id="3" name="Content Placeholder 2">
            <a:extLst>
              <a:ext uri="{FF2B5EF4-FFF2-40B4-BE49-F238E27FC236}">
                <a16:creationId xmlns:a16="http://schemas.microsoft.com/office/drawing/2014/main" id="{AA2E66CF-1199-4401-85E7-EC54CBC31898}"/>
              </a:ext>
            </a:extLst>
          </p:cNvPr>
          <p:cNvSpPr>
            <a:spLocks noGrp="1"/>
          </p:cNvSpPr>
          <p:nvPr>
            <p:ph idx="1"/>
          </p:nvPr>
        </p:nvSpPr>
        <p:spPr/>
        <p:txBody>
          <a:bodyPr/>
          <a:lstStyle/>
          <a:p>
            <a:pPr indent="-457200">
              <a:buFont typeface="Arial" panose="020B0604020202020204" pitchFamily="34" charset="0"/>
              <a:buChar char="•"/>
            </a:pPr>
            <a:r>
              <a:rPr lang="en-US" dirty="0">
                <a:cs typeface="DejaVu Sans" pitchFamily="34" charset="0"/>
              </a:rPr>
              <a:t>Respect … give it, get it</a:t>
            </a:r>
          </a:p>
          <a:p>
            <a:pPr indent="-457200">
              <a:buFont typeface="Arial" panose="020B0604020202020204" pitchFamily="34" charset="0"/>
              <a:buChar char="•"/>
            </a:pPr>
            <a:r>
              <a:rPr lang="en-US" dirty="0">
                <a:cs typeface="DejaVu Sans" pitchFamily="34" charset="0"/>
              </a:rPr>
              <a:t>NO product pitches</a:t>
            </a:r>
          </a:p>
          <a:p>
            <a:pPr indent="-457200">
              <a:buFont typeface="Arial" panose="020B0604020202020204" pitchFamily="34" charset="0"/>
              <a:buChar char="•"/>
            </a:pPr>
            <a:r>
              <a:rPr lang="en-US" dirty="0">
                <a:cs typeface="DejaVu Sans" pitchFamily="34" charset="0"/>
              </a:rPr>
              <a:t>NO corporate pitches</a:t>
            </a:r>
          </a:p>
          <a:p>
            <a:pPr indent="-457200">
              <a:buFont typeface="Arial" panose="020B0604020202020204" pitchFamily="34" charset="0"/>
              <a:buChar char="•"/>
            </a:pPr>
            <a:r>
              <a:rPr lang="en-US" dirty="0">
                <a:cs typeface="DejaVu Sans" pitchFamily="34" charset="0"/>
              </a:rPr>
              <a:t>NO prices</a:t>
            </a:r>
          </a:p>
          <a:p>
            <a:pPr indent="-457200">
              <a:buFont typeface="Arial" panose="020B0604020202020204" pitchFamily="34" charset="0"/>
              <a:buChar char="•"/>
            </a:pPr>
            <a:r>
              <a:rPr lang="en-US" dirty="0">
                <a:cs typeface="DejaVu Sans" pitchFamily="34" charset="0"/>
              </a:rPr>
              <a:t>NO restrictive notices – (no confidentially notices in email)</a:t>
            </a:r>
          </a:p>
          <a:p>
            <a:pPr indent="-457200">
              <a:buFont typeface="Arial" panose="020B0604020202020204" pitchFamily="34" charset="0"/>
              <a:buChar char="•"/>
            </a:pPr>
            <a:r>
              <a:rPr lang="en-US" dirty="0">
                <a:cs typeface="DejaVu Sans" pitchFamily="34" charset="0"/>
              </a:rPr>
              <a:t>Presentations must be openly available</a:t>
            </a:r>
          </a:p>
          <a:p>
            <a:endParaRPr lang="en-US" dirty="0"/>
          </a:p>
        </p:txBody>
      </p:sp>
      <p:sp>
        <p:nvSpPr>
          <p:cNvPr id="4" name="Slide Number Placeholder 3">
            <a:extLst>
              <a:ext uri="{FF2B5EF4-FFF2-40B4-BE49-F238E27FC236}">
                <a16:creationId xmlns:a16="http://schemas.microsoft.com/office/drawing/2014/main" id="{2F38F93E-E7B4-4037-B49B-013B2239B90B}"/>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2DC6924C-5B2A-4369-BAF1-60422B9B5FC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34D0F77-3728-49EB-902A-704204CA4083}"/>
              </a:ext>
            </a:extLst>
          </p:cNvPr>
          <p:cNvSpPr>
            <a:spLocks noGrp="1"/>
          </p:cNvSpPr>
          <p:nvPr>
            <p:ph type="dt" idx="15"/>
          </p:nvPr>
        </p:nvSpPr>
        <p:spPr/>
        <p:txBody>
          <a:bodyPr/>
          <a:lstStyle/>
          <a:p>
            <a:r>
              <a:rPr lang="en-US"/>
              <a:t>Apr. 2020</a:t>
            </a:r>
            <a:endParaRPr lang="en-GB" dirty="0"/>
          </a:p>
        </p:txBody>
      </p:sp>
    </p:spTree>
    <p:extLst>
      <p:ext uri="{BB962C8B-B14F-4D97-AF65-F5344CB8AC3E}">
        <p14:creationId xmlns:p14="http://schemas.microsoft.com/office/powerpoint/2010/main" val="29657353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4400" dirty="0" err="1">
                <a:cs typeface="Times New Roman" panose="02020603050405020304" pitchFamily="18" charset="0"/>
              </a:rPr>
              <a:t>Telecon</a:t>
            </a:r>
            <a:r>
              <a:rPr lang="en-US" altLang="en-US" sz="4400" dirty="0">
                <a:cs typeface="Times New Roman" panose="02020603050405020304" pitchFamily="18" charset="0"/>
              </a:rPr>
              <a:t> Agenda </a:t>
            </a:r>
          </a:p>
          <a:p>
            <a:pPr algn="ctr">
              <a:lnSpc>
                <a:spcPct val="90000"/>
              </a:lnSpc>
              <a:buFontTx/>
              <a:buNone/>
            </a:pPr>
            <a:endParaRPr lang="en-US" altLang="en-US" dirty="0">
              <a:cs typeface="Times New Roman" panose="02020603050405020304" pitchFamily="18" charset="0"/>
            </a:endParaRPr>
          </a:p>
          <a:p>
            <a:pPr marL="1524000">
              <a:lnSpc>
                <a:spcPct val="90000"/>
              </a:lnSpc>
              <a:buFontTx/>
              <a:buNone/>
            </a:pPr>
            <a:r>
              <a:rPr lang="en-US" altLang="en-US" dirty="0">
                <a:cs typeface="Times New Roman" panose="02020603050405020304" pitchFamily="18" charset="0"/>
              </a:rPr>
              <a:t>Chair: </a:t>
            </a:r>
            <a:r>
              <a:rPr lang="en-US" altLang="en-US" b="0" dirty="0">
                <a:cs typeface="Times New Roman" panose="02020603050405020304" pitchFamily="18" charset="0"/>
              </a:rPr>
              <a:t>Jonathan Segev </a:t>
            </a:r>
            <a:r>
              <a:rPr lang="en-US" altLang="en-US" sz="1800" b="0" dirty="0">
                <a:cs typeface="Times New Roman" panose="02020603050405020304" pitchFamily="18" charset="0"/>
              </a:rPr>
              <a:t>(Intel Corporation)</a:t>
            </a:r>
          </a:p>
          <a:p>
            <a:pPr marL="1524000">
              <a:lnSpc>
                <a:spcPct val="90000"/>
              </a:lnSpc>
            </a:pPr>
            <a:r>
              <a:rPr lang="en-US" altLang="en-US" dirty="0">
                <a:cs typeface="Times New Roman" panose="02020603050405020304" pitchFamily="18" charset="0"/>
              </a:rPr>
              <a:t>Vice Chair: </a:t>
            </a:r>
            <a:r>
              <a:rPr lang="en-US" altLang="en-US" b="0" dirty="0">
                <a:cs typeface="Times New Roman" panose="02020603050405020304" pitchFamily="18" charset="0"/>
              </a:rPr>
              <a:t>Assaf Kasher </a:t>
            </a:r>
            <a:r>
              <a:rPr lang="en-US" altLang="en-US" sz="1800" b="0" dirty="0">
                <a:cs typeface="Times New Roman" panose="02020603050405020304" pitchFamily="18" charset="0"/>
              </a:rPr>
              <a:t>(Qualcomm)</a:t>
            </a:r>
          </a:p>
          <a:p>
            <a:pPr marL="1524000">
              <a:lnSpc>
                <a:spcPct val="90000"/>
              </a:lnSpc>
              <a:buFontTx/>
              <a:buNone/>
            </a:pPr>
            <a:r>
              <a:rPr lang="en-US" altLang="en-US" dirty="0">
                <a:cs typeface="Times New Roman" panose="02020603050405020304" pitchFamily="18" charset="0"/>
              </a:rPr>
              <a:t>Technical Editor: </a:t>
            </a:r>
            <a:r>
              <a:rPr lang="en-US" altLang="en-US" b="0" dirty="0">
                <a:cs typeface="Times New Roman" panose="02020603050405020304" pitchFamily="18" charset="0"/>
              </a:rPr>
              <a:t>Chao Chun Wang </a:t>
            </a:r>
            <a:r>
              <a:rPr lang="en-US" altLang="en-US" sz="1800" b="0" dirty="0">
                <a:cs typeface="Times New Roman" panose="02020603050405020304" pitchFamily="18" charset="0"/>
              </a:rPr>
              <a:t>(</a:t>
            </a:r>
            <a:r>
              <a:rPr lang="en-US" altLang="en-US" sz="1800" b="0" dirty="0" err="1">
                <a:cs typeface="Times New Roman" panose="02020603050405020304" pitchFamily="18" charset="0"/>
              </a:rPr>
              <a:t>MediaTek</a:t>
            </a:r>
            <a:r>
              <a:rPr lang="en-US" altLang="en-US" sz="1800" b="0" dirty="0">
                <a:cs typeface="Times New Roman" panose="02020603050405020304" pitchFamily="18" charset="0"/>
              </a:rPr>
              <a:t>), </a:t>
            </a:r>
            <a:r>
              <a:rPr lang="en-US" altLang="en-US" b="0" dirty="0">
                <a:cs typeface="Times New Roman" panose="02020603050405020304" pitchFamily="18" charset="0"/>
              </a:rPr>
              <a:t>Roy Want </a:t>
            </a:r>
            <a:r>
              <a:rPr lang="en-US" altLang="en-US" sz="1800" b="0" dirty="0">
                <a:cs typeface="Times New Roman" panose="02020603050405020304" pitchFamily="18" charset="0"/>
              </a:rPr>
              <a:t>(Google)</a:t>
            </a:r>
          </a:p>
          <a:p>
            <a:pPr marL="1524000">
              <a:lnSpc>
                <a:spcPct val="90000"/>
              </a:lnSpc>
              <a:buFontTx/>
              <a:buNone/>
            </a:pPr>
            <a:r>
              <a:rPr lang="en-US" altLang="en-US" dirty="0">
                <a:cs typeface="Times New Roman" panose="02020603050405020304" pitchFamily="18" charset="0"/>
              </a:rPr>
              <a:t>Secretary (acting)</a:t>
            </a:r>
            <a:r>
              <a:rPr lang="en-US" altLang="en-US" b="0" dirty="0">
                <a:cs typeface="Times New Roman" panose="02020603050405020304" pitchFamily="18" charset="0"/>
              </a:rPr>
              <a:t>: Roy Want </a:t>
            </a:r>
            <a:r>
              <a:rPr lang="en-US" altLang="en-US" sz="1800" b="0" dirty="0">
                <a:cs typeface="Times New Roman" panose="02020603050405020304" pitchFamily="18" charset="0"/>
              </a:rPr>
              <a:t>(Google)</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 2020</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AZ</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Next Generation Positioning </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AE60AC-FC90-43B0-A5DF-6AE8F7E48DA7}"/>
              </a:ext>
            </a:extLst>
          </p:cNvPr>
          <p:cNvSpPr>
            <a:spLocks noGrp="1"/>
          </p:cNvSpPr>
          <p:nvPr>
            <p:ph type="title"/>
          </p:nvPr>
        </p:nvSpPr>
        <p:spPr>
          <a:xfrm>
            <a:off x="914401" y="685801"/>
            <a:ext cx="10361084" cy="763591"/>
          </a:xfrm>
        </p:spPr>
        <p:txBody>
          <a:bodyPr/>
          <a:lstStyle/>
          <a:p>
            <a:r>
              <a:rPr lang="en-US" dirty="0"/>
              <a:t>IEEE 802 Rules Documents </a:t>
            </a:r>
          </a:p>
        </p:txBody>
      </p:sp>
      <p:sp>
        <p:nvSpPr>
          <p:cNvPr id="3" name="Content Placeholder 2">
            <a:extLst>
              <a:ext uri="{FF2B5EF4-FFF2-40B4-BE49-F238E27FC236}">
                <a16:creationId xmlns:a16="http://schemas.microsoft.com/office/drawing/2014/main" id="{53129AE0-154C-44C2-BB01-C9AED5640D70}"/>
              </a:ext>
            </a:extLst>
          </p:cNvPr>
          <p:cNvSpPr>
            <a:spLocks noGrp="1"/>
          </p:cNvSpPr>
          <p:nvPr>
            <p:ph idx="1"/>
          </p:nvPr>
        </p:nvSpPr>
        <p:spPr>
          <a:xfrm>
            <a:off x="914401" y="1340768"/>
            <a:ext cx="10361084" cy="4768080"/>
          </a:xfrm>
        </p:spPr>
        <p:txBody>
          <a:bodyPr/>
          <a:lstStyle/>
          <a:p>
            <a:r>
              <a:rPr lang="en-US" sz="2000" dirty="0"/>
              <a:t>IEEE 802 Policies &amp; Procedures (Approved June 2014)</a:t>
            </a:r>
          </a:p>
          <a:p>
            <a:pPr lvl="1"/>
            <a:r>
              <a:rPr lang="en-US" sz="1800" dirty="0">
                <a:hlinkClick r:id="rId2"/>
              </a:rPr>
              <a:t>http://standards.ieee.org/board/aud/LMSC.pdf</a:t>
            </a:r>
            <a:endParaRPr lang="en-US" sz="1800" dirty="0"/>
          </a:p>
          <a:p>
            <a:r>
              <a:rPr lang="en-US" sz="2000" dirty="0"/>
              <a:t>IEEE 802 Operations Manual (Approved 13 July 2018)</a:t>
            </a:r>
          </a:p>
          <a:p>
            <a:pPr lvl="1">
              <a:lnSpc>
                <a:spcPct val="80000"/>
              </a:lnSpc>
              <a:defRPr/>
            </a:pPr>
            <a:r>
              <a:rPr lang="en-US" altLang="en-US" sz="1800" dirty="0">
                <a:hlinkClick r:id="rId3"/>
              </a:rPr>
              <a:t>https://mentor.ieee.org/802-ec/dcn/17/ec-17-0090-22-0PNP-ieee-802-lmsc-operations-manual.pdf</a:t>
            </a:r>
            <a:r>
              <a:rPr lang="en-US" altLang="en-US" sz="1800" dirty="0"/>
              <a:t> </a:t>
            </a:r>
          </a:p>
          <a:p>
            <a:pPr>
              <a:lnSpc>
                <a:spcPct val="80000"/>
              </a:lnSpc>
              <a:defRPr/>
            </a:pPr>
            <a:r>
              <a:rPr lang="en-US" sz="2000" dirty="0"/>
              <a:t>IEEE 802 Working Group Policies &amp; Procedures (29 July 2016)</a:t>
            </a:r>
            <a:r>
              <a:rPr lang="en-US" altLang="en-US" sz="2000" dirty="0"/>
              <a:t> </a:t>
            </a:r>
          </a:p>
          <a:p>
            <a:pPr lvl="1"/>
            <a:r>
              <a:rPr lang="en-US" altLang="en-US" sz="1800" dirty="0">
                <a:hlinkClick r:id="rId4"/>
              </a:rPr>
              <a:t>http://www.ieee802.org/PNP/approved/IEEE_802_WG_PandP_v19.pdf</a:t>
            </a:r>
            <a:r>
              <a:rPr lang="en-US" altLang="en-US" sz="1800" dirty="0"/>
              <a:t> </a:t>
            </a:r>
          </a:p>
          <a:p>
            <a:r>
              <a:rPr lang="en-US" sz="2000" dirty="0"/>
              <a:t>IEEE 802 LMSC Chair's Guidelines (Approved 13 July 2018)</a:t>
            </a:r>
            <a:endParaRPr lang="en-US" sz="2000" dirty="0">
              <a:hlinkClick r:id="rId5"/>
            </a:endParaRPr>
          </a:p>
          <a:p>
            <a:pPr lvl="1"/>
            <a:r>
              <a:rPr lang="en-US" sz="1800" dirty="0">
                <a:hlinkClick r:id="rId6"/>
              </a:rPr>
              <a:t>https://mentor.ieee.org/802-ec/dcn/17/ec-17-0120-27-0PNP-ieee-802-lmsc-chairs-guidelines.pdf</a:t>
            </a:r>
            <a:r>
              <a:rPr lang="en-US" sz="1800" dirty="0"/>
              <a:t> </a:t>
            </a:r>
          </a:p>
          <a:p>
            <a:r>
              <a:rPr lang="en-US" sz="2000" dirty="0"/>
              <a:t>Participation in IEEE 802 Meetings</a:t>
            </a:r>
          </a:p>
          <a:p>
            <a:pPr lvl="1"/>
            <a:r>
              <a:rPr lang="en-US" sz="1800" u="sng" dirty="0">
                <a:hlinkClick r:id="rId7"/>
              </a:rPr>
              <a:t>https://mentor.ieee.org/802-ec/dcn/16/ec-16-0180-05-00EC-ieee-802-participation-slide.pptx</a:t>
            </a:r>
            <a:endParaRPr lang="en-US" sz="1600" dirty="0"/>
          </a:p>
          <a:p>
            <a:r>
              <a:rPr lang="en-US" sz="2000" dirty="0"/>
              <a:t>Policies and Procedures hierarchy: </a:t>
            </a:r>
            <a:r>
              <a:rPr lang="en-US" sz="2000" b="0" dirty="0">
                <a:hlinkClick r:id="rId8"/>
              </a:rPr>
              <a:t>http://www.ieee802.org/11/Rules/rules.shtml</a:t>
            </a:r>
            <a:endParaRPr lang="en-US" sz="2000" b="0" dirty="0"/>
          </a:p>
          <a:p>
            <a:pPr marL="342900" lvl="1" indent="-342900">
              <a:buFontTx/>
              <a:buChar char="•"/>
            </a:pPr>
            <a:r>
              <a:rPr lang="en-US" altLang="en-US" sz="1800" b="1" dirty="0"/>
              <a:t>IEEE 802 Procedural document website: </a:t>
            </a:r>
            <a:r>
              <a:rPr lang="en-US" altLang="en-US" sz="1800" dirty="0">
                <a:hlinkClick r:id="rId9"/>
              </a:rPr>
              <a:t>http://www.ieee802.org/devdocs.shtml</a:t>
            </a:r>
            <a:r>
              <a:rPr lang="en-US" altLang="en-US" sz="1800" dirty="0"/>
              <a:t> </a:t>
            </a:r>
          </a:p>
          <a:p>
            <a:r>
              <a:rPr lang="en-US" sz="2000" dirty="0"/>
              <a:t>IEEE 802.11 WG Operations Manual (Approved 13 July 2018):</a:t>
            </a:r>
          </a:p>
          <a:p>
            <a:pPr lvl="1"/>
            <a:r>
              <a:rPr lang="en-US" altLang="en-US" sz="1800" dirty="0">
                <a:hlinkClick r:id="rId10"/>
              </a:rPr>
              <a:t>https://mentor.ieee.org/802.11/dcn/14/11-14-0629-22-0000-802-11-operations-manual.docx</a:t>
            </a:r>
            <a:endParaRPr lang="en-US" sz="1800" dirty="0"/>
          </a:p>
          <a:p>
            <a:endParaRPr lang="en-US" dirty="0"/>
          </a:p>
        </p:txBody>
      </p:sp>
      <p:sp>
        <p:nvSpPr>
          <p:cNvPr id="4" name="Slide Number Placeholder 3">
            <a:extLst>
              <a:ext uri="{FF2B5EF4-FFF2-40B4-BE49-F238E27FC236}">
                <a16:creationId xmlns:a16="http://schemas.microsoft.com/office/drawing/2014/main" id="{F7AB0DEE-B75D-4F9D-8547-3D3A0FCBB9A3}"/>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0F91ADEB-41AD-4208-8901-68E8AF7B8E9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AC68828-28ED-4DFE-BE1B-A085FB5C0529}"/>
              </a:ext>
            </a:extLst>
          </p:cNvPr>
          <p:cNvSpPr>
            <a:spLocks noGrp="1"/>
          </p:cNvSpPr>
          <p:nvPr>
            <p:ph type="dt" idx="15"/>
          </p:nvPr>
        </p:nvSpPr>
        <p:spPr/>
        <p:txBody>
          <a:bodyPr/>
          <a:lstStyle/>
          <a:p>
            <a:r>
              <a:rPr lang="en-US"/>
              <a:t>Apr. 2020</a:t>
            </a:r>
            <a:endParaRPr lang="en-GB" dirty="0"/>
          </a:p>
        </p:txBody>
      </p:sp>
    </p:spTree>
    <p:extLst>
      <p:ext uri="{BB962C8B-B14F-4D97-AF65-F5344CB8AC3E}">
        <p14:creationId xmlns:p14="http://schemas.microsoft.com/office/powerpoint/2010/main" val="251498619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Teleconference Agenda March 25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(2min)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(8 min).</a:t>
            </a:r>
          </a:p>
          <a:p>
            <a:pPr algn="just">
              <a:spcBef>
                <a:spcPct val="20000"/>
              </a:spcBef>
              <a:buFontTx/>
              <a:buChar char="•"/>
            </a:pPr>
            <a:r>
              <a:rPr lang="en-US" sz="1800" b="0" dirty="0"/>
              <a:t>Attendance reminder - Please send an e-mail to Assaf Kasher (</a:t>
            </a:r>
            <a:r>
              <a:rPr lang="en-US" altLang="en-US" sz="1800" b="0" dirty="0">
                <a:hlinkClick r:id="rId2"/>
              </a:rPr>
              <a:t>akasher@qti.qualcom.com</a:t>
            </a:r>
            <a:r>
              <a:rPr lang="en-US" sz="1800" b="0" dirty="0"/>
              <a:t>)  and/or Jonathan Segev (</a:t>
            </a:r>
            <a:r>
              <a:rPr lang="en-US" sz="1800" b="0" dirty="0">
                <a:hlinkClick r:id="rId3"/>
              </a:rPr>
              <a:t>jonathan.segev@intel.com</a:t>
            </a:r>
            <a:r>
              <a:rPr lang="en-US" sz="1800" b="0" dirty="0"/>
              <a:t>) . </a:t>
            </a:r>
          </a:p>
          <a:p>
            <a:pPr algn="just">
              <a:spcBef>
                <a:spcPct val="20000"/>
              </a:spcBef>
              <a:buFontTx/>
              <a:buChar char="•"/>
            </a:pPr>
            <a:r>
              <a:rPr lang="en-US" altLang="en-US" sz="1800" b="0" dirty="0"/>
              <a:t>Agenda setting (5 min).</a:t>
            </a:r>
          </a:p>
          <a:p>
            <a:pPr algn="just">
              <a:spcBef>
                <a:spcPct val="20000"/>
              </a:spcBef>
              <a:buFontTx/>
              <a:buChar char="•"/>
            </a:pPr>
            <a:r>
              <a:rPr lang="en-US" altLang="en-US" sz="1800" b="0" dirty="0"/>
              <a:t>Review submissions:</a:t>
            </a:r>
          </a:p>
          <a:p>
            <a:pPr lvl="1" algn="just">
              <a:spcBef>
                <a:spcPct val="20000"/>
              </a:spcBef>
              <a:buFontTx/>
              <a:buChar char="•"/>
            </a:pPr>
            <a:r>
              <a:rPr lang="en-US" sz="1400" dirty="0"/>
              <a:t>11-20-0368 Comment resolution LB249 section 11.22.6.4.3 part 2 (Christian Berger) – 25min </a:t>
            </a:r>
          </a:p>
          <a:p>
            <a:pPr lvl="1" algn="just">
              <a:spcBef>
                <a:spcPct val="20000"/>
              </a:spcBef>
              <a:buFontTx/>
              <a:buChar char="•"/>
            </a:pPr>
            <a:r>
              <a:rPr lang="en-US" sz="1400" dirty="0"/>
              <a:t>11-20-0385 Some Passive Ranging Considerations (Erik Lindskog) – 1hr (as time permits)</a:t>
            </a:r>
          </a:p>
          <a:p>
            <a:pPr algn="just">
              <a:spcBef>
                <a:spcPct val="20000"/>
              </a:spcBef>
              <a:buFontTx/>
              <a:buChar char="•"/>
            </a:pPr>
            <a:r>
              <a:rPr lang="en-US" sz="1800" b="0" dirty="0"/>
              <a:t>Review submission pipeline (5 min) </a:t>
            </a:r>
            <a:endParaRPr lang="en-US" altLang="en-US" sz="1400" b="0" dirty="0"/>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 2020</a:t>
            </a:r>
            <a:endParaRPr lang="en-GB" dirty="0"/>
          </a:p>
        </p:txBody>
      </p:sp>
    </p:spTree>
    <p:extLst>
      <p:ext uri="{BB962C8B-B14F-4D97-AF65-F5344CB8AC3E}">
        <p14:creationId xmlns:p14="http://schemas.microsoft.com/office/powerpoint/2010/main" val="102522665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Review submissions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 2020</a:t>
            </a:r>
            <a:endParaRPr lang="en-GB" dirty="0"/>
          </a:p>
        </p:txBody>
      </p:sp>
    </p:spTree>
    <p:extLst>
      <p:ext uri="{BB962C8B-B14F-4D97-AF65-F5344CB8AC3E}">
        <p14:creationId xmlns:p14="http://schemas.microsoft.com/office/powerpoint/2010/main" val="399281758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E48DD1-8F1E-494B-945A-8697C3056686}"/>
              </a:ext>
            </a:extLst>
          </p:cNvPr>
          <p:cNvSpPr>
            <a:spLocks noGrp="1"/>
          </p:cNvSpPr>
          <p:nvPr>
            <p:ph type="title"/>
          </p:nvPr>
        </p:nvSpPr>
        <p:spPr/>
        <p:txBody>
          <a:bodyPr/>
          <a:lstStyle/>
          <a:p>
            <a:r>
              <a:rPr lang="en-US" dirty="0"/>
              <a:t>Submission 11-20-368</a:t>
            </a:r>
          </a:p>
        </p:txBody>
      </p:sp>
      <p:sp>
        <p:nvSpPr>
          <p:cNvPr id="3" name="Content Placeholder 2">
            <a:extLst>
              <a:ext uri="{FF2B5EF4-FFF2-40B4-BE49-F238E27FC236}">
                <a16:creationId xmlns:a16="http://schemas.microsoft.com/office/drawing/2014/main" id="{BF4B33AC-DA41-4405-977D-74D97DBF08CF}"/>
              </a:ext>
            </a:extLst>
          </p:cNvPr>
          <p:cNvSpPr>
            <a:spLocks noGrp="1"/>
          </p:cNvSpPr>
          <p:nvPr>
            <p:ph idx="1"/>
          </p:nvPr>
        </p:nvSpPr>
        <p:spPr/>
        <p:txBody>
          <a:bodyPr/>
          <a:lstStyle/>
          <a:p>
            <a:r>
              <a:rPr lang="en-US" dirty="0" err="1"/>
              <a:t>Strawpoll</a:t>
            </a:r>
            <a:endParaRPr lang="en-US" dirty="0"/>
          </a:p>
          <a:p>
            <a:r>
              <a:rPr lang="en-US" dirty="0"/>
              <a:t>O1: Adopt the resolution as presented.</a:t>
            </a:r>
          </a:p>
          <a:p>
            <a:r>
              <a:rPr lang="en-US" dirty="0"/>
              <a:t>O2: Remove ‘In the secured mode’, leave text in current section and change to a note.</a:t>
            </a:r>
          </a:p>
          <a:p>
            <a:endParaRPr lang="en-US" dirty="0"/>
          </a:p>
          <a:p>
            <a:r>
              <a:rPr lang="en-US" dirty="0"/>
              <a:t>O1/O2/Neither/A: 2/9/0/3</a:t>
            </a:r>
          </a:p>
        </p:txBody>
      </p:sp>
      <p:sp>
        <p:nvSpPr>
          <p:cNvPr id="4" name="Slide Number Placeholder 3">
            <a:extLst>
              <a:ext uri="{FF2B5EF4-FFF2-40B4-BE49-F238E27FC236}">
                <a16:creationId xmlns:a16="http://schemas.microsoft.com/office/drawing/2014/main" id="{2F8D53A8-338D-4918-B14C-BC0765F07266}"/>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952B73DB-FC34-4AF7-9A30-48AFCAF2EC1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C81D1CB-E51E-4805-AB70-81C6385CEC92}"/>
              </a:ext>
            </a:extLst>
          </p:cNvPr>
          <p:cNvSpPr>
            <a:spLocks noGrp="1"/>
          </p:cNvSpPr>
          <p:nvPr>
            <p:ph type="dt" idx="15"/>
          </p:nvPr>
        </p:nvSpPr>
        <p:spPr/>
        <p:txBody>
          <a:bodyPr/>
          <a:lstStyle/>
          <a:p>
            <a:r>
              <a:rPr lang="en-US"/>
              <a:t>Apr. 2020</a:t>
            </a:r>
            <a:endParaRPr lang="en-GB" dirty="0"/>
          </a:p>
        </p:txBody>
      </p:sp>
    </p:spTree>
    <p:extLst>
      <p:ext uri="{BB962C8B-B14F-4D97-AF65-F5344CB8AC3E}">
        <p14:creationId xmlns:p14="http://schemas.microsoft.com/office/powerpoint/2010/main" val="309884009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7E9492-A457-4D1E-A17E-C075EE0EA238}"/>
              </a:ext>
            </a:extLst>
          </p:cNvPr>
          <p:cNvSpPr>
            <a:spLocks noGrp="1"/>
          </p:cNvSpPr>
          <p:nvPr>
            <p:ph type="title"/>
          </p:nvPr>
        </p:nvSpPr>
        <p:spPr/>
        <p:txBody>
          <a:bodyPr/>
          <a:lstStyle/>
          <a:p>
            <a:r>
              <a:rPr lang="en-US" dirty="0"/>
              <a:t>Submission 11-20-368</a:t>
            </a:r>
          </a:p>
        </p:txBody>
      </p:sp>
      <p:sp>
        <p:nvSpPr>
          <p:cNvPr id="3" name="Content Placeholder 2">
            <a:extLst>
              <a:ext uri="{FF2B5EF4-FFF2-40B4-BE49-F238E27FC236}">
                <a16:creationId xmlns:a16="http://schemas.microsoft.com/office/drawing/2014/main" id="{6C345C21-737F-419A-98AD-D513811EEFC8}"/>
              </a:ext>
            </a:extLst>
          </p:cNvPr>
          <p:cNvSpPr>
            <a:spLocks noGrp="1"/>
          </p:cNvSpPr>
          <p:nvPr>
            <p:ph idx="1"/>
          </p:nvPr>
        </p:nvSpPr>
        <p:spPr/>
        <p:txBody>
          <a:bodyPr/>
          <a:lstStyle/>
          <a:p>
            <a:r>
              <a:rPr lang="en-US" dirty="0" err="1"/>
              <a:t>Strawpoll</a:t>
            </a:r>
            <a:endParaRPr lang="en-US" dirty="0"/>
          </a:p>
          <a:p>
            <a:r>
              <a:rPr lang="en-US" b="0" dirty="0"/>
              <a:t>We agree to CID resolutions </a:t>
            </a:r>
            <a:r>
              <a:rPr lang="en-GB" b="0" dirty="0"/>
              <a:t>3115, 3242, 3719, 3701, 3702, 3906, 3703, 3705, 3706, 3707, 3711, 3712, 3685, 3686, 3713, 3657, 3714, 3715, 3247 </a:t>
            </a:r>
            <a:r>
              <a:rPr lang="en-US" b="0" dirty="0"/>
              <a:t>and </a:t>
            </a:r>
            <a:r>
              <a:rPr lang="en-GB" b="0" dirty="0"/>
              <a:t>3907 </a:t>
            </a:r>
            <a:r>
              <a:rPr lang="en-US" b="0" dirty="0"/>
              <a:t>depicted in document 11-20-0368r2?</a:t>
            </a:r>
          </a:p>
          <a:p>
            <a:endParaRPr lang="en-US" b="0" dirty="0"/>
          </a:p>
          <a:p>
            <a:r>
              <a:rPr lang="en-US" dirty="0"/>
              <a:t>Results (Y/N/A): 11/0/1</a:t>
            </a:r>
            <a:endParaRPr lang="en-US" b="0" dirty="0"/>
          </a:p>
        </p:txBody>
      </p:sp>
      <p:sp>
        <p:nvSpPr>
          <p:cNvPr id="4" name="Slide Number Placeholder 3">
            <a:extLst>
              <a:ext uri="{FF2B5EF4-FFF2-40B4-BE49-F238E27FC236}">
                <a16:creationId xmlns:a16="http://schemas.microsoft.com/office/drawing/2014/main" id="{010C891B-0650-4C3E-989D-A7271DCAFD6D}"/>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2C344413-99B4-4AA4-A7BE-162CA347269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31AEC0F-2BD4-413B-BBD3-4C761DB2017C}"/>
              </a:ext>
            </a:extLst>
          </p:cNvPr>
          <p:cNvSpPr>
            <a:spLocks noGrp="1"/>
          </p:cNvSpPr>
          <p:nvPr>
            <p:ph type="dt" idx="15"/>
          </p:nvPr>
        </p:nvSpPr>
        <p:spPr/>
        <p:txBody>
          <a:bodyPr/>
          <a:lstStyle/>
          <a:p>
            <a:r>
              <a:rPr lang="en-US"/>
              <a:t>Apr. 2020</a:t>
            </a:r>
            <a:endParaRPr lang="en-GB" dirty="0"/>
          </a:p>
        </p:txBody>
      </p:sp>
    </p:spTree>
    <p:extLst>
      <p:ext uri="{BB962C8B-B14F-4D97-AF65-F5344CB8AC3E}">
        <p14:creationId xmlns:p14="http://schemas.microsoft.com/office/powerpoint/2010/main" val="100648952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Pipeline and Scheduled Telecons</a:t>
            </a:r>
          </a:p>
        </p:txBody>
      </p:sp>
      <p:sp>
        <p:nvSpPr>
          <p:cNvPr id="3" name="Content Placeholder 2"/>
          <p:cNvSpPr>
            <a:spLocks noGrp="1"/>
          </p:cNvSpPr>
          <p:nvPr>
            <p:ph idx="1"/>
          </p:nvPr>
        </p:nvSpPr>
        <p:spPr>
          <a:xfrm>
            <a:off x="914401" y="1700809"/>
            <a:ext cx="10361084" cy="2376263"/>
          </a:xfrm>
        </p:spPr>
        <p:txBody>
          <a:bodyPr/>
          <a:lstStyle/>
          <a:p>
            <a:pPr>
              <a:buFont typeface="Arial" panose="020B0604020202020204" pitchFamily="34" charset="0"/>
              <a:buChar char="•"/>
            </a:pPr>
            <a:r>
              <a:rPr lang="en-US" altLang="en-US" b="0" dirty="0"/>
              <a:t>Submission pipeline:</a:t>
            </a:r>
          </a:p>
          <a:p>
            <a:pPr lvl="1">
              <a:buFont typeface="Arial" panose="020B0604020202020204" pitchFamily="34" charset="0"/>
              <a:buChar char="•"/>
            </a:pPr>
            <a:r>
              <a:rPr lang="en-US" dirty="0"/>
              <a:t>11-20-0385 Some Passive Ranging Considerations (Erik Lindskog)</a:t>
            </a:r>
            <a:endParaRPr lang="en-US" altLang="en-US" b="0" dirty="0"/>
          </a:p>
          <a:p>
            <a:pPr lvl="1">
              <a:buFont typeface="Arial" panose="020B0604020202020204" pitchFamily="34" charset="0"/>
              <a:buChar char="•"/>
            </a:pPr>
            <a:endParaRPr lang="en-US" alt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 2020</a:t>
            </a:r>
            <a:endParaRPr lang="en-GB" dirty="0"/>
          </a:p>
        </p:txBody>
      </p:sp>
    </p:spTree>
    <p:extLst>
      <p:ext uri="{BB962C8B-B14F-4D97-AF65-F5344CB8AC3E}">
        <p14:creationId xmlns:p14="http://schemas.microsoft.com/office/powerpoint/2010/main" val="357348095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Pipeline and Scheduled Telecons</a:t>
            </a:r>
          </a:p>
        </p:txBody>
      </p:sp>
      <p:sp>
        <p:nvSpPr>
          <p:cNvPr id="3" name="Content Placeholder 2"/>
          <p:cNvSpPr>
            <a:spLocks noGrp="1"/>
          </p:cNvSpPr>
          <p:nvPr>
            <p:ph idx="1"/>
          </p:nvPr>
        </p:nvSpPr>
        <p:spPr>
          <a:xfrm>
            <a:off x="914401" y="1700809"/>
            <a:ext cx="10361084" cy="2376263"/>
          </a:xfrm>
        </p:spPr>
        <p:txBody>
          <a:bodyPr/>
          <a:lstStyle/>
          <a:p>
            <a:pPr>
              <a:buFont typeface="Arial" panose="020B0604020202020204" pitchFamily="34" charset="0"/>
              <a:buChar char="•"/>
            </a:pPr>
            <a:r>
              <a:rPr lang="en-US" altLang="en-US" b="0" dirty="0"/>
              <a:t>Apr. 1 		(Wednesday), 13:00 ET – 14:30 ET</a:t>
            </a:r>
          </a:p>
          <a:p>
            <a:pPr>
              <a:buFont typeface="Arial" panose="020B0604020202020204" pitchFamily="34" charset="0"/>
              <a:buChar char="•"/>
            </a:pPr>
            <a:r>
              <a:rPr lang="en-US" altLang="en-US" b="0" dirty="0"/>
              <a:t>Apr. 8 		(Wednesday) , 13:00 ET – 14:30 ET – secretary </a:t>
            </a:r>
          </a:p>
          <a:p>
            <a:pPr>
              <a:buFont typeface="Arial" panose="020B0604020202020204" pitchFamily="34" charset="0"/>
              <a:buChar char="•"/>
            </a:pPr>
            <a:r>
              <a:rPr lang="en-US" altLang="en-US" b="0" dirty="0"/>
              <a:t>Apr. 15		(Wednesday) , 13:00 ET – 14:30 ET</a:t>
            </a:r>
          </a:p>
          <a:p>
            <a:pPr>
              <a:buFont typeface="Arial" panose="020B0604020202020204" pitchFamily="34" charset="0"/>
              <a:buChar char="•"/>
            </a:pPr>
            <a:r>
              <a:rPr lang="en-US" altLang="en-US" b="0" dirty="0"/>
              <a:t>Apr. 22 	(Wednesday), 13:00 ET – 14:30 ET</a:t>
            </a:r>
          </a:p>
          <a:p>
            <a:pPr>
              <a:buFont typeface="Arial" panose="020B0604020202020204" pitchFamily="34" charset="0"/>
              <a:buChar char="•"/>
            </a:pPr>
            <a:r>
              <a:rPr lang="en-US" altLang="en-US" b="0" dirty="0"/>
              <a:t>Apr. 29  	(Wednesday), 13:00 ET – 14:30 ET</a:t>
            </a:r>
            <a:r>
              <a:rPr lang="he-IL" altLang="en-US" b="0" dirty="0"/>
              <a:t> </a:t>
            </a:r>
            <a:r>
              <a:rPr lang="en-US" altLang="en-US" b="0" dirty="0"/>
              <a:t>– secretary </a:t>
            </a:r>
          </a:p>
          <a:p>
            <a:pPr>
              <a:buFont typeface="Arial" panose="020B0604020202020204" pitchFamily="34" charset="0"/>
              <a:buChar char="•"/>
            </a:pPr>
            <a:r>
              <a:rPr lang="en-US" altLang="en-US" b="0" dirty="0"/>
              <a:t>May 6 		(Wednesday), 13:00 ET – 14:30 ET</a:t>
            </a:r>
          </a:p>
          <a:p>
            <a:pPr>
              <a:buFont typeface="Arial" panose="020B0604020202020204" pitchFamily="34" charset="0"/>
              <a:buChar char="•"/>
            </a:pPr>
            <a:r>
              <a:rPr lang="en-US" altLang="en-US" b="0" dirty="0"/>
              <a:t>May 13	 	(Wednesday), 13:00 ET – 14:30 ET – originally May meeting</a:t>
            </a:r>
          </a:p>
          <a:p>
            <a:pPr>
              <a:buFont typeface="Arial" panose="020B0604020202020204" pitchFamily="34" charset="0"/>
              <a:buChar char="•"/>
            </a:pPr>
            <a:r>
              <a:rPr lang="en-US" altLang="en-US" b="0" dirty="0"/>
              <a:t>May 20	 	(Wednesday), 13:00 ET – 14:30 ET – WFA interop event </a:t>
            </a:r>
          </a:p>
          <a:p>
            <a:pPr marL="0" indent="0"/>
            <a:endParaRPr lang="en-US" alt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 2020</a:t>
            </a:r>
            <a:endParaRPr lang="en-GB" dirty="0"/>
          </a:p>
        </p:txBody>
      </p:sp>
    </p:spTree>
    <p:extLst>
      <p:ext uri="{BB962C8B-B14F-4D97-AF65-F5344CB8AC3E}">
        <p14:creationId xmlns:p14="http://schemas.microsoft.com/office/powerpoint/2010/main" val="340643323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 2020</a:t>
            </a:r>
            <a:endParaRPr lang="en-GB" dirty="0"/>
          </a:p>
        </p:txBody>
      </p:sp>
    </p:spTree>
    <p:extLst>
      <p:ext uri="{BB962C8B-B14F-4D97-AF65-F5344CB8AC3E}">
        <p14:creationId xmlns:p14="http://schemas.microsoft.com/office/powerpoint/2010/main" val="189651379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 2020</a:t>
            </a:r>
            <a:endParaRPr lang="en-GB" dirty="0"/>
          </a:p>
        </p:txBody>
      </p:sp>
    </p:spTree>
    <p:extLst>
      <p:ext uri="{BB962C8B-B14F-4D97-AF65-F5344CB8AC3E}">
        <p14:creationId xmlns:p14="http://schemas.microsoft.com/office/powerpoint/2010/main" val="342637257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Teleconference Agenda Apr. 1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(2min)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(8 min).</a:t>
            </a:r>
          </a:p>
          <a:p>
            <a:pPr algn="just">
              <a:spcBef>
                <a:spcPct val="20000"/>
              </a:spcBef>
              <a:buFontTx/>
              <a:buChar char="•"/>
            </a:pPr>
            <a:r>
              <a:rPr lang="en-US" sz="1800" b="0" dirty="0"/>
              <a:t>Attendance reminder – we’re now using IMAT.</a:t>
            </a:r>
          </a:p>
          <a:p>
            <a:pPr algn="just">
              <a:spcBef>
                <a:spcPct val="20000"/>
              </a:spcBef>
              <a:buFontTx/>
              <a:buChar char="•"/>
            </a:pPr>
            <a:r>
              <a:rPr lang="en-US" altLang="en-US" sz="1800" b="0" dirty="0"/>
              <a:t>Agenda setting (5 min).</a:t>
            </a:r>
          </a:p>
          <a:p>
            <a:pPr algn="just">
              <a:spcBef>
                <a:spcPct val="20000"/>
              </a:spcBef>
              <a:buFontTx/>
              <a:buChar char="•"/>
            </a:pPr>
            <a:r>
              <a:rPr lang="en-US" altLang="en-US" sz="1800" b="0" dirty="0"/>
              <a:t>Review submissions:</a:t>
            </a:r>
          </a:p>
          <a:p>
            <a:pPr lvl="1" algn="just">
              <a:spcBef>
                <a:spcPct val="20000"/>
              </a:spcBef>
              <a:buFontTx/>
              <a:buChar char="•"/>
            </a:pPr>
            <a:r>
              <a:rPr lang="en-US" sz="1400" dirty="0"/>
              <a:t>11-20-0385 Some Passive Ranging Considerations (Erik Lindskog) – 1hr</a:t>
            </a:r>
          </a:p>
          <a:p>
            <a:pPr lvl="1" algn="just">
              <a:spcBef>
                <a:spcPct val="20000"/>
              </a:spcBef>
              <a:buFontTx/>
              <a:buChar char="•"/>
            </a:pPr>
            <a:r>
              <a:rPr lang="en-US" sz="1400" dirty="0"/>
              <a:t>11-20-0530 proposed resolution to a few lb249 comments (Nehru Bhandaru) – next meeting</a:t>
            </a:r>
          </a:p>
          <a:p>
            <a:pPr algn="just">
              <a:spcBef>
                <a:spcPct val="20000"/>
              </a:spcBef>
              <a:buFontTx/>
              <a:buChar char="•"/>
            </a:pPr>
            <a:r>
              <a:rPr lang="en-US" sz="1800" b="0" dirty="0"/>
              <a:t>Review submission pipeline (5 min) </a:t>
            </a:r>
            <a:endParaRPr lang="en-US" altLang="en-US" sz="1400" b="0" dirty="0"/>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 2020</a:t>
            </a:r>
            <a:endParaRPr lang="en-GB" dirty="0"/>
          </a:p>
        </p:txBody>
      </p:sp>
    </p:spTree>
    <p:extLst>
      <p:ext uri="{BB962C8B-B14F-4D97-AF65-F5344CB8AC3E}">
        <p14:creationId xmlns:p14="http://schemas.microsoft.com/office/powerpoint/2010/main" val="37632806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indent="12700" algn="just">
              <a:spcBef>
                <a:spcPct val="20000"/>
              </a:spcBef>
            </a:pPr>
            <a:r>
              <a:rPr lang="en-US" altLang="en-US" dirty="0"/>
              <a:t>This submission contains the agenda for IEEE 802.11 </a:t>
            </a:r>
            <a:r>
              <a:rPr lang="en-US" altLang="en-US" dirty="0" err="1"/>
              <a:t>TGaz</a:t>
            </a:r>
            <a:r>
              <a:rPr lang="en-US" altLang="en-US" dirty="0"/>
              <a:t> Next Generation Positioning of teleconferences running between the March 25 and July IEEE meetings.</a:t>
            </a:r>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Apr. 2020</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Review submissions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 2020</a:t>
            </a:r>
            <a:endParaRPr lang="en-GB" dirty="0"/>
          </a:p>
        </p:txBody>
      </p:sp>
    </p:spTree>
    <p:extLst>
      <p:ext uri="{BB962C8B-B14F-4D97-AF65-F5344CB8AC3E}">
        <p14:creationId xmlns:p14="http://schemas.microsoft.com/office/powerpoint/2010/main" val="23709128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DF3B5F-CB69-435A-82DD-45214BDC13B1}"/>
              </a:ext>
            </a:extLst>
          </p:cNvPr>
          <p:cNvSpPr>
            <a:spLocks noGrp="1"/>
          </p:cNvSpPr>
          <p:nvPr>
            <p:ph type="title"/>
          </p:nvPr>
        </p:nvSpPr>
        <p:spPr/>
        <p:txBody>
          <a:bodyPr/>
          <a:lstStyle/>
          <a:p>
            <a:r>
              <a:rPr lang="en-US" dirty="0"/>
              <a:t>Submission 11-20-385</a:t>
            </a:r>
          </a:p>
        </p:txBody>
      </p:sp>
      <p:sp>
        <p:nvSpPr>
          <p:cNvPr id="3" name="Content Placeholder 2">
            <a:extLst>
              <a:ext uri="{FF2B5EF4-FFF2-40B4-BE49-F238E27FC236}">
                <a16:creationId xmlns:a16="http://schemas.microsoft.com/office/drawing/2014/main" id="{D545B0F4-41FB-4AB7-9F3B-EECBC7FC3826}"/>
              </a:ext>
            </a:extLst>
          </p:cNvPr>
          <p:cNvSpPr>
            <a:spLocks noGrp="1"/>
          </p:cNvSpPr>
          <p:nvPr>
            <p:ph idx="1"/>
          </p:nvPr>
        </p:nvSpPr>
        <p:spPr/>
        <p:txBody>
          <a:bodyPr/>
          <a:lstStyle/>
          <a:p>
            <a:r>
              <a:rPr lang="en-US" dirty="0" err="1"/>
              <a:t>Strawpoll</a:t>
            </a:r>
            <a:endParaRPr lang="en-US" dirty="0"/>
          </a:p>
          <a:p>
            <a:r>
              <a:rPr lang="en-US" b="0" dirty="0"/>
              <a:t>Do you support making Passive TB Ranging more similar to TB Ranging and a little more flexible, along the lines described in 11-20-385, in order to make it easier to enable Passive TB Ranging when TB Ranging is supported, without significantly degrading the performance of Passive TB Ranging?</a:t>
            </a:r>
          </a:p>
          <a:p>
            <a:endParaRPr lang="en-US" dirty="0"/>
          </a:p>
          <a:p>
            <a:r>
              <a:rPr lang="en-US" dirty="0"/>
              <a:t>Results (Y/N/A): </a:t>
            </a:r>
            <a:r>
              <a:rPr lang="en-US" b="0" dirty="0"/>
              <a:t>sll11</a:t>
            </a:r>
          </a:p>
        </p:txBody>
      </p:sp>
      <p:sp>
        <p:nvSpPr>
          <p:cNvPr id="4" name="Slide Number Placeholder 3">
            <a:extLst>
              <a:ext uri="{FF2B5EF4-FFF2-40B4-BE49-F238E27FC236}">
                <a16:creationId xmlns:a16="http://schemas.microsoft.com/office/drawing/2014/main" id="{1D4E40B0-6A7A-42A7-93E3-FB55581B0E48}"/>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58201459-CCB5-4805-8803-B497E166285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22FDCFF-AADB-4184-9D61-E2A5820E507B}"/>
              </a:ext>
            </a:extLst>
          </p:cNvPr>
          <p:cNvSpPr>
            <a:spLocks noGrp="1"/>
          </p:cNvSpPr>
          <p:nvPr>
            <p:ph type="dt" idx="15"/>
          </p:nvPr>
        </p:nvSpPr>
        <p:spPr/>
        <p:txBody>
          <a:bodyPr/>
          <a:lstStyle/>
          <a:p>
            <a:r>
              <a:rPr lang="en-US"/>
              <a:t>Apr. 2020</a:t>
            </a:r>
            <a:endParaRPr lang="en-GB" dirty="0"/>
          </a:p>
        </p:txBody>
      </p:sp>
    </p:spTree>
    <p:extLst>
      <p:ext uri="{BB962C8B-B14F-4D97-AF65-F5344CB8AC3E}">
        <p14:creationId xmlns:p14="http://schemas.microsoft.com/office/powerpoint/2010/main" val="24416025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7E9492-A457-4D1E-A17E-C075EE0EA238}"/>
              </a:ext>
            </a:extLst>
          </p:cNvPr>
          <p:cNvSpPr>
            <a:spLocks noGrp="1"/>
          </p:cNvSpPr>
          <p:nvPr>
            <p:ph type="title"/>
          </p:nvPr>
        </p:nvSpPr>
        <p:spPr/>
        <p:txBody>
          <a:bodyPr/>
          <a:lstStyle/>
          <a:p>
            <a:r>
              <a:rPr lang="en-US" dirty="0"/>
              <a:t>Submission 11-20-???</a:t>
            </a:r>
          </a:p>
        </p:txBody>
      </p:sp>
      <p:sp>
        <p:nvSpPr>
          <p:cNvPr id="3" name="Content Placeholder 2">
            <a:extLst>
              <a:ext uri="{FF2B5EF4-FFF2-40B4-BE49-F238E27FC236}">
                <a16:creationId xmlns:a16="http://schemas.microsoft.com/office/drawing/2014/main" id="{6C345C21-737F-419A-98AD-D513811EEFC8}"/>
              </a:ext>
            </a:extLst>
          </p:cNvPr>
          <p:cNvSpPr>
            <a:spLocks noGrp="1"/>
          </p:cNvSpPr>
          <p:nvPr>
            <p:ph idx="1"/>
          </p:nvPr>
        </p:nvSpPr>
        <p:spPr/>
        <p:txBody>
          <a:bodyPr/>
          <a:lstStyle/>
          <a:p>
            <a:r>
              <a:rPr lang="en-US" dirty="0" err="1"/>
              <a:t>Strawpoll</a:t>
            </a:r>
            <a:endParaRPr lang="en-US" dirty="0"/>
          </a:p>
          <a:p>
            <a:r>
              <a:rPr lang="en-US" b="0" dirty="0"/>
              <a:t>We agree to CID resolutions ?? depicted in document 11-20-???r?</a:t>
            </a:r>
          </a:p>
          <a:p>
            <a:endParaRPr lang="en-US" b="0" dirty="0"/>
          </a:p>
          <a:p>
            <a:r>
              <a:rPr lang="en-US" dirty="0"/>
              <a:t>Results (Y/N/A): 1/2/7</a:t>
            </a:r>
            <a:endParaRPr lang="en-US" b="0" dirty="0"/>
          </a:p>
        </p:txBody>
      </p:sp>
      <p:sp>
        <p:nvSpPr>
          <p:cNvPr id="4" name="Slide Number Placeholder 3">
            <a:extLst>
              <a:ext uri="{FF2B5EF4-FFF2-40B4-BE49-F238E27FC236}">
                <a16:creationId xmlns:a16="http://schemas.microsoft.com/office/drawing/2014/main" id="{010C891B-0650-4C3E-989D-A7271DCAFD6D}"/>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2C344413-99B4-4AA4-A7BE-162CA347269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31AEC0F-2BD4-413B-BBD3-4C761DB2017C}"/>
              </a:ext>
            </a:extLst>
          </p:cNvPr>
          <p:cNvSpPr>
            <a:spLocks noGrp="1"/>
          </p:cNvSpPr>
          <p:nvPr>
            <p:ph type="dt" idx="15"/>
          </p:nvPr>
        </p:nvSpPr>
        <p:spPr/>
        <p:txBody>
          <a:bodyPr/>
          <a:lstStyle/>
          <a:p>
            <a:r>
              <a:rPr lang="en-US"/>
              <a:t>Apr. 2020</a:t>
            </a:r>
            <a:endParaRPr lang="en-GB" dirty="0"/>
          </a:p>
        </p:txBody>
      </p:sp>
    </p:spTree>
    <p:extLst>
      <p:ext uri="{BB962C8B-B14F-4D97-AF65-F5344CB8AC3E}">
        <p14:creationId xmlns:p14="http://schemas.microsoft.com/office/powerpoint/2010/main" val="167024076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Pipeline and Scheduled Telecons</a:t>
            </a:r>
          </a:p>
        </p:txBody>
      </p:sp>
      <p:sp>
        <p:nvSpPr>
          <p:cNvPr id="3" name="Content Placeholder 2"/>
          <p:cNvSpPr>
            <a:spLocks noGrp="1"/>
          </p:cNvSpPr>
          <p:nvPr>
            <p:ph idx="1"/>
          </p:nvPr>
        </p:nvSpPr>
        <p:spPr>
          <a:xfrm>
            <a:off x="914401" y="1700809"/>
            <a:ext cx="10361084" cy="2376263"/>
          </a:xfrm>
        </p:spPr>
        <p:txBody>
          <a:bodyPr/>
          <a:lstStyle/>
          <a:p>
            <a:pPr>
              <a:buFont typeface="Arial" panose="020B0604020202020204" pitchFamily="34" charset="0"/>
              <a:buChar char="•"/>
            </a:pPr>
            <a:r>
              <a:rPr lang="en-US" altLang="en-US" b="0" dirty="0"/>
              <a:t>Submission pipeline:</a:t>
            </a:r>
          </a:p>
          <a:p>
            <a:pPr lvl="1" algn="just">
              <a:spcBef>
                <a:spcPct val="20000"/>
              </a:spcBef>
              <a:buFontTx/>
              <a:buChar char="•"/>
            </a:pPr>
            <a:r>
              <a:rPr lang="en-US" dirty="0"/>
              <a:t>11-20-0530 proposed resolution to a few lb249 comments (Nehru Bhandaru) </a:t>
            </a:r>
          </a:p>
          <a:p>
            <a:pPr lvl="1" algn="just">
              <a:spcBef>
                <a:spcPct val="20000"/>
              </a:spcBef>
              <a:buFontTx/>
              <a:buChar char="•"/>
            </a:pPr>
            <a:endParaRPr lang="en-US" dirty="0"/>
          </a:p>
          <a:p>
            <a:pPr lvl="1">
              <a:buFont typeface="Arial" panose="020B0604020202020204" pitchFamily="34" charset="0"/>
              <a:buChar char="•"/>
            </a:pPr>
            <a:endParaRPr lang="en-US" altLang="en-US" b="0" dirty="0"/>
          </a:p>
          <a:p>
            <a:pPr lvl="1">
              <a:buFont typeface="Arial" panose="020B0604020202020204" pitchFamily="34" charset="0"/>
              <a:buChar char="•"/>
            </a:pPr>
            <a:endParaRPr lang="en-US" alt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 2020</a:t>
            </a:r>
            <a:endParaRPr lang="en-GB" dirty="0"/>
          </a:p>
        </p:txBody>
      </p:sp>
    </p:spTree>
    <p:extLst>
      <p:ext uri="{BB962C8B-B14F-4D97-AF65-F5344CB8AC3E}">
        <p14:creationId xmlns:p14="http://schemas.microsoft.com/office/powerpoint/2010/main" val="32334354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Pipeline and Scheduled Telecons</a:t>
            </a:r>
          </a:p>
        </p:txBody>
      </p:sp>
      <p:sp>
        <p:nvSpPr>
          <p:cNvPr id="3" name="Content Placeholder 2"/>
          <p:cNvSpPr>
            <a:spLocks noGrp="1"/>
          </p:cNvSpPr>
          <p:nvPr>
            <p:ph idx="1"/>
          </p:nvPr>
        </p:nvSpPr>
        <p:spPr>
          <a:xfrm>
            <a:off x="914401" y="1700809"/>
            <a:ext cx="10361084" cy="2376263"/>
          </a:xfrm>
        </p:spPr>
        <p:txBody>
          <a:bodyPr/>
          <a:lstStyle/>
          <a:p>
            <a:pPr>
              <a:buFont typeface="Arial" panose="020B0604020202020204" pitchFamily="34" charset="0"/>
              <a:buChar char="•"/>
            </a:pPr>
            <a:r>
              <a:rPr lang="en-US" altLang="en-US" b="0" dirty="0"/>
              <a:t>Apr. 8 		(Wednesday) , 13:00 ET – 14:30 ET – secretary </a:t>
            </a:r>
          </a:p>
          <a:p>
            <a:pPr>
              <a:buFont typeface="Arial" panose="020B0604020202020204" pitchFamily="34" charset="0"/>
              <a:buChar char="•"/>
            </a:pPr>
            <a:r>
              <a:rPr lang="en-US" altLang="en-US" b="0" dirty="0"/>
              <a:t>Apr. 15		(Wednesday) , 13:00 ET – 14:30 ET</a:t>
            </a:r>
          </a:p>
          <a:p>
            <a:pPr>
              <a:buFont typeface="Arial" panose="020B0604020202020204" pitchFamily="34" charset="0"/>
              <a:buChar char="•"/>
            </a:pPr>
            <a:r>
              <a:rPr lang="en-US" altLang="en-US" b="0" dirty="0"/>
              <a:t>Apr. 22 	(Wednesday), 13:00 ET – 14:30 ET</a:t>
            </a:r>
          </a:p>
          <a:p>
            <a:pPr>
              <a:buFont typeface="Arial" panose="020B0604020202020204" pitchFamily="34" charset="0"/>
              <a:buChar char="•"/>
            </a:pPr>
            <a:r>
              <a:rPr lang="en-US" altLang="en-US" b="0" dirty="0"/>
              <a:t>Apr. 29  	(Wednesday), 13:00 ET – 14:30 ET</a:t>
            </a:r>
            <a:r>
              <a:rPr lang="he-IL" altLang="en-US" b="0" dirty="0"/>
              <a:t> </a:t>
            </a:r>
            <a:r>
              <a:rPr lang="en-US" altLang="en-US" b="0" dirty="0"/>
              <a:t>– secretary </a:t>
            </a:r>
          </a:p>
          <a:p>
            <a:pPr>
              <a:buFont typeface="Arial" panose="020B0604020202020204" pitchFamily="34" charset="0"/>
              <a:buChar char="•"/>
            </a:pPr>
            <a:r>
              <a:rPr lang="en-US" altLang="en-US" b="0" dirty="0"/>
              <a:t>May 6 		(Wednesday), 13:00 ET – 14:30 ET</a:t>
            </a:r>
          </a:p>
          <a:p>
            <a:pPr>
              <a:buFont typeface="Arial" panose="020B0604020202020204" pitchFamily="34" charset="0"/>
              <a:buChar char="•"/>
            </a:pPr>
            <a:r>
              <a:rPr lang="en-US" altLang="en-US" b="0" dirty="0"/>
              <a:t>May 13	 	(Wednesday), 13:00 ET – 14:30 ET – originally May meeting</a:t>
            </a:r>
          </a:p>
          <a:p>
            <a:pPr>
              <a:buFont typeface="Arial" panose="020B0604020202020204" pitchFamily="34" charset="0"/>
              <a:buChar char="•"/>
            </a:pPr>
            <a:r>
              <a:rPr lang="en-US" altLang="en-US" b="0" dirty="0"/>
              <a:t>May 20	 	(Wednesday), 13:00 ET – 14:30 ET – WFA interop event </a:t>
            </a:r>
          </a:p>
          <a:p>
            <a:pPr marL="0" indent="0"/>
            <a:endParaRPr lang="en-US" alt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 2020</a:t>
            </a:r>
            <a:endParaRPr lang="en-GB" dirty="0"/>
          </a:p>
        </p:txBody>
      </p:sp>
    </p:spTree>
    <p:extLst>
      <p:ext uri="{BB962C8B-B14F-4D97-AF65-F5344CB8AC3E}">
        <p14:creationId xmlns:p14="http://schemas.microsoft.com/office/powerpoint/2010/main" val="88608247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 2020</a:t>
            </a:r>
            <a:endParaRPr lang="en-GB" dirty="0"/>
          </a:p>
        </p:txBody>
      </p:sp>
    </p:spTree>
    <p:extLst>
      <p:ext uri="{BB962C8B-B14F-4D97-AF65-F5344CB8AC3E}">
        <p14:creationId xmlns:p14="http://schemas.microsoft.com/office/powerpoint/2010/main" val="132900064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 2020</a:t>
            </a:r>
            <a:endParaRPr lang="en-GB" dirty="0"/>
          </a:p>
        </p:txBody>
      </p:sp>
    </p:spTree>
    <p:extLst>
      <p:ext uri="{BB962C8B-B14F-4D97-AF65-F5344CB8AC3E}">
        <p14:creationId xmlns:p14="http://schemas.microsoft.com/office/powerpoint/2010/main" val="395007475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Teleconference Agenda Apr. 8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(2min)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(13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(5 min).</a:t>
            </a:r>
          </a:p>
          <a:p>
            <a:pPr algn="just">
              <a:spcBef>
                <a:spcPct val="20000"/>
              </a:spcBef>
              <a:buFontTx/>
              <a:buChar char="•"/>
            </a:pPr>
            <a:r>
              <a:rPr lang="en-US" altLang="en-US" sz="1800" b="0" dirty="0"/>
              <a:t>Review submissions:</a:t>
            </a:r>
          </a:p>
          <a:p>
            <a:pPr lvl="1" algn="just">
              <a:spcBef>
                <a:spcPct val="20000"/>
              </a:spcBef>
              <a:buFontTx/>
              <a:buChar char="•"/>
            </a:pPr>
            <a:r>
              <a:rPr lang="en-US" sz="1600" dirty="0"/>
              <a:t>11-20-0530 proposed resolution to a few lb249 comments (Nehru Bhandaru)</a:t>
            </a:r>
          </a:p>
          <a:p>
            <a:pPr algn="just">
              <a:spcBef>
                <a:spcPct val="20000"/>
              </a:spcBef>
              <a:buFontTx/>
              <a:buChar char="•"/>
            </a:pPr>
            <a:r>
              <a:rPr lang="en-US" sz="1800" b="0" dirty="0"/>
              <a:t>Review submission pipeline (5 min) </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 2020</a:t>
            </a:r>
            <a:endParaRPr lang="en-GB" dirty="0"/>
          </a:p>
        </p:txBody>
      </p:sp>
    </p:spTree>
    <p:extLst>
      <p:ext uri="{BB962C8B-B14F-4D97-AF65-F5344CB8AC3E}">
        <p14:creationId xmlns:p14="http://schemas.microsoft.com/office/powerpoint/2010/main" val="380820113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Review submissions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 2020</a:t>
            </a:r>
            <a:endParaRPr lang="en-GB" dirty="0"/>
          </a:p>
        </p:txBody>
      </p:sp>
    </p:spTree>
    <p:extLst>
      <p:ext uri="{BB962C8B-B14F-4D97-AF65-F5344CB8AC3E}">
        <p14:creationId xmlns:p14="http://schemas.microsoft.com/office/powerpoint/2010/main" val="15166357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7E9492-A457-4D1E-A17E-C075EE0EA238}"/>
              </a:ext>
            </a:extLst>
          </p:cNvPr>
          <p:cNvSpPr>
            <a:spLocks noGrp="1"/>
          </p:cNvSpPr>
          <p:nvPr>
            <p:ph type="title"/>
          </p:nvPr>
        </p:nvSpPr>
        <p:spPr/>
        <p:txBody>
          <a:bodyPr/>
          <a:lstStyle/>
          <a:p>
            <a:r>
              <a:rPr lang="en-US" dirty="0"/>
              <a:t>Submission 11-20-0530</a:t>
            </a:r>
          </a:p>
        </p:txBody>
      </p:sp>
      <p:sp>
        <p:nvSpPr>
          <p:cNvPr id="3" name="Content Placeholder 2">
            <a:extLst>
              <a:ext uri="{FF2B5EF4-FFF2-40B4-BE49-F238E27FC236}">
                <a16:creationId xmlns:a16="http://schemas.microsoft.com/office/drawing/2014/main" id="{6C345C21-737F-419A-98AD-D513811EEFC8}"/>
              </a:ext>
            </a:extLst>
          </p:cNvPr>
          <p:cNvSpPr>
            <a:spLocks noGrp="1"/>
          </p:cNvSpPr>
          <p:nvPr>
            <p:ph idx="1"/>
          </p:nvPr>
        </p:nvSpPr>
        <p:spPr/>
        <p:txBody>
          <a:bodyPr/>
          <a:lstStyle/>
          <a:p>
            <a:r>
              <a:rPr lang="en-US" dirty="0" err="1"/>
              <a:t>Strawpoll</a:t>
            </a:r>
            <a:endParaRPr lang="en-US" dirty="0"/>
          </a:p>
          <a:p>
            <a:r>
              <a:rPr lang="en-US" b="0" dirty="0"/>
              <a:t>We agree to the CID resolutions 3524, 3525 and 3526 depicted in document 11-20-530r0.</a:t>
            </a:r>
          </a:p>
          <a:p>
            <a:endParaRPr lang="en-US" b="0" dirty="0"/>
          </a:p>
          <a:p>
            <a:r>
              <a:rPr lang="en-US" dirty="0"/>
              <a:t>Results (Y/N/A):8/0/4</a:t>
            </a:r>
            <a:endParaRPr lang="en-US" b="0" dirty="0"/>
          </a:p>
        </p:txBody>
      </p:sp>
      <p:sp>
        <p:nvSpPr>
          <p:cNvPr id="4" name="Slide Number Placeholder 3">
            <a:extLst>
              <a:ext uri="{FF2B5EF4-FFF2-40B4-BE49-F238E27FC236}">
                <a16:creationId xmlns:a16="http://schemas.microsoft.com/office/drawing/2014/main" id="{010C891B-0650-4C3E-989D-A7271DCAFD6D}"/>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2C344413-99B4-4AA4-A7BE-162CA347269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31AEC0F-2BD4-413B-BBD3-4C761DB2017C}"/>
              </a:ext>
            </a:extLst>
          </p:cNvPr>
          <p:cNvSpPr>
            <a:spLocks noGrp="1"/>
          </p:cNvSpPr>
          <p:nvPr>
            <p:ph type="dt" idx="15"/>
          </p:nvPr>
        </p:nvSpPr>
        <p:spPr/>
        <p:txBody>
          <a:bodyPr/>
          <a:lstStyle/>
          <a:p>
            <a:r>
              <a:rPr lang="en-US"/>
              <a:t>Apr. 2020</a:t>
            </a:r>
            <a:endParaRPr lang="en-GB" dirty="0"/>
          </a:p>
        </p:txBody>
      </p:sp>
    </p:spTree>
    <p:extLst>
      <p:ext uri="{BB962C8B-B14F-4D97-AF65-F5344CB8AC3E}">
        <p14:creationId xmlns:p14="http://schemas.microsoft.com/office/powerpoint/2010/main" val="2043861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45977"/>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551384" y="1268760"/>
            <a:ext cx="11017223" cy="4825655"/>
          </a:xfrm>
        </p:spPr>
        <p:txBody>
          <a:bodyPr/>
          <a:lstStyle/>
          <a:p>
            <a:pPr marL="457200" indent="-457200"/>
            <a:r>
              <a:rPr lang="en-US" altLang="en-US" sz="2000" dirty="0"/>
              <a:t>Attendance:</a:t>
            </a:r>
            <a:endParaRPr lang="en-US" altLang="en-US" sz="2000" dirty="0">
              <a:hlinkClick r:id="rId2"/>
            </a:endParaRPr>
          </a:p>
          <a:p>
            <a:pPr lvl="1"/>
            <a:r>
              <a:rPr lang="en-US" altLang="en-US" sz="1800" dirty="0"/>
              <a:t>Please register by logging to IMAT and register your attendance per WG chair guidance:</a:t>
            </a:r>
          </a:p>
          <a:p>
            <a:pPr lvl="1"/>
            <a:r>
              <a:rPr lang="en-US" sz="1800" dirty="0">
                <a:hlinkClick r:id="rId3"/>
              </a:rPr>
              <a:t>https://imat.ieee.org/attendance</a:t>
            </a:r>
            <a:endParaRPr lang="en-US" sz="1800" dirty="0"/>
          </a:p>
          <a:p>
            <a:pPr lvl="1"/>
            <a:r>
              <a:rPr lang="en-US" altLang="en-US" sz="1800" dirty="0"/>
              <a:t>Attendees are required to register their attendance. </a:t>
            </a:r>
          </a:p>
          <a:p>
            <a:pPr lvl="1"/>
            <a:endParaRPr lang="en-US" altLang="en-US" sz="1800" dirty="0"/>
          </a:p>
          <a:p>
            <a:r>
              <a:rPr lang="en-US" altLang="en-US" sz="2000" dirty="0"/>
              <a:t>Meeting coordinates: </a:t>
            </a:r>
          </a:p>
          <a:p>
            <a:r>
              <a:rPr lang="en-US" altLang="en-US" sz="1800" dirty="0"/>
              <a:t>	</a:t>
            </a:r>
            <a:r>
              <a:rPr lang="en-US" altLang="en-US" sz="1800" b="0" dirty="0"/>
              <a:t>Wed. 13:00 ET/10:00AM PT for 1:30 hrs.</a:t>
            </a:r>
          </a:p>
          <a:p>
            <a:r>
              <a:rPr lang="en-US" altLang="en-US" sz="1800" b="0" dirty="0"/>
              <a:t>	We are using WebEx, meeting credentials can be found in the IEEE 802.11 calendar </a:t>
            </a:r>
            <a:r>
              <a:rPr lang="en-US" altLang="en-US" sz="1800" b="0" dirty="0">
                <a:hlinkClick r:id="rId4"/>
              </a:rPr>
              <a:t>here</a:t>
            </a:r>
            <a:r>
              <a:rPr lang="en-US" altLang="en-US" sz="1800" b="0" dirty="0"/>
              <a:t>.</a:t>
            </a:r>
          </a:p>
          <a:p>
            <a:endParaRPr lang="en-US" altLang="en-US" sz="1800" dirty="0"/>
          </a:p>
          <a:p>
            <a:r>
              <a:rPr lang="en-US" altLang="en-US" sz="2000" dirty="0"/>
              <a:t>Documentation</a:t>
            </a:r>
          </a:p>
          <a:p>
            <a:pPr lvl="1"/>
            <a:r>
              <a:rPr lang="en-US" altLang="en-US" sz="1800" dirty="0">
                <a:hlinkClick r:id="rId5"/>
              </a:rPr>
              <a:t>https://mentor.ieee.org/802.11/documents</a:t>
            </a:r>
            <a:endParaRPr lang="en-US" altLang="en-US" sz="1800" dirty="0"/>
          </a:p>
          <a:p>
            <a:pPr lvl="1"/>
            <a:r>
              <a:rPr lang="en-US" altLang="en-US" sz="1800" dirty="0"/>
              <a:t>Use “</a:t>
            </a:r>
            <a:r>
              <a:rPr lang="en-US" altLang="en-US" sz="1800" dirty="0" err="1"/>
              <a:t>TGaz</a:t>
            </a:r>
            <a:r>
              <a:rPr lang="en-US" altLang="en-US" sz="1800" dirty="0"/>
              <a:t>” folder for documents relating to the </a:t>
            </a:r>
            <a:r>
              <a:rPr lang="en-US" altLang="en-US" sz="1800" dirty="0" err="1"/>
              <a:t>TGaz</a:t>
            </a:r>
            <a:r>
              <a:rPr lang="en-US" altLang="en-US" sz="1800" dirty="0"/>
              <a:t> activity.</a:t>
            </a:r>
          </a:p>
          <a:p>
            <a:pPr lvl="1"/>
            <a:endParaRPr lang="en-US" altLang="en-US" sz="1800" dirty="0"/>
          </a:p>
          <a:p>
            <a:endParaRPr lang="en-US" sz="2000" dirty="0"/>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 2020</a:t>
            </a:r>
            <a:endParaRPr lang="en-GB" dirty="0"/>
          </a:p>
        </p:txBody>
      </p:sp>
    </p:spTree>
    <p:extLst>
      <p:ext uri="{BB962C8B-B14F-4D97-AF65-F5344CB8AC3E}">
        <p14:creationId xmlns:p14="http://schemas.microsoft.com/office/powerpoint/2010/main" val="276176718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Pipeline and Scheduled Telecons</a:t>
            </a:r>
          </a:p>
        </p:txBody>
      </p:sp>
      <p:sp>
        <p:nvSpPr>
          <p:cNvPr id="3" name="Content Placeholder 2"/>
          <p:cNvSpPr>
            <a:spLocks noGrp="1"/>
          </p:cNvSpPr>
          <p:nvPr>
            <p:ph idx="1"/>
          </p:nvPr>
        </p:nvSpPr>
        <p:spPr>
          <a:xfrm>
            <a:off x="914401" y="1700809"/>
            <a:ext cx="10361084" cy="2376263"/>
          </a:xfrm>
        </p:spPr>
        <p:txBody>
          <a:bodyPr/>
          <a:lstStyle/>
          <a:p>
            <a:pPr>
              <a:buFont typeface="Arial" panose="020B0604020202020204" pitchFamily="34" charset="0"/>
              <a:buChar char="•"/>
            </a:pPr>
            <a:r>
              <a:rPr lang="en-US" altLang="en-US" b="0" dirty="0"/>
              <a:t>Submission pipeline:</a:t>
            </a:r>
          </a:p>
          <a:p>
            <a:pPr lvl="1" algn="just">
              <a:spcBef>
                <a:spcPct val="20000"/>
              </a:spcBef>
              <a:buFontTx/>
              <a:buChar char="•"/>
            </a:pPr>
            <a:r>
              <a:rPr lang="en-US" dirty="0"/>
              <a:t>11-20-017r4 Proposed resolutions for editorial comments.</a:t>
            </a:r>
          </a:p>
          <a:p>
            <a:pPr lvl="1">
              <a:buFont typeface="Arial" panose="020B0604020202020204" pitchFamily="34" charset="0"/>
              <a:buChar char="•"/>
            </a:pPr>
            <a:endParaRPr lang="en-US" altLang="en-US" b="0" dirty="0"/>
          </a:p>
          <a:p>
            <a:pPr lvl="1">
              <a:buFont typeface="Arial" panose="020B0604020202020204" pitchFamily="34" charset="0"/>
              <a:buChar char="•"/>
            </a:pPr>
            <a:endParaRPr lang="en-US" alt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 2020</a:t>
            </a:r>
            <a:endParaRPr lang="en-GB" dirty="0"/>
          </a:p>
        </p:txBody>
      </p:sp>
    </p:spTree>
    <p:extLst>
      <p:ext uri="{BB962C8B-B14F-4D97-AF65-F5344CB8AC3E}">
        <p14:creationId xmlns:p14="http://schemas.microsoft.com/office/powerpoint/2010/main" val="7254405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Pipeline and Scheduled Telecons</a:t>
            </a:r>
          </a:p>
        </p:txBody>
      </p:sp>
      <p:sp>
        <p:nvSpPr>
          <p:cNvPr id="3" name="Content Placeholder 2"/>
          <p:cNvSpPr>
            <a:spLocks noGrp="1"/>
          </p:cNvSpPr>
          <p:nvPr>
            <p:ph idx="1"/>
          </p:nvPr>
        </p:nvSpPr>
        <p:spPr>
          <a:xfrm>
            <a:off x="914401" y="1700809"/>
            <a:ext cx="10361084" cy="2376263"/>
          </a:xfrm>
        </p:spPr>
        <p:txBody>
          <a:bodyPr/>
          <a:lstStyle/>
          <a:p>
            <a:pPr>
              <a:buFont typeface="Arial" panose="020B0604020202020204" pitchFamily="34" charset="0"/>
              <a:buChar char="•"/>
            </a:pPr>
            <a:r>
              <a:rPr lang="en-US" altLang="en-US" b="0" dirty="0"/>
              <a:t>Apr. 15		(Wednesday) , 13:00 ET – 14:30 ET</a:t>
            </a:r>
          </a:p>
          <a:p>
            <a:pPr>
              <a:buFont typeface="Arial" panose="020B0604020202020204" pitchFamily="34" charset="0"/>
              <a:buChar char="•"/>
            </a:pPr>
            <a:r>
              <a:rPr lang="en-US" altLang="en-US" b="0" dirty="0"/>
              <a:t>Apr. 22 	(Wednesday), 13:00 ET – 14:30 ET</a:t>
            </a:r>
          </a:p>
          <a:p>
            <a:pPr>
              <a:buFont typeface="Arial" panose="020B0604020202020204" pitchFamily="34" charset="0"/>
              <a:buChar char="•"/>
            </a:pPr>
            <a:r>
              <a:rPr lang="en-US" altLang="en-US" b="0" dirty="0"/>
              <a:t>Apr. 29  	(Wednesday), 13:00 ET – 14:30 ET</a:t>
            </a:r>
            <a:r>
              <a:rPr lang="he-IL" altLang="en-US" b="0" dirty="0"/>
              <a:t> </a:t>
            </a:r>
            <a:r>
              <a:rPr lang="en-US" altLang="en-US" b="0" dirty="0"/>
              <a:t>– secretary </a:t>
            </a:r>
          </a:p>
          <a:p>
            <a:pPr>
              <a:buFont typeface="Arial" panose="020B0604020202020204" pitchFamily="34" charset="0"/>
              <a:buChar char="•"/>
            </a:pPr>
            <a:r>
              <a:rPr lang="en-US" altLang="en-US" b="0" dirty="0"/>
              <a:t>May 6 		(Wednesday), 13:00 ET – 14:30 ET</a:t>
            </a:r>
          </a:p>
          <a:p>
            <a:pPr>
              <a:buFont typeface="Arial" panose="020B0604020202020204" pitchFamily="34" charset="0"/>
              <a:buChar char="•"/>
            </a:pPr>
            <a:r>
              <a:rPr lang="en-US" altLang="en-US" b="0" dirty="0"/>
              <a:t>May 13	 	(Wednesday), 13:00 ET – 14:30 ET – originally May meeting</a:t>
            </a:r>
          </a:p>
          <a:p>
            <a:pPr>
              <a:buFont typeface="Arial" panose="020B0604020202020204" pitchFamily="34" charset="0"/>
              <a:buChar char="•"/>
            </a:pPr>
            <a:r>
              <a:rPr lang="en-US" altLang="en-US" b="0" dirty="0"/>
              <a:t>May 20	 	(Wednesday), 13:00 ET – 14:30 ET – WFA interop event </a:t>
            </a:r>
          </a:p>
          <a:p>
            <a:pPr marL="0" indent="0"/>
            <a:endParaRPr lang="en-US" alt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 2020</a:t>
            </a:r>
            <a:endParaRPr lang="en-GB" dirty="0"/>
          </a:p>
        </p:txBody>
      </p:sp>
    </p:spTree>
    <p:extLst>
      <p:ext uri="{BB962C8B-B14F-4D97-AF65-F5344CB8AC3E}">
        <p14:creationId xmlns:p14="http://schemas.microsoft.com/office/powerpoint/2010/main" val="366649835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 2020</a:t>
            </a:r>
            <a:endParaRPr lang="en-GB" dirty="0"/>
          </a:p>
        </p:txBody>
      </p:sp>
    </p:spTree>
    <p:extLst>
      <p:ext uri="{BB962C8B-B14F-4D97-AF65-F5344CB8AC3E}">
        <p14:creationId xmlns:p14="http://schemas.microsoft.com/office/powerpoint/2010/main" val="107159581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 2020</a:t>
            </a:r>
            <a:endParaRPr lang="en-GB" dirty="0"/>
          </a:p>
        </p:txBody>
      </p:sp>
    </p:spTree>
    <p:extLst>
      <p:ext uri="{BB962C8B-B14F-4D97-AF65-F5344CB8AC3E}">
        <p14:creationId xmlns:p14="http://schemas.microsoft.com/office/powerpoint/2010/main" val="191562140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a:t>Backup</a:t>
            </a:r>
          </a:p>
        </p:txBody>
      </p:sp>
      <p:sp>
        <p:nvSpPr>
          <p:cNvPr id="3" name="Content Placeholder 2"/>
          <p:cNvSpPr>
            <a:spLocks noGrp="1"/>
          </p:cNvSpPr>
          <p:nvPr>
            <p:ph idx="1"/>
          </p:nvPr>
        </p:nvSpPr>
        <p:spPr/>
        <p:txBody>
          <a:bodyPr/>
          <a:lstStyle/>
          <a:p>
            <a:r>
              <a:rPr lang="en-US"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 2020</a:t>
            </a:r>
            <a:endParaRPr lang="en-GB" dirty="0"/>
          </a:p>
        </p:txBody>
      </p:sp>
    </p:spTree>
    <p:extLst>
      <p:ext uri="{BB962C8B-B14F-4D97-AF65-F5344CB8AC3E}">
        <p14:creationId xmlns:p14="http://schemas.microsoft.com/office/powerpoint/2010/main" val="12128420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adopt text</a:t>
            </a:r>
          </a:p>
        </p:txBody>
      </p:sp>
      <p:sp>
        <p:nvSpPr>
          <p:cNvPr id="3" name="Content Placeholder 2"/>
          <p:cNvSpPr>
            <a:spLocks noGrp="1"/>
          </p:cNvSpPr>
          <p:nvPr>
            <p:ph idx="1"/>
          </p:nvPr>
        </p:nvSpPr>
        <p:spPr/>
        <p:txBody>
          <a:bodyPr/>
          <a:lstStyle/>
          <a:p>
            <a:r>
              <a:rPr lang="en-US" dirty="0"/>
              <a:t>Motion</a:t>
            </a:r>
          </a:p>
          <a:p>
            <a:pPr marL="0" indent="0"/>
            <a:r>
              <a:rPr lang="en-US" b="0" dirty="0"/>
              <a:t>Move to adopt document 11-18-xxxx r? to the 802.11az draft, instruct the technical editor to incorporate it in the 802.11az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 2020</a:t>
            </a:r>
            <a:endParaRPr lang="en-GB" dirty="0"/>
          </a:p>
        </p:txBody>
      </p:sp>
    </p:spTree>
    <p:extLst>
      <p:ext uri="{BB962C8B-B14F-4D97-AF65-F5344CB8AC3E}">
        <p14:creationId xmlns:p14="http://schemas.microsoft.com/office/powerpoint/2010/main" val="161160151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Master, select the top master page (theme slide master).  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Insert, 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Date &amp;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46</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Apr.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47</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Apr.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2010-03-01</a:t>
            </a:r>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48</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Apr.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9218" name="Rectangle 2"/>
          <p:cNvSpPr>
            <a:spLocks noGrp="1" noChangeArrowheads="1"/>
          </p:cNvSpPr>
          <p:nvPr>
            <p:ph idx="1"/>
          </p:nvPr>
        </p:nvSpPr>
        <p:spPr>
          <a:ln/>
        </p:spPr>
        <p:txBody>
          <a:bodyPr/>
          <a:lstStyle/>
          <a:p>
            <a:pPr>
              <a:buFont typeface="Times New Roman" pitchFamily="16" charset="0"/>
              <a:buChar char="•"/>
            </a:pPr>
            <a:r>
              <a:rPr lang="en-GB"/>
              <a:t>[begin placing presentation body text here]</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49</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Apr.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 2020</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50</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Apr.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51</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Apr.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340768"/>
            <a:ext cx="11233248" cy="4753647"/>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 2020</a:t>
            </a:r>
            <a:endParaRPr lang="en-GB" dirty="0"/>
          </a:p>
        </p:txBody>
      </p:sp>
    </p:spTree>
    <p:extLst>
      <p:ext uri="{BB962C8B-B14F-4D97-AF65-F5344CB8AC3E}">
        <p14:creationId xmlns:p14="http://schemas.microsoft.com/office/powerpoint/2010/main" val="12375309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 2020</a:t>
            </a:r>
            <a:endParaRPr lang="en-GB" dirty="0"/>
          </a:p>
        </p:txBody>
      </p:sp>
      <p:sp>
        <p:nvSpPr>
          <p:cNvPr id="7" name="Text Box 1028">
            <a:extLst>
              <a:ext uri="{FF2B5EF4-FFF2-40B4-BE49-F238E27FC236}">
                <a16:creationId xmlns:a16="http://schemas.microsoft.com/office/drawing/2014/main" id="{7AA2D575-91B0-4E34-8C3F-8540C2FF2D4B}"/>
              </a:ext>
            </a:extLst>
          </p:cNvPr>
          <p:cNvSpPr txBox="1">
            <a:spLocks noChangeArrowheads="1"/>
          </p:cNvSpPr>
          <p:nvPr/>
        </p:nvSpPr>
        <p:spPr bwMode="auto">
          <a:xfrm>
            <a:off x="10560496" y="5954713"/>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39729334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sz="900"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 2020</a:t>
            </a:r>
            <a:endParaRPr lang="en-GB" dirty="0"/>
          </a:p>
        </p:txBody>
      </p:sp>
      <p:sp>
        <p:nvSpPr>
          <p:cNvPr id="7" name="Text Box 6">
            <a:extLst>
              <a:ext uri="{FF2B5EF4-FFF2-40B4-BE49-F238E27FC236}">
                <a16:creationId xmlns:a16="http://schemas.microsoft.com/office/drawing/2014/main" id="{2C8EC4BB-F0DF-4A88-A78D-DDB80DCE3215}"/>
              </a:ext>
            </a:extLst>
          </p:cNvPr>
          <p:cNvSpPr txBox="1">
            <a:spLocks noChangeArrowheads="1"/>
          </p:cNvSpPr>
          <p:nvPr/>
        </p:nvSpPr>
        <p:spPr bwMode="auto">
          <a:xfrm>
            <a:off x="10799235" y="6094415"/>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36529634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 2020</a:t>
            </a:r>
            <a:endParaRPr lang="en-GB" dirty="0"/>
          </a:p>
        </p:txBody>
      </p:sp>
      <p:sp>
        <p:nvSpPr>
          <p:cNvPr id="7" name="Text Box 7">
            <a:extLst>
              <a:ext uri="{FF2B5EF4-FFF2-40B4-BE49-F238E27FC236}">
                <a16:creationId xmlns:a16="http://schemas.microsoft.com/office/drawing/2014/main" id="{6EE376DF-B823-47B7-9BF4-6E97CA5FB19A}"/>
              </a:ext>
            </a:extLst>
          </p:cNvPr>
          <p:cNvSpPr txBox="1">
            <a:spLocks noChangeArrowheads="1"/>
          </p:cNvSpPr>
          <p:nvPr/>
        </p:nvSpPr>
        <p:spPr bwMode="auto">
          <a:xfrm>
            <a:off x="10704512" y="6084121"/>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649380078"/>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28511</TotalTime>
  <Words>3430</Words>
  <Application>Microsoft Office PowerPoint</Application>
  <PresentationFormat>Widescreen</PresentationFormat>
  <Paragraphs>525</Paragraphs>
  <Slides>51</Slides>
  <Notes>13</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51</vt:i4>
      </vt:variant>
    </vt:vector>
  </HeadingPairs>
  <TitlesOfParts>
    <vt:vector size="58" baseType="lpstr">
      <vt:lpstr>Arial</vt:lpstr>
      <vt:lpstr>Calibri</vt:lpstr>
      <vt:lpstr>Monotype Sorts</vt:lpstr>
      <vt:lpstr>Montserrat</vt:lpstr>
      <vt:lpstr>Times New Roman</vt:lpstr>
      <vt:lpstr>Office Theme</vt:lpstr>
      <vt:lpstr>Document</vt:lpstr>
      <vt:lpstr>TGaz Next Generation Positioning  March – July Teleconference Agenda</vt:lpstr>
      <vt:lpstr>IEEE 802.11 Task Group AZ Next Generation Positioning </vt:lpstr>
      <vt:lpstr>Abstract</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Instructions for Chairs of  standards development activities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lpstr>IEEE 802 Ground Rules</vt:lpstr>
      <vt:lpstr>IEEE 802 Rules Documents </vt:lpstr>
      <vt:lpstr>Teleconference Agenda March 25 </vt:lpstr>
      <vt:lpstr>Review submissions</vt:lpstr>
      <vt:lpstr>Submission 11-20-368</vt:lpstr>
      <vt:lpstr>Submission 11-20-368</vt:lpstr>
      <vt:lpstr>Submission Pipeline and Scheduled Telecons</vt:lpstr>
      <vt:lpstr>Submission Pipeline and Scheduled Telecons</vt:lpstr>
      <vt:lpstr>AOB?</vt:lpstr>
      <vt:lpstr>Adjourn</vt:lpstr>
      <vt:lpstr>Teleconference Agenda Apr. 1 </vt:lpstr>
      <vt:lpstr>Review submissions</vt:lpstr>
      <vt:lpstr>Submission 11-20-385</vt:lpstr>
      <vt:lpstr>Submission 11-20-???</vt:lpstr>
      <vt:lpstr>Submission Pipeline and Scheduled Telecons</vt:lpstr>
      <vt:lpstr>Submission Pipeline and Scheduled Telecons</vt:lpstr>
      <vt:lpstr>AOB?</vt:lpstr>
      <vt:lpstr>Adjourn</vt:lpstr>
      <vt:lpstr>Teleconference Agenda Apr. 8 </vt:lpstr>
      <vt:lpstr>Review submissions</vt:lpstr>
      <vt:lpstr>Submission 11-20-0530</vt:lpstr>
      <vt:lpstr>Submission Pipeline and Scheduled Telecons</vt:lpstr>
      <vt:lpstr>Submission Pipeline and Scheduled Telecons</vt:lpstr>
      <vt:lpstr>AOB?</vt:lpstr>
      <vt:lpstr>Adjourn</vt:lpstr>
      <vt:lpstr>Backup</vt:lpstr>
      <vt:lpstr>Motion to adopt text</vt:lpstr>
      <vt:lpstr>802.11 Template Instructions 2/4</vt:lpstr>
      <vt:lpstr>802.11 Template Instructions 3/4</vt:lpstr>
      <vt:lpstr>802.11 Template Instructions 4/4 Recommendations</vt:lpstr>
      <vt:lpstr>PowerPoint Presentation</vt:lpstr>
      <vt:lpstr>PowerPoint Presentation</vt:lpstr>
      <vt:lpstr>References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191</cp:revision>
  <cp:lastPrinted>1601-01-01T00:00:00Z</cp:lastPrinted>
  <dcterms:created xsi:type="dcterms:W3CDTF">2018-08-06T10:28:59Z</dcterms:created>
  <dcterms:modified xsi:type="dcterms:W3CDTF">2020-04-08T17:48:19Z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b50bd406-0910-4797-b7b3-c3ea4bfb5186</vt:lpwstr>
  </property>
  <property fmtid="{D5CDD505-2E9C-101B-9397-08002B2CF9AE}" pid="3" name="CTP_TimeStamp">
    <vt:lpwstr>2020-04-08 17:48:18Z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