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336" r:id="rId22"/>
    <p:sldId id="343" r:id="rId23"/>
    <p:sldId id="418" r:id="rId24"/>
    <p:sldId id="417" r:id="rId25"/>
    <p:sldId id="342" r:id="rId26"/>
    <p:sldId id="416" r:id="rId27"/>
    <p:sldId id="289" r:id="rId28"/>
    <p:sldId id="290" r:id="rId29"/>
    <p:sldId id="419" r:id="rId30"/>
    <p:sldId id="420" r:id="rId31"/>
    <p:sldId id="427" r:id="rId32"/>
    <p:sldId id="422" r:id="rId33"/>
    <p:sldId id="423" r:id="rId34"/>
    <p:sldId id="424" r:id="rId35"/>
    <p:sldId id="425" r:id="rId36"/>
    <p:sldId id="426" r:id="rId37"/>
    <p:sldId id="428" r:id="rId38"/>
    <p:sldId id="429" r:id="rId39"/>
    <p:sldId id="431" r:id="rId40"/>
    <p:sldId id="432" r:id="rId41"/>
    <p:sldId id="433" r:id="rId42"/>
    <p:sldId id="434" r:id="rId43"/>
    <p:sldId id="435" r:id="rId44"/>
    <p:sldId id="315" r:id="rId45"/>
    <p:sldId id="312" r:id="rId46"/>
    <p:sldId id="259" r:id="rId47"/>
    <p:sldId id="260" r:id="rId48"/>
    <p:sldId id="261" r:id="rId49"/>
    <p:sldId id="262" r:id="rId50"/>
    <p:sldId id="263" r:id="rId51"/>
    <p:sldId id="264"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Lst>
        </p14:section>
        <p14:section name="Mar. 25 Telecon" id="{C39A0ACE-7902-4CA4-A7DB-9FF67058AA84}">
          <p14:sldIdLst>
            <p14:sldId id="336"/>
            <p14:sldId id="343"/>
            <p14:sldId id="418"/>
            <p14:sldId id="417"/>
            <p14:sldId id="342"/>
            <p14:sldId id="416"/>
            <p14:sldId id="289"/>
            <p14:sldId id="290"/>
          </p14:sldIdLst>
        </p14:section>
        <p14:section name="Apr. 1 Telecon" id="{984BE4A6-5839-4606-B2A3-FFE103EF75D7}">
          <p14:sldIdLst>
            <p14:sldId id="419"/>
            <p14:sldId id="420"/>
            <p14:sldId id="427"/>
            <p14:sldId id="422"/>
            <p14:sldId id="423"/>
            <p14:sldId id="424"/>
            <p14:sldId id="425"/>
            <p14:sldId id="426"/>
          </p14:sldIdLst>
        </p14:section>
        <p14:section name="Apr. 8 Telecon" id="{1741D85F-0BD3-4287-B424-1CAF7CCF74DF}">
          <p14:sldIdLst>
            <p14:sldId id="428"/>
            <p14:sldId id="429"/>
            <p14:sldId id="431"/>
            <p14:sldId id="432"/>
            <p14:sldId id="433"/>
            <p14:sldId id="434"/>
            <p14:sldId id="435"/>
          </p14:sldIdLst>
        </p14:section>
        <p14:section name="Backup" id="{62682A0D-7317-4EE9-B56C-63AD74488E19}">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293" autoAdjust="0"/>
    <p:restoredTop sz="94660"/>
  </p:normalViewPr>
  <p:slideViewPr>
    <p:cSldViewPr>
      <p:cViewPr varScale="1">
        <p:scale>
          <a:sx n="123" d="100"/>
          <a:sy n="123" d="100"/>
        </p:scale>
        <p:origin x="30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2457180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25042070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akasher@qti.qualcom.com"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March – July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2020-04-07</a:t>
            </a:r>
          </a:p>
        </p:txBody>
      </p:sp>
      <p:sp>
        <p:nvSpPr>
          <p:cNvPr id="6" name="Date Placeholder 3"/>
          <p:cNvSpPr>
            <a:spLocks noGrp="1"/>
          </p:cNvSpPr>
          <p:nvPr>
            <p:ph type="dt" idx="10"/>
          </p:nvPr>
        </p:nvSpPr>
        <p:spPr/>
        <p:txBody>
          <a:bodyPr/>
          <a:lstStyle/>
          <a:p>
            <a:r>
              <a:rPr lang="en-US"/>
              <a:t>Apr.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3183"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a:cs typeface="Times New Roman" panose="02020603050405020304" pitchFamily="18" charset="0"/>
              </a:rPr>
              <a:t>Telecon</a:t>
            </a:r>
            <a:r>
              <a:rPr lang="en-US" altLang="en-US" sz="4400" dirty="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Assaf Kasher </a:t>
            </a:r>
            <a:r>
              <a:rPr lang="en-US" altLang="en-US" sz="1800" b="0" dirty="0">
                <a:cs typeface="Times New Roman" panose="02020603050405020304" pitchFamily="18" charset="0"/>
              </a:rPr>
              <a:t>(Qualcomm)</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March 25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Please send an e-mail to Assaf Kasher (</a:t>
            </a:r>
            <a:r>
              <a:rPr lang="en-US" altLang="en-US" sz="1800" b="0" dirty="0">
                <a:hlinkClick r:id="rId2"/>
              </a:rPr>
              <a:t>akasher@qti.qualcom.com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11-20-0368 Comment resolution LB249 section 11.22.6.4.3 part 2 (Christian Berger) – 25min </a:t>
            </a:r>
          </a:p>
          <a:p>
            <a:pPr lvl="1" algn="just">
              <a:spcBef>
                <a:spcPct val="20000"/>
              </a:spcBef>
              <a:buFontTx/>
              <a:buChar char="•"/>
            </a:pPr>
            <a:r>
              <a:rPr lang="en-US" sz="1400" dirty="0"/>
              <a:t>11-20-0385 Some Passive Ranging Considerations (Erik Lindskog) – 1hr (as time permits)</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25226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92817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E48DD1-8F1E-494B-945A-8697C3056686}"/>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BF4B33AC-DA41-4405-977D-74D97DBF08CF}"/>
              </a:ext>
            </a:extLst>
          </p:cNvPr>
          <p:cNvSpPr>
            <a:spLocks noGrp="1"/>
          </p:cNvSpPr>
          <p:nvPr>
            <p:ph idx="1"/>
          </p:nvPr>
        </p:nvSpPr>
        <p:spPr/>
        <p:txBody>
          <a:bodyPr/>
          <a:lstStyle/>
          <a:p>
            <a:r>
              <a:rPr lang="en-US" dirty="0" err="1"/>
              <a:t>Strawpoll</a:t>
            </a:r>
            <a:endParaRPr lang="en-US" dirty="0"/>
          </a:p>
          <a:p>
            <a:r>
              <a:rPr lang="en-US" dirty="0"/>
              <a:t>O1: Adopt the resolution as presented.</a:t>
            </a:r>
          </a:p>
          <a:p>
            <a:r>
              <a:rPr lang="en-US" dirty="0"/>
              <a:t>O2: Remove ‘In the secured mode’, leave text in current section and change to a note.</a:t>
            </a:r>
          </a:p>
          <a:p>
            <a:endParaRPr lang="en-US" dirty="0"/>
          </a:p>
          <a:p>
            <a:r>
              <a:rPr lang="en-US" dirty="0"/>
              <a:t>O1/O2/Neither/A: 2/9/0/3</a:t>
            </a:r>
          </a:p>
        </p:txBody>
      </p:sp>
      <p:sp>
        <p:nvSpPr>
          <p:cNvPr id="4" name="Slide Number Placeholder 3">
            <a:extLst>
              <a:ext uri="{FF2B5EF4-FFF2-40B4-BE49-F238E27FC236}">
                <a16:creationId xmlns:a16="http://schemas.microsoft.com/office/drawing/2014/main" id="{2F8D53A8-338D-4918-B14C-BC0765F0726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52B73DB-FC34-4AF7-9A30-48AFCAF2EC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C81D1CB-E51E-4805-AB70-81C6385CEC92}"/>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0988400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11-20-368</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a:t>
            </a:r>
            <a:r>
              <a:rPr lang="en-GB" b="0" dirty="0"/>
              <a:t>3115, 3242, 3719, 3701, 3702, 3906, 3703, 3705, 3706, 3707, 3711, 3712, 3685, 3686, 3713, 3657, 3714, 3715, 3247 </a:t>
            </a:r>
            <a:r>
              <a:rPr lang="en-US" b="0" dirty="0"/>
              <a:t>and </a:t>
            </a:r>
            <a:r>
              <a:rPr lang="en-GB" b="0" dirty="0"/>
              <a:t>3907 </a:t>
            </a:r>
            <a:r>
              <a:rPr lang="en-US" b="0" dirty="0"/>
              <a:t>depicted in document 11-20-0368r2?</a:t>
            </a:r>
          </a:p>
          <a:p>
            <a:endParaRPr lang="en-US" b="0" dirty="0"/>
          </a:p>
          <a:p>
            <a:r>
              <a:rPr lang="en-US" dirty="0"/>
              <a:t>Results (Y/N/A): 11/0/1</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064895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buFont typeface="Arial" panose="020B0604020202020204" pitchFamily="34" charset="0"/>
              <a:buChar char="•"/>
            </a:pPr>
            <a:r>
              <a:rPr lang="en-US" dirty="0"/>
              <a:t>11-20-0385 Some Passive Ranging Considerations (Erik Lindskog)</a:t>
            </a: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573480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 		(Wednesday), 13:00 ET – 14:30 ET</a:t>
            </a:r>
          </a:p>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064332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8965137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4263725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we’re now using IMAT.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400" dirty="0"/>
              <a:t>11-20-0385 Some Passive Ranging Considerations (Erik Lindskog) – 1hr</a:t>
            </a:r>
          </a:p>
          <a:p>
            <a:pPr lvl="1" algn="just">
              <a:spcBef>
                <a:spcPct val="20000"/>
              </a:spcBef>
              <a:buFontTx/>
              <a:buChar char="•"/>
            </a:pPr>
            <a:r>
              <a:rPr lang="en-US" sz="1400" dirty="0"/>
              <a:t>11-20-0530 proposed resolution to a few lb249 comments (Nehru Bhandaru) – next meeting</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76328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teleconferences running between the March 25 and July IEEE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37091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5F-CB69-435A-82DD-45214BDC13B1}"/>
              </a:ext>
            </a:extLst>
          </p:cNvPr>
          <p:cNvSpPr>
            <a:spLocks noGrp="1"/>
          </p:cNvSpPr>
          <p:nvPr>
            <p:ph type="title"/>
          </p:nvPr>
        </p:nvSpPr>
        <p:spPr/>
        <p:txBody>
          <a:bodyPr/>
          <a:lstStyle/>
          <a:p>
            <a:r>
              <a:rPr lang="en-US" dirty="0"/>
              <a:t>Submission 11-20-385</a:t>
            </a:r>
          </a:p>
        </p:txBody>
      </p:sp>
      <p:sp>
        <p:nvSpPr>
          <p:cNvPr id="3" name="Content Placeholder 2">
            <a:extLst>
              <a:ext uri="{FF2B5EF4-FFF2-40B4-BE49-F238E27FC236}">
                <a16:creationId xmlns:a16="http://schemas.microsoft.com/office/drawing/2014/main" id="{D545B0F4-41FB-4AB7-9F3B-EECBC7FC3826}"/>
              </a:ext>
            </a:extLst>
          </p:cNvPr>
          <p:cNvSpPr>
            <a:spLocks noGrp="1"/>
          </p:cNvSpPr>
          <p:nvPr>
            <p:ph idx="1"/>
          </p:nvPr>
        </p:nvSpPr>
        <p:spPr/>
        <p:txBody>
          <a:bodyPr/>
          <a:lstStyle/>
          <a:p>
            <a:r>
              <a:rPr lang="en-US" dirty="0" err="1"/>
              <a:t>Strawpoll</a:t>
            </a:r>
            <a:endParaRPr lang="en-US" dirty="0"/>
          </a:p>
          <a:p>
            <a:r>
              <a:rPr lang="en-US" b="0" dirty="0"/>
              <a:t>Do you support making Passive TB Ranging more similar to TB Ranging and a little more flexible, along the lines described in 11-20-385, in order to make it easier to enable Passive TB Ranging when TB Ranging is supported, without significantly degrading the performance of Passive TB Ranging?</a:t>
            </a:r>
          </a:p>
          <a:p>
            <a:endParaRPr lang="en-US" dirty="0"/>
          </a:p>
          <a:p>
            <a:r>
              <a:rPr lang="en-US" dirty="0"/>
              <a:t>Results (Y/N/A): </a:t>
            </a:r>
            <a:r>
              <a:rPr lang="en-US" b="0" dirty="0"/>
              <a:t>sll11</a:t>
            </a:r>
          </a:p>
        </p:txBody>
      </p:sp>
      <p:sp>
        <p:nvSpPr>
          <p:cNvPr id="4" name="Slide Number Placeholder 3">
            <a:extLst>
              <a:ext uri="{FF2B5EF4-FFF2-40B4-BE49-F238E27FC236}">
                <a16:creationId xmlns:a16="http://schemas.microsoft.com/office/drawing/2014/main" id="{1D4E40B0-6A7A-42A7-93E3-FB55581B0E4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58201459-CCB5-4805-8803-B497E166285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22FDCFF-AADB-4184-9D61-E2A5820E507B}"/>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441602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 1/2/7</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702407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23343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8 		(Wednesday) , 13:00 ET – 14:30 ET – secretary </a:t>
            </a:r>
          </a:p>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8860824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329000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9500747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Teleconference Agenda Apr. 1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(2min)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 min).</a:t>
            </a:r>
          </a:p>
          <a:p>
            <a:pPr algn="just">
              <a:spcBef>
                <a:spcPct val="20000"/>
              </a:spcBef>
              <a:buFontTx/>
              <a:buChar char="•"/>
            </a:pPr>
            <a:r>
              <a:rPr lang="en-US" altLang="en-US" sz="1800" b="0" dirty="0"/>
              <a:t>Review submissions:</a:t>
            </a:r>
          </a:p>
          <a:p>
            <a:pPr lvl="1" algn="just">
              <a:spcBef>
                <a:spcPct val="20000"/>
              </a:spcBef>
              <a:buFontTx/>
              <a:buChar char="•"/>
            </a:pPr>
            <a:r>
              <a:rPr lang="en-US" sz="1600" dirty="0"/>
              <a:t>11-20-0530 proposed resolution to a few lb249 comments (Nehru Bhandaru)</a:t>
            </a:r>
          </a:p>
          <a:p>
            <a:pPr algn="just">
              <a:spcBef>
                <a:spcPct val="20000"/>
              </a:spcBef>
              <a:buFontTx/>
              <a:buChar char="•"/>
            </a:pPr>
            <a:r>
              <a:rPr lang="en-US" sz="1800" b="0" dirty="0"/>
              <a:t>Review submission pipeline (5 min) </a:t>
            </a:r>
            <a:endParaRPr lang="en-US" altLang="en-US" sz="14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808201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Review submissions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516635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E9492-A457-4D1E-A17E-C075EE0EA238}"/>
              </a:ext>
            </a:extLst>
          </p:cNvPr>
          <p:cNvSpPr>
            <a:spLocks noGrp="1"/>
          </p:cNvSpPr>
          <p:nvPr>
            <p:ph type="title"/>
          </p:nvPr>
        </p:nvSpPr>
        <p:spPr/>
        <p:txBody>
          <a:bodyPr/>
          <a:lstStyle/>
          <a:p>
            <a:r>
              <a:rPr lang="en-US" dirty="0"/>
              <a:t>Submission 11-20-???</a:t>
            </a:r>
          </a:p>
        </p:txBody>
      </p:sp>
      <p:sp>
        <p:nvSpPr>
          <p:cNvPr id="3" name="Content Placeholder 2">
            <a:extLst>
              <a:ext uri="{FF2B5EF4-FFF2-40B4-BE49-F238E27FC236}">
                <a16:creationId xmlns:a16="http://schemas.microsoft.com/office/drawing/2014/main" id="{6C345C21-737F-419A-98AD-D513811EEFC8}"/>
              </a:ext>
            </a:extLst>
          </p:cNvPr>
          <p:cNvSpPr>
            <a:spLocks noGrp="1"/>
          </p:cNvSpPr>
          <p:nvPr>
            <p:ph idx="1"/>
          </p:nvPr>
        </p:nvSpPr>
        <p:spPr/>
        <p:txBody>
          <a:bodyPr/>
          <a:lstStyle/>
          <a:p>
            <a:r>
              <a:rPr lang="en-US" dirty="0" err="1"/>
              <a:t>Strawpoll</a:t>
            </a:r>
            <a:endParaRPr lang="en-US" dirty="0"/>
          </a:p>
          <a:p>
            <a:r>
              <a:rPr lang="en-US" b="0" dirty="0"/>
              <a:t>We agree to CID resolutions ?? depicted in document 11-20-???r?</a:t>
            </a:r>
          </a:p>
          <a:p>
            <a:endParaRPr lang="en-US" b="0" dirty="0"/>
          </a:p>
          <a:p>
            <a:r>
              <a:rPr lang="en-US" dirty="0"/>
              <a:t>Results (Y/N/A):</a:t>
            </a:r>
            <a:endParaRPr lang="en-US" b="0" dirty="0"/>
          </a:p>
        </p:txBody>
      </p:sp>
      <p:sp>
        <p:nvSpPr>
          <p:cNvPr id="4" name="Slide Number Placeholder 3">
            <a:extLst>
              <a:ext uri="{FF2B5EF4-FFF2-40B4-BE49-F238E27FC236}">
                <a16:creationId xmlns:a16="http://schemas.microsoft.com/office/drawing/2014/main" id="{010C891B-0650-4C3E-989D-A7271DCAFD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2C344413-99B4-4AA4-A7BE-162CA34726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31AEC0F-2BD4-413B-BBD3-4C761DB2017C}"/>
              </a:ext>
            </a:extLst>
          </p:cNvPr>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04386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a:t>Please register by logging to IMAT and register your attendance per WG chair guidance:</a:t>
            </a:r>
          </a:p>
          <a:p>
            <a:pPr lvl="1"/>
            <a:r>
              <a:rPr lang="en-US" dirty="0">
                <a:hlinkClick r:id="rId3"/>
              </a:rPr>
              <a:t>https://imat.ieee.org/attendance</a:t>
            </a:r>
            <a:endParaRPr lang="en-US" dirty="0"/>
          </a:p>
          <a:p>
            <a:pPr lvl="1"/>
            <a:r>
              <a:rPr lang="en-US" altLang="en-US" dirty="0"/>
              <a:t>Attendees are required to register their attendance. </a:t>
            </a:r>
          </a:p>
          <a:p>
            <a:pPr lvl="1"/>
            <a:endParaRPr lang="en-US" altLang="en-US" dirty="0"/>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Submission pipeline:</a:t>
            </a:r>
          </a:p>
          <a:p>
            <a:pPr lvl="1" algn="just">
              <a:spcBef>
                <a:spcPct val="20000"/>
              </a:spcBef>
              <a:buFontTx/>
              <a:buChar char="•"/>
            </a:pPr>
            <a:r>
              <a:rPr lang="en-US" dirty="0"/>
              <a:t>11-20-0530 proposed resolution to a few lb249 comments (Nehru Bhandaru) </a:t>
            </a:r>
          </a:p>
          <a:p>
            <a:pPr lvl="1" algn="just">
              <a:spcBef>
                <a:spcPct val="20000"/>
              </a:spcBef>
              <a:buFontTx/>
              <a:buChar char="•"/>
            </a:pPr>
            <a:endParaRPr lang="en-US" dirty="0"/>
          </a:p>
          <a:p>
            <a:pPr lvl="1">
              <a:buFont typeface="Arial" panose="020B0604020202020204" pitchFamily="34" charset="0"/>
              <a:buChar char="•"/>
            </a:pPr>
            <a:endParaRPr lang="en-US" altLang="en-US" b="0" dirty="0"/>
          </a:p>
          <a:p>
            <a:pPr lvl="1">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72544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Pipeline and Scheduled Telecons</a:t>
            </a:r>
          </a:p>
        </p:txBody>
      </p:sp>
      <p:sp>
        <p:nvSpPr>
          <p:cNvPr id="3" name="Content Placeholder 2"/>
          <p:cNvSpPr>
            <a:spLocks noGrp="1"/>
          </p:cNvSpPr>
          <p:nvPr>
            <p:ph idx="1"/>
          </p:nvPr>
        </p:nvSpPr>
        <p:spPr>
          <a:xfrm>
            <a:off x="914401" y="1700809"/>
            <a:ext cx="10361084" cy="2376263"/>
          </a:xfrm>
        </p:spPr>
        <p:txBody>
          <a:bodyPr/>
          <a:lstStyle/>
          <a:p>
            <a:pPr>
              <a:buFont typeface="Arial" panose="020B0604020202020204" pitchFamily="34" charset="0"/>
              <a:buChar char="•"/>
            </a:pPr>
            <a:r>
              <a:rPr lang="en-US" altLang="en-US" b="0" dirty="0"/>
              <a:t>Apr. 15		(Wednesday) , 13:00 ET – 14:30 ET</a:t>
            </a:r>
          </a:p>
          <a:p>
            <a:pPr>
              <a:buFont typeface="Arial" panose="020B0604020202020204" pitchFamily="34" charset="0"/>
              <a:buChar char="•"/>
            </a:pPr>
            <a:r>
              <a:rPr lang="en-US" altLang="en-US" b="0" dirty="0"/>
              <a:t>Apr. 22 	(Wednesday), 13:00 ET – 14:30 ET</a:t>
            </a:r>
          </a:p>
          <a:p>
            <a:pPr>
              <a:buFont typeface="Arial" panose="020B0604020202020204" pitchFamily="34" charset="0"/>
              <a:buChar char="•"/>
            </a:pPr>
            <a:r>
              <a:rPr lang="en-US" altLang="en-US" b="0" dirty="0"/>
              <a:t>Apr. 29  	(Wednesday), 13:00 ET – 14:30 ET</a:t>
            </a:r>
            <a:r>
              <a:rPr lang="he-IL" altLang="en-US" b="0" dirty="0"/>
              <a:t> </a:t>
            </a:r>
            <a:r>
              <a:rPr lang="en-US" altLang="en-US" b="0" dirty="0"/>
              <a:t>– secretary </a:t>
            </a:r>
          </a:p>
          <a:p>
            <a:pPr>
              <a:buFont typeface="Arial" panose="020B0604020202020204" pitchFamily="34" charset="0"/>
              <a:buChar char="•"/>
            </a:pPr>
            <a:r>
              <a:rPr lang="en-US" altLang="en-US" b="0" dirty="0"/>
              <a:t>May 6 		(Wednesday), 13:00 ET – 14:30 ET</a:t>
            </a:r>
          </a:p>
          <a:p>
            <a:pPr>
              <a:buFont typeface="Arial" panose="020B0604020202020204" pitchFamily="34" charset="0"/>
              <a:buChar char="•"/>
            </a:pPr>
            <a:r>
              <a:rPr lang="en-US" altLang="en-US" b="0" dirty="0"/>
              <a:t>May 13	 	(Wednesday), 13:00 ET – 14:30 ET – originally May meeting</a:t>
            </a:r>
          </a:p>
          <a:p>
            <a:pPr>
              <a:buFont typeface="Arial" panose="020B0604020202020204" pitchFamily="34" charset="0"/>
              <a:buChar char="•"/>
            </a:pPr>
            <a:r>
              <a:rPr lang="en-US" altLang="en-US" b="0" dirty="0"/>
              <a:t>May 20	 	(Wednesday), 13:00 ET – 14:30 ET – WFA interop event </a:t>
            </a:r>
          </a:p>
          <a:p>
            <a:pPr marL="0" indent="0"/>
            <a:endParaRPr lang="en-US" alt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3666498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071595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915621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Apr.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Apr.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28457</TotalTime>
  <Words>3454</Words>
  <Application>Microsoft Office PowerPoint</Application>
  <PresentationFormat>Widescreen</PresentationFormat>
  <Paragraphs>522</Paragraphs>
  <Slides>51</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8" baseType="lpstr">
      <vt:lpstr>Arial</vt:lpstr>
      <vt:lpstr>Calibri</vt:lpstr>
      <vt:lpstr>Monotype Sorts</vt:lpstr>
      <vt:lpstr>Montserrat</vt:lpstr>
      <vt:lpstr>Times New Roman</vt:lpstr>
      <vt:lpstr>Office Theme</vt:lpstr>
      <vt:lpstr>Document</vt:lpstr>
      <vt:lpstr>TGaz Next Generation Positioning  March – July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Teleconference Agenda March 25 </vt:lpstr>
      <vt:lpstr>Review submissions</vt:lpstr>
      <vt:lpstr>Submission 11-20-368</vt:lpstr>
      <vt:lpstr>Submission 11-20-368</vt:lpstr>
      <vt:lpstr>Submission Pipeline and Scheduled Telecons</vt:lpstr>
      <vt:lpstr>Submission Pipeline and Scheduled Telecons</vt:lpstr>
      <vt:lpstr>AOB?</vt:lpstr>
      <vt:lpstr>Adjourn</vt:lpstr>
      <vt:lpstr>Teleconference Agenda Apr. 1 </vt:lpstr>
      <vt:lpstr>Review submissions</vt:lpstr>
      <vt:lpstr>Submission 11-20-385</vt:lpstr>
      <vt:lpstr>Submission 11-20-???</vt:lpstr>
      <vt:lpstr>Submission Pipeline and Scheduled Telecons</vt:lpstr>
      <vt:lpstr>Submission Pipeline and Scheduled Telecons</vt:lpstr>
      <vt:lpstr>AOB?</vt:lpstr>
      <vt:lpstr>Adjourn</vt:lpstr>
      <vt:lpstr>Teleconference Agenda Apr. 1 </vt:lpstr>
      <vt:lpstr>Review submissions</vt:lpstr>
      <vt:lpstr>Submission 11-20-???</vt:lpstr>
      <vt:lpstr>Submission Pipeline and Scheduled Telecons</vt:lpstr>
      <vt:lpstr>Submission Pipeline and Scheduled Telecons</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183</cp:revision>
  <cp:lastPrinted>1601-01-01T00:00:00Z</cp:lastPrinted>
  <dcterms:created xsi:type="dcterms:W3CDTF">2018-08-06T10:28:59Z</dcterms:created>
  <dcterms:modified xsi:type="dcterms:W3CDTF">2020-04-08T03:57:21Z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b50bd406-0910-4797-b7b3-c3ea4bfb5186</vt:lpwstr>
  </property>
  <property fmtid="{D5CDD505-2E9C-101B-9397-08002B2CF9AE}" pid="3" name="CTP_TimeStamp">
    <vt:lpwstr>2020-04-08 03:57:21Z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