
<file path=[Content_Types].xml><?xml version="1.0" encoding="utf-8"?>
<Types xmlns="http://schemas.openxmlformats.org/package/2006/content-types">
  <Default Extension="vml" ContentType="application/vnd.openxmlformats-officedocument.vmlDrawing"/>
  <Default Extension="bin" ContentType="application/vnd.openxmlformats-officedocument.oleObject"/>
  <Default Extension="emf" ContentType="image/x-e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7"/>
  </p:notesMasterIdLst>
  <p:handoutMasterIdLst>
    <p:handoutMasterId r:id="rId18"/>
  </p:handoutMasterIdLst>
  <p:sldIdLst>
    <p:sldId id="720" r:id="rId3"/>
    <p:sldId id="735" r:id="rId4"/>
    <p:sldId id="814" r:id="rId5"/>
    <p:sldId id="736" r:id="rId6"/>
    <p:sldId id="737" r:id="rId7"/>
    <p:sldId id="738" r:id="rId8"/>
    <p:sldId id="739" r:id="rId9"/>
    <p:sldId id="740" r:id="rId10"/>
    <p:sldId id="741" r:id="rId11"/>
    <p:sldId id="742" r:id="rId12"/>
    <p:sldId id="793" r:id="rId13"/>
    <p:sldId id="761" r:id="rId14"/>
    <p:sldId id="744" r:id="rId15"/>
    <p:sldId id="753" r:id="rId16"/>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3529"/>
    <p:restoredTop sz="95405"/>
  </p:normalViewPr>
  <p:slideViewPr>
    <p:cSldViewPr showGuides="1">
      <p:cViewPr varScale="1">
        <p:scale>
          <a:sx n="86" d="100"/>
          <a:sy n="86" d="100"/>
        </p:scale>
        <p:origin x="198" y="84"/>
      </p:cViewPr>
      <p:guideLst>
        <p:guide orient="horz" pos="2160"/>
        <p:guide pos="382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9" cy="76199"/>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1" Type="http://schemas.openxmlformats.org/officeDocument/2006/relationships/tableStyles" Target="tableStyles.xml"/><Relationship Id="rId20" Type="http://schemas.openxmlformats.org/officeDocument/2006/relationships/viewProps" Target="viewProps.xml"/><Relationship Id="rId2" Type="http://schemas.openxmlformats.org/officeDocument/2006/relationships/theme" Target="theme/theme1.xml"/><Relationship Id="rId19" Type="http://schemas.openxmlformats.org/officeDocument/2006/relationships/presProps" Target="presProps.xml"/><Relationship Id="rId18" Type="http://schemas.openxmlformats.org/officeDocument/2006/relationships/handoutMaster" Target="handoutMasters/handoutMaster1.xml"/><Relationship Id="rId17" Type="http://schemas.openxmlformats.org/officeDocument/2006/relationships/notesMaster" Target="notesMasters/notesMaster1.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Jan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p:txBody>
          <a:bodyPr/>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p:txBody>
          <a:bodyPr/>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p>
            <a:pPr lvl="0"/>
            <a:r>
              <a:rPr lang="en-GB" altLang="zh-CN" dirty="0"/>
              <a:t>Click to edit the title text format</a:t>
            </a:r>
            <a:endParaRPr lang="en-GB" altLang="zh-CN" dirty="0"/>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p>
            <a:pPr lvl="0"/>
            <a:r>
              <a:rPr lang="en-GB" altLang="zh-CN" dirty="0"/>
              <a:t>Click to edit the outline text format</a:t>
            </a:r>
            <a:endParaRPr lang="en-GB" altLang="zh-CN" dirty="0"/>
          </a:p>
          <a:p>
            <a:pPr lvl="1"/>
            <a:r>
              <a:rPr lang="en-GB" altLang="zh-CN" dirty="0"/>
              <a:t>Second Outline Level</a:t>
            </a:r>
            <a:endParaRPr lang="en-GB" altLang="zh-CN" dirty="0"/>
          </a:p>
          <a:p>
            <a:pPr lvl="2"/>
            <a:r>
              <a:rPr lang="en-GB" altLang="zh-CN" dirty="0"/>
              <a:t>Third Outline Level</a:t>
            </a:r>
            <a:endParaRPr lang="en-GB" altLang="zh-CN" dirty="0"/>
          </a:p>
          <a:p>
            <a:pPr lvl="3"/>
            <a:r>
              <a:rPr lang="en-GB" altLang="zh-CN" dirty="0"/>
              <a:t>Fourth Outline Level</a:t>
            </a:r>
            <a:endParaRPr lang="en-GB" altLang="zh-CN" dirty="0"/>
          </a:p>
          <a:p>
            <a:pPr lvl="4"/>
            <a:r>
              <a:rPr lang="en-GB" altLang="zh-CN" dirty="0"/>
              <a:t>Fifth Outline Level</a:t>
            </a:r>
            <a:endParaRPr lang="en-GB" altLang="zh-CN" dirty="0"/>
          </a:p>
          <a:p>
            <a:pPr lvl="4"/>
            <a:r>
              <a:rPr lang="en-GB" altLang="zh-CN" dirty="0"/>
              <a:t>Sixth Outline Level</a:t>
            </a:r>
            <a:endParaRPr lang="en-GB" altLang="zh-CN" dirty="0"/>
          </a:p>
          <a:p>
            <a:pPr lvl="4"/>
            <a:r>
              <a:rPr lang="en-GB" altLang="zh-CN" dirty="0"/>
              <a:t>Seventh Outline Level</a:t>
            </a:r>
            <a:endParaRPr lang="en-GB" altLang="zh-CN" dirty="0"/>
          </a:p>
          <a:p>
            <a:pPr lvl="4"/>
            <a:r>
              <a:rPr lang="en-GB" altLang="zh-CN" dirty="0"/>
              <a:t>Eighth Outline Level</a:t>
            </a:r>
            <a:endParaRPr lang="en-GB" altLang="zh-CN" dirty="0"/>
          </a:p>
          <a:p>
            <a:pPr lvl="4"/>
            <a:r>
              <a:rPr lang="en-GB" altLang="zh-CN" dirty="0"/>
              <a:t>Ninth Outline Level</a:t>
            </a:r>
            <a:endParaRPr lang="en-GB" altLang="zh-CN" dirty="0"/>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endPar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endParaRP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20</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0534</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a:t>
            </a:r>
            <a:endPar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vmlDrawing" Target="../drawings/vmlDrawing1.vml"/><Relationship Id="rId3" Type="http://schemas.openxmlformats.org/officeDocument/2006/relationships/slideLayout" Target="../slideLayouts/slideLayout1.xml"/><Relationship Id="rId2" Type="http://schemas.openxmlformats.org/officeDocument/2006/relationships/image" Target="../media/image1.emf"/><Relationship Id="rId1"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4" Type="http://schemas.openxmlformats.org/officeDocument/2006/relationships/slideLayout" Target="../slideLayouts/slideLayout11.xml"/><Relationship Id="rId3" Type="http://schemas.openxmlformats.org/officeDocument/2006/relationships/hyperlink" Target="https://standards.ieee.org/develop/policies/bylaws/sb_bylaws.pdf section 5.2.1.3" TargetMode="External"/><Relationship Id="rId2" Type="http://schemas.openxmlformats.org/officeDocument/2006/relationships/hyperlink" Target="http://ieee802.org/PNP/approved/IEEE_802_WG_PandP_v19.pdf" TargetMode="External"/><Relationship Id="rId1" Type="http://schemas.openxmlformats.org/officeDocument/2006/relationships/hyperlink" Target="https://standards.ieee.org/develop/policies/bylaws/sb_bylaws.pdf"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hyperlink" Target="https://www.google.com/url?q=https://ieee802.my.webex.com/ieee802.my/j.php?MTID%3Dm2cc059bdfe81a8360b365bc1532c4f65&amp;sa=D&amp;usd=2&amp;usg=AOvVaw1WqcYbOrlK-S999MBuA0fd" TargetMode="Externa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10.xml"/><Relationship Id="rId1" Type="http://schemas.openxmlformats.org/officeDocument/2006/relationships/hyperlink" Target="mailto:jrosdahl@ieee.org"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4" Type="http://schemas.openxmlformats.org/officeDocument/2006/relationships/slideLayout" Target="../slideLayouts/slideLayout11.xml"/><Relationship Id="rId3" Type="http://schemas.openxmlformats.org/officeDocument/2006/relationships/hyperlink" Target="http://standards.ieee.org/about/sasb/patcom/materials.html" TargetMode="External"/><Relationship Id="rId2" Type="http://schemas.openxmlformats.org/officeDocument/2006/relationships/hyperlink" Target="http://standards.ieee.org/develop/policies/opman/sect6.html" TargetMode="External"/><Relationship Id="rId1" Type="http://schemas.openxmlformats.org/officeDocument/2006/relationships/hyperlink" Target="http://standards.ieee.org/develop/policies/bylaws/sect6-7.html"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ea typeface="Arial Unicode MS" pitchFamily="34" charset="-122"/>
              </a:rPr>
              <a:t>Mar 2020</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endParaRPr lang="en-US" altLang="zh-CN" dirty="0">
              <a:solidFill>
                <a:srgbClr val="000000"/>
              </a:solidFill>
              <a:ea typeface="Arial Unicode MS" pitchFamily="34" charset="-122"/>
            </a:endParaRP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Telecofnerence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Mar 26</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2020-03-24</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3076" name="" r:id="rId1" imgW="8290560" imgH="1017905" progId="Word.Document.8">
                  <p:embed/>
                </p:oleObj>
              </mc:Choice>
              <mc:Fallback>
                <p:oleObj name="" r:id="rId1" imgW="8290560" imgH="1017905" progId="Word.Document.8">
                  <p:embed/>
                  <p:pic>
                    <p:nvPicPr>
                      <p:cNvPr id="0" name="图片 3075"/>
                      <p:cNvPicPr/>
                      <p:nvPr/>
                    </p:nvPicPr>
                    <p:blipFill>
                      <a:blip r:embed="rId2"/>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endParaRPr lang="en-US" altLang="en-US" sz="2000" dirty="0">
              <a:latin typeface="Times New Roman" panose="020206030504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252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Mar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All participation in IEEE 802 Working Group meetings is on an individual basis</a:t>
            </a:r>
            <a:endPar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1"/>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a:t>
            </a:r>
            <a:endPar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IEEE 802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4.2.1)</a:t>
            </a:r>
            <a:endParaRPr kumimoji="0" lang="en-US" altLang="zh-CN"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have an obligation to act and vote as an individual and not under the direction of any other individual or group. Your obligation to act and vote as an individual applies in all cases, regardless of any external commitments, agreements, contracts, or orders. </a:t>
            </a: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5.2.1.3 and </a:t>
            </a:r>
            <a:r>
              <a:rPr kumimoji="0" lang="en-GB"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3.4.1, list item </a:t>
            </a:r>
            <a:r>
              <a:rPr kumimoji="0" lang="en-GB"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x</a:t>
            </a:r>
            <a:endPar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2534" name="Text Box 5"/>
          <p:cNvSpPr txBox="1"/>
          <p:nvPr/>
        </p:nvSpPr>
        <p:spPr>
          <a:xfrm>
            <a:off x="838200" y="6105525"/>
            <a:ext cx="960438" cy="369888"/>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#5</a:t>
            </a:r>
            <a:endParaRPr lang="en-US" altLang="en-US" sz="2400" dirty="0">
              <a:latin typeface="Times New Roman" panose="02020603050405020304"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Guideline for Straw Polls during TG Teleconference</a:t>
            </a:r>
            <a:endParaRPr lang="en-US" altLang="zh-CN"/>
          </a:p>
        </p:txBody>
      </p:sp>
      <p:sp>
        <p:nvSpPr>
          <p:cNvPr id="3" name="文本占位符 2"/>
          <p:cNvSpPr>
            <a:spLocks noGrp="1"/>
          </p:cNvSpPr>
          <p:nvPr>
            <p:ph type="body" idx="1"/>
          </p:nvPr>
        </p:nvSpPr>
        <p:spPr>
          <a:xfrm>
            <a:off x="914400" y="1679575"/>
            <a:ext cx="10361930" cy="4669790"/>
          </a:xfrm>
        </p:spPr>
        <p:txBody>
          <a:bodyPr>
            <a:noAutofit/>
          </a:bodyPr>
          <a:p>
            <a:pPr latinLnBrk="0">
              <a:spcBef>
                <a:spcPts val="0"/>
              </a:spcBef>
            </a:pPr>
            <a:r>
              <a:rPr lang="en-US" altLang="zh-CN" sz="1200">
                <a:latin typeface="Arial" panose="020B0604020202020204" pitchFamily="34" charset="0"/>
                <a:cs typeface="Arial" panose="020B0604020202020204" pitchFamily="34" charset="0"/>
              </a:rPr>
              <a:t>Each member that intends to join the conference call (webex) and vote needs to:</a:t>
            </a: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1)    Ensure that their name and affiliation is listed in the participants list</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If you are not properly identified in the participants list, your vote will be removed from the straw polls results</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One or more Straw Polls can be run for each presentation (no motions allowed)</a:t>
            </a: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1)    Straw Poll will first be shown on the screen (after discussions as usual))</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2)    Chair will then copy the straw poll and display it via the conference call’s polling system</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3)    A Pop-Up window with the SP will appear for each member that is online</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After a reasonable time (1 min or so) the chair will close the poll</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4)    The Outcome of the SP is reported to the group and will be noted in the meeting minutes, as usual</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Note 2: This is the first time that such a system is being used for this purpose and as such the guidline is subject to change.</a:t>
            </a:r>
            <a:endParaRPr lang="en-US" altLang="zh-CN" sz="1200">
              <a:latin typeface="Arial" panose="020B0604020202020204" pitchFamily="34" charset="0"/>
              <a:cs typeface="Arial" panose="020B0604020202020204" pitchFamily="34" charset="0"/>
            </a:endParaRPr>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6625"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Mar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662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662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6628" name="Rectangle 2"/>
          <p:cNvSpPr txBox="1"/>
          <p:nvPr/>
        </p:nvSpPr>
        <p:spPr>
          <a:xfrm>
            <a:off x="2209800" y="609600"/>
            <a:ext cx="7772400" cy="9906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Technical Submissions for the Week </a:t>
            </a:r>
            <a:endParaRPr lang="en-US" altLang="en-US" sz="3200" b="1" dirty="0">
              <a:solidFill>
                <a:schemeClr val="tx2"/>
              </a:solidFill>
              <a:latin typeface="Times New Roman" panose="02020603050405020304" pitchFamily="18" charset="0"/>
            </a:endParaRPr>
          </a:p>
        </p:txBody>
      </p:sp>
      <p:sp>
        <p:nvSpPr>
          <p:cNvPr id="9" name="TextBox 8"/>
          <p:cNvSpPr txBox="1"/>
          <p:nvPr/>
        </p:nvSpPr>
        <p:spPr>
          <a:xfrm>
            <a:off x="3162300" y="1677988"/>
            <a:ext cx="5867400" cy="914400"/>
          </a:xfrm>
          <a:prstGeom prst="rect">
            <a:avLst/>
          </a:prstGeom>
          <a:noFill/>
        </p:spPr>
        <p:txBody>
          <a:bodyPr>
            <a:normAutofit fontScale="77500" lnSpcReduction="20000"/>
          </a:bodyPr>
          <a:lstStyle/>
          <a:p>
            <a:pPr marR="0" defTabSz="914400" eaLnBrk="0" hangingPunct="0">
              <a:buClrTx/>
              <a:buSzTx/>
              <a:buFontTx/>
              <a:buNone/>
              <a:defRPr/>
            </a:pPr>
            <a:r>
              <a:rPr kumimoji="0" lang="en-US" sz="1600" b="1" kern="1200" cap="none" spc="0" normalizeH="0" baseline="0" noProof="0" dirty="0">
                <a:latin typeface="Times New Roman" panose="02020603050405020304" pitchFamily="18" charset="0"/>
                <a:ea typeface="MS PGothic" panose="020B0600070205080204" pitchFamily="34" charset="-128"/>
                <a:cs typeface="+mn-cs"/>
              </a:rPr>
              <a:t>Notes:  </a:t>
            </a:r>
            <a:endParaRPr kumimoji="0" lang="en-US" sz="1600" b="1" kern="1200" cap="none" spc="0" normalizeH="0" baseline="0" noProof="0" dirty="0">
              <a:latin typeface="Times New Roman" panose="02020603050405020304" pitchFamily="18" charset="0"/>
              <a:ea typeface="MS PGothic" panose="020B0600070205080204" pitchFamily="34" charset="-128"/>
              <a:cs typeface="+mn-cs"/>
            </a:endParaRPr>
          </a:p>
          <a:p>
            <a:pPr marL="742950" marR="0" lvl="1"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defRPr/>
            </a:pPr>
            <a:r>
              <a:rPr kumimoji="0" lang="en-US" sz="1600"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Docs in green have been presented.</a:t>
            </a:r>
            <a:endParaRPr kumimoji="0" lang="en-US" sz="1600"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endParaRPr>
          </a:p>
          <a:p>
            <a:pPr marL="742950" marR="0" lvl="1"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defRPr/>
            </a:pPr>
            <a:r>
              <a:rPr kumimoji="0" lang="en-US" sz="1600" b="1" i="0" u="none" strike="noStrike" kern="1200" cap="none" spc="0" normalizeH="0" baseline="0" noProof="0" dirty="0">
                <a:ln>
                  <a:noFill/>
                </a:ln>
                <a:solidFill>
                  <a:srgbClr val="FF0000"/>
                </a:solidFill>
                <a:effectLst/>
                <a:uLnTx/>
                <a:uFillTx/>
                <a:latin typeface="Times New Roman" panose="02020603050405020304" pitchFamily="18" charset="0"/>
                <a:ea typeface="MS PGothic" panose="020B0600070205080204" pitchFamily="34" charset="-128"/>
                <a:cs typeface="+mn-cs"/>
              </a:rPr>
              <a:t>Docs in red have been withdrawn.</a:t>
            </a:r>
            <a:endParaRPr kumimoji="0" lang="en-US" sz="1600" b="1" i="0" u="none" strike="noStrike" kern="1200" cap="none" spc="0" normalizeH="0" baseline="0" noProof="0" dirty="0">
              <a:ln>
                <a:noFill/>
              </a:ln>
              <a:solidFill>
                <a:srgbClr val="FF0000"/>
              </a:solidFill>
              <a:effectLst/>
              <a:uLnTx/>
              <a:uFillTx/>
              <a:latin typeface="Times New Roman" panose="02020603050405020304" pitchFamily="18" charset="0"/>
              <a:ea typeface="MS PGothic" panose="020B0600070205080204" pitchFamily="34" charset="-128"/>
              <a:cs typeface="+mn-cs"/>
            </a:endParaRPr>
          </a:p>
          <a:p>
            <a:pPr marL="742950" marR="0" lvl="1"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defRPr/>
            </a:pPr>
            <a:r>
              <a:rPr kumimoji="0" 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Docs in black have NOT been presented.</a:t>
            </a:r>
            <a:endParaRPr kumimoji="0" 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742950" marR="0" lvl="1"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defRPr/>
            </a:pPr>
            <a:r>
              <a:rPr kumimoji="0" lang="en-US" sz="1600" b="1" i="0" u="none" strike="noStrike" kern="1200" cap="none" spc="0" normalizeH="0" baseline="0" noProof="0" dirty="0">
                <a:ln>
                  <a:noFill/>
                </a:ln>
                <a:solidFill>
                  <a:srgbClr val="FFC000"/>
                </a:solidFill>
                <a:effectLst/>
                <a:uLnTx/>
                <a:uFillTx/>
                <a:latin typeface="Times New Roman" panose="02020603050405020304" pitchFamily="18" charset="0"/>
                <a:ea typeface="MS PGothic" panose="020B0600070205080204" pitchFamily="34" charset="-128"/>
                <a:cs typeface="+mn-cs"/>
              </a:rPr>
              <a:t>Docs in yellow were presented but need more discussion or deferred</a:t>
            </a:r>
            <a:endParaRPr kumimoji="0" lang="en-US" sz="1600" b="1" i="0" u="none" strike="noStrike" kern="1200" cap="none" spc="0" normalizeH="0" baseline="0" noProof="0" dirty="0">
              <a:ln>
                <a:noFill/>
              </a:ln>
              <a:solidFill>
                <a:srgbClr val="FFC000"/>
              </a:solidFill>
              <a:effectLst/>
              <a:uLnTx/>
              <a:uFillTx/>
              <a:latin typeface="Times New Roman" panose="02020603050405020304" pitchFamily="18" charset="0"/>
              <a:ea typeface="MS PGothic" panose="020B0600070205080204" pitchFamily="34" charset="-128"/>
              <a:cs typeface="+mn-cs"/>
            </a:endParaRPr>
          </a:p>
        </p:txBody>
      </p:sp>
      <p:graphicFrame>
        <p:nvGraphicFramePr>
          <p:cNvPr id="11" name="表格 10"/>
          <p:cNvGraphicFramePr>
            <a:graphicFrameLocks noGrp="1"/>
          </p:cNvGraphicFramePr>
          <p:nvPr/>
        </p:nvGraphicFramePr>
        <p:xfrm>
          <a:off x="1306513" y="2516823"/>
          <a:ext cx="9677400" cy="3593679"/>
        </p:xfrm>
        <a:graphic>
          <a:graphicData uri="http://schemas.openxmlformats.org/drawingml/2006/table">
            <a:tbl>
              <a:tblPr firstRow="1" bandRow="1">
                <a:tableStyleId>{5C22544A-7EE6-4342-B048-85BDC9FD1C3A}</a:tableStyleId>
              </a:tblPr>
              <a:tblGrid>
                <a:gridCol w="914401"/>
                <a:gridCol w="1935480"/>
                <a:gridCol w="5119370"/>
                <a:gridCol w="1708149"/>
              </a:tblGrid>
              <a:tr h="219075">
                <a:tc>
                  <a:txBody>
                    <a:bodyPr/>
                    <a:lstStyle/>
                    <a:p>
                      <a:r>
                        <a:rPr lang="en-US" altLang="zh-CN" sz="1200" dirty="0" smtClean="0"/>
                        <a:t>DCN</a:t>
                      </a:r>
                      <a:endParaRPr lang="zh-CN" altLang="en-US" sz="1200" dirty="0"/>
                    </a:p>
                  </a:txBody>
                  <a:tcPr marL="36000" marR="36000" marT="17972" marB="17972"/>
                </a:tc>
                <a:tc>
                  <a:txBody>
                    <a:bodyPr/>
                    <a:lstStyle/>
                    <a:p>
                      <a:r>
                        <a:rPr lang="en-US" altLang="zh-CN" sz="1200" dirty="0" smtClean="0"/>
                        <a:t>Author</a:t>
                      </a:r>
                      <a:endParaRPr lang="zh-CN" altLang="en-US" sz="1200" dirty="0"/>
                    </a:p>
                  </a:txBody>
                  <a:tcPr marL="36000" marR="36000" marT="17972" marB="17972"/>
                </a:tc>
                <a:tc>
                  <a:txBody>
                    <a:bodyPr/>
                    <a:lstStyle/>
                    <a:p>
                      <a:r>
                        <a:rPr lang="en-US" altLang="zh-CN" sz="1200" dirty="0" smtClean="0"/>
                        <a:t>Title</a:t>
                      </a:r>
                      <a:endParaRPr lang="zh-CN" altLang="en-US" sz="1200" dirty="0"/>
                    </a:p>
                  </a:txBody>
                  <a:tcPr marL="36000" marR="36000" marT="17972" marB="17972"/>
                </a:tc>
                <a:tc>
                  <a:txBody>
                    <a:bodyPr/>
                    <a:lstStyle/>
                    <a:p>
                      <a:r>
                        <a:rPr lang="en-US" altLang="zh-CN" sz="1200" dirty="0" err="1" smtClean="0"/>
                        <a:t>Adhoc</a:t>
                      </a:r>
                      <a:r>
                        <a:rPr lang="en-US" altLang="zh-CN" sz="1200" dirty="0" smtClean="0"/>
                        <a:t> Group</a:t>
                      </a:r>
                      <a:endParaRPr lang="zh-CN" altLang="en-US" sz="1200" dirty="0"/>
                    </a:p>
                  </a:txBody>
                  <a:tcPr marL="36000" marR="36000" marT="17972" marB="17972"/>
                </a:tc>
              </a:tr>
              <a:tr h="218792">
                <a:tc>
                  <a:txBody>
                    <a:bodyPr/>
                    <a:lstStyle/>
                    <a:p>
                      <a:r>
                        <a:rPr lang="en-US" altLang="zh-CN" sz="1200" u="sng" dirty="0" smtClean="0"/>
                        <a:t>11-19/1299</a:t>
                      </a:r>
                      <a:endParaRPr lang="en-US" altLang="zh-CN" sz="1200" u="sng" dirty="0" smtClean="0"/>
                    </a:p>
                  </a:txBody>
                  <a:tcPr marL="36000" marR="36000" marT="17972" marB="17972"/>
                </a:tc>
                <a:tc>
                  <a:txBody>
                    <a:bodyPr/>
                    <a:lstStyle/>
                    <a:p>
                      <a:r>
                        <a:rPr lang="en-US" altLang="zh-CN" sz="1200" u="sng" dirty="0" smtClean="0"/>
                        <a:t>Sean</a:t>
                      </a:r>
                      <a:r>
                        <a:rPr lang="en-US" altLang="zh-CN" sz="1200" u="sng" baseline="0" dirty="0" smtClean="0"/>
                        <a:t> Coffey (</a:t>
                      </a:r>
                      <a:r>
                        <a:rPr lang="en-US" altLang="zh-CN" sz="1200" u="sng" baseline="0" dirty="0" err="1" smtClean="0"/>
                        <a:t>Realtek</a:t>
                      </a:r>
                      <a:r>
                        <a:rPr lang="en-US" altLang="zh-CN" sz="1200" u="sng" baseline="0" dirty="0" smtClean="0"/>
                        <a:t>)</a:t>
                      </a:r>
                      <a:endParaRPr lang="zh-CN" altLang="en-US" sz="1200" u="sng" dirty="0"/>
                    </a:p>
                  </a:txBody>
                  <a:tcPr marL="36000" marR="36000" marT="17972" marB="17972"/>
                </a:tc>
                <a:tc>
                  <a:txBody>
                    <a:bodyPr/>
                    <a:lstStyle/>
                    <a:p>
                      <a:r>
                        <a:rPr lang="en-US" altLang="zh-CN" sz="1200" u="sng" dirty="0" smtClean="0"/>
                        <a:t>Extended</a:t>
                      </a:r>
                      <a:r>
                        <a:rPr lang="en-US" altLang="zh-CN" sz="1200" u="sng" baseline="0" dirty="0" smtClean="0"/>
                        <a:t> rate modes in 11bd</a:t>
                      </a:r>
                      <a:endParaRPr lang="zh-CN" altLang="en-US" sz="1200" u="sng" dirty="0"/>
                    </a:p>
                  </a:txBody>
                  <a:tcPr marL="36000" marR="36000" marT="17972" marB="17972"/>
                </a:tc>
                <a:tc>
                  <a:txBody>
                    <a:bodyPr/>
                    <a:lstStyle/>
                    <a:p>
                      <a:r>
                        <a:rPr lang="en-US" altLang="zh-CN" sz="1200" u="sng" dirty="0" smtClean="0"/>
                        <a:t>PHY</a:t>
                      </a:r>
                      <a:endParaRPr lang="en-US" altLang="zh-CN" sz="1200" u="sng" dirty="0" smtClean="0"/>
                    </a:p>
                  </a:txBody>
                  <a:tcPr marL="36000" marR="36000" marT="17972" marB="17972"/>
                </a:tc>
              </a:tr>
              <a:tr h="218792">
                <a:tc>
                  <a:txBody>
                    <a:bodyPr/>
                    <a:p>
                      <a:r>
                        <a:rPr lang="en-US" altLang="zh-CN" sz="1200" dirty="0" smtClean="0">
                          <a:solidFill>
                            <a:srgbClr val="00B050"/>
                          </a:solidFill>
                        </a:rPr>
                        <a:t>11-19/1847</a:t>
                      </a:r>
                      <a:endParaRPr lang="en-US" altLang="zh-CN" sz="1200" dirty="0" smtClean="0">
                        <a:solidFill>
                          <a:srgbClr val="00B050"/>
                        </a:solidFill>
                      </a:endParaRPr>
                    </a:p>
                  </a:txBody>
                  <a:tcPr marL="36000" marR="36000" marT="17972" marB="17972"/>
                </a:tc>
                <a:tc>
                  <a:txBody>
                    <a:bodyPr/>
                    <a:p>
                      <a:r>
                        <a:rPr lang="en-US" altLang="zh-CN" sz="1200" dirty="0" err="1" smtClean="0">
                          <a:solidFill>
                            <a:srgbClr val="00B050"/>
                          </a:solidFill>
                        </a:rPr>
                        <a:t>Insun</a:t>
                      </a:r>
                      <a:r>
                        <a:rPr lang="en-US" altLang="zh-CN" sz="1200" dirty="0" smtClean="0">
                          <a:solidFill>
                            <a:srgbClr val="00B050"/>
                          </a:solidFill>
                        </a:rPr>
                        <a:t> (LGE)</a:t>
                      </a:r>
                      <a:endParaRPr lang="en-US" altLang="zh-CN" sz="1200" dirty="0" smtClean="0">
                        <a:solidFill>
                          <a:srgbClr val="00B050"/>
                        </a:solidFill>
                      </a:endParaRPr>
                    </a:p>
                  </a:txBody>
                  <a:tcPr marL="36000" marR="36000" marT="17972" marB="17972"/>
                </a:tc>
                <a:tc>
                  <a:txBody>
                    <a:bodyPr/>
                    <a:p>
                      <a:r>
                        <a:rPr lang="en-US" altLang="zh-CN" sz="1200" kern="1200" dirty="0" smtClean="0">
                          <a:solidFill>
                            <a:srgbClr val="00B050"/>
                          </a:solidFill>
                          <a:latin typeface="+mn-lt"/>
                          <a:ea typeface="+mn-ea"/>
                          <a:cs typeface="+mn-cs"/>
                        </a:rPr>
                        <a:t>Discussion on PHY/MAC Signaling for Adaptive Repetition of 11p PPDU in 11bd</a:t>
                      </a:r>
                      <a:endParaRPr lang="en-US" altLang="zh-CN" sz="1200" kern="1200" dirty="0" smtClean="0">
                        <a:solidFill>
                          <a:srgbClr val="00B050"/>
                        </a:solidFill>
                        <a:latin typeface="+mn-lt"/>
                        <a:ea typeface="+mn-ea"/>
                        <a:cs typeface="+mn-cs"/>
                      </a:endParaRPr>
                    </a:p>
                  </a:txBody>
                  <a:tcPr marL="36000" marR="36000" marT="17972" marB="17972"/>
                </a:tc>
                <a:tc>
                  <a:txBody>
                    <a:bodyPr/>
                    <a:p>
                      <a:r>
                        <a:rPr lang="en-US" altLang="zh-CN" sz="1200" dirty="0" smtClean="0">
                          <a:solidFill>
                            <a:srgbClr val="00B050"/>
                          </a:solidFill>
                        </a:rPr>
                        <a:t>TG</a:t>
                      </a:r>
                      <a:endParaRPr lang="en-US" altLang="zh-CN" sz="1200" dirty="0" smtClean="0">
                        <a:solidFill>
                          <a:srgbClr val="00B050"/>
                        </a:solidFill>
                      </a:endParaRPr>
                    </a:p>
                  </a:txBody>
                  <a:tcPr marL="36000" marR="36000" marT="17972" marB="17972"/>
                </a:tc>
              </a:tr>
              <a:tr h="218792">
                <a:tc>
                  <a:txBody>
                    <a:bodyPr/>
                    <a:p>
                      <a:r>
                        <a:rPr lang="en-US" altLang="zh-CN" sz="1200" dirty="0" smtClean="0">
                          <a:solidFill>
                            <a:srgbClr val="00B050"/>
                          </a:solidFill>
                        </a:rPr>
                        <a:t>11-19/1946</a:t>
                      </a:r>
                      <a:endParaRPr lang="en-US" altLang="zh-CN" sz="1200" dirty="0" smtClean="0">
                        <a:solidFill>
                          <a:srgbClr val="00B050"/>
                        </a:solidFill>
                      </a:endParaRPr>
                    </a:p>
                  </a:txBody>
                  <a:tcPr marL="35994" marR="35994" marT="17984" marB="17984"/>
                </a:tc>
                <a:tc>
                  <a:txBody>
                    <a:bodyPr/>
                    <a:p>
                      <a:r>
                        <a:rPr lang="en-US" altLang="zh-CN" sz="1200" dirty="0" err="1" smtClean="0">
                          <a:solidFill>
                            <a:srgbClr val="00B050"/>
                          </a:solidFill>
                        </a:rPr>
                        <a:t>Alessio</a:t>
                      </a:r>
                      <a:r>
                        <a:rPr lang="en-US" altLang="zh-CN" sz="1200" dirty="0" smtClean="0">
                          <a:solidFill>
                            <a:srgbClr val="00B050"/>
                          </a:solidFill>
                        </a:rPr>
                        <a:t> </a:t>
                      </a:r>
                      <a:r>
                        <a:rPr lang="en-US" altLang="zh-CN" sz="1200" dirty="0" err="1" smtClean="0">
                          <a:solidFill>
                            <a:srgbClr val="00B050"/>
                          </a:solidFill>
                        </a:rPr>
                        <a:t>Filippi</a:t>
                      </a:r>
                      <a:r>
                        <a:rPr lang="en-US" altLang="zh-CN" sz="1200" baseline="0" dirty="0" smtClean="0">
                          <a:solidFill>
                            <a:srgbClr val="00B050"/>
                          </a:solidFill>
                        </a:rPr>
                        <a:t> (NXP)</a:t>
                      </a:r>
                      <a:endParaRPr lang="en-US" altLang="zh-CN" sz="1200" baseline="0" dirty="0" smtClean="0">
                        <a:solidFill>
                          <a:srgbClr val="00B050"/>
                        </a:solidFill>
                      </a:endParaRPr>
                    </a:p>
                  </a:txBody>
                  <a:tcPr marL="35994" marR="35994" marT="17984" marB="17984"/>
                </a:tc>
                <a:tc>
                  <a:txBody>
                    <a:bodyPr/>
                    <a:p>
                      <a:pPr marL="0" algn="l" defTabSz="914400" rtl="0" eaLnBrk="1" latinLnBrk="0" hangingPunct="1"/>
                      <a:r>
                        <a:rPr lang="en-US" altLang="zh-CN" sz="1200" kern="1200" dirty="0" smtClean="0">
                          <a:solidFill>
                            <a:srgbClr val="00B050"/>
                          </a:solidFill>
                          <a:latin typeface="+mn-lt"/>
                          <a:ea typeface="+mn-ea"/>
                          <a:cs typeface="+mn-cs"/>
                        </a:rPr>
                        <a:t>Detection of adaptive repetitions</a:t>
                      </a:r>
                      <a:endParaRPr lang="en-US" altLang="zh-CN" sz="1200" kern="1200" dirty="0" smtClean="0">
                        <a:solidFill>
                          <a:srgbClr val="00B050"/>
                        </a:solidFill>
                        <a:latin typeface="+mn-lt"/>
                        <a:ea typeface="+mn-ea"/>
                        <a:cs typeface="+mn-cs"/>
                      </a:endParaRPr>
                    </a:p>
                  </a:txBody>
                  <a:tcPr marL="35994" marR="35994" marT="17984" marB="17984"/>
                </a:tc>
                <a:tc>
                  <a:txBody>
                    <a:bodyPr/>
                    <a:p>
                      <a:r>
                        <a:rPr lang="en-US" altLang="zh-CN" sz="1200" dirty="0" smtClean="0">
                          <a:solidFill>
                            <a:srgbClr val="00B050"/>
                          </a:solidFill>
                        </a:rPr>
                        <a:t>TG</a:t>
                      </a:r>
                      <a:endParaRPr lang="en-US" altLang="zh-CN" sz="1200" dirty="0" smtClean="0">
                        <a:solidFill>
                          <a:srgbClr val="00B050"/>
                        </a:solidFill>
                      </a:endParaRPr>
                    </a:p>
                  </a:txBody>
                  <a:tcPr marL="35994" marR="35994" marT="17984" marB="17984"/>
                </a:tc>
              </a:tr>
              <a:tr h="218792">
                <a:tc>
                  <a:txBody>
                    <a:bodyPr/>
                    <a:lstStyle/>
                    <a:p>
                      <a:pPr>
                        <a:buNone/>
                      </a:pPr>
                      <a:r>
                        <a:rPr lang="en-US" altLang="zh-CN" sz="1200" dirty="0">
                          <a:solidFill>
                            <a:srgbClr val="00B050"/>
                          </a:solidFill>
                        </a:rPr>
                        <a:t>11-20/0100</a:t>
                      </a:r>
                      <a:endParaRPr lang="en-US" altLang="zh-CN" sz="1200" dirty="0">
                        <a:solidFill>
                          <a:srgbClr val="00B050"/>
                        </a:solidFill>
                      </a:endParaRPr>
                    </a:p>
                  </a:txBody>
                  <a:tcPr marL="36000" marR="36000" marT="17972" marB="17972"/>
                </a:tc>
                <a:tc>
                  <a:txBody>
                    <a:bodyPr/>
                    <a:lstStyle/>
                    <a:p>
                      <a:pPr>
                        <a:buNone/>
                      </a:pPr>
                      <a:r>
                        <a:rPr lang="en-US" altLang="zh-CN" sz="1200" dirty="0">
                          <a:solidFill>
                            <a:srgbClr val="00B050"/>
                          </a:solidFill>
                        </a:rPr>
                        <a:t>Rui Yang (InterDigital)</a:t>
                      </a:r>
                      <a:endParaRPr lang="en-US" altLang="zh-CN" sz="1200" dirty="0">
                        <a:solidFill>
                          <a:srgbClr val="00B050"/>
                        </a:solidFill>
                      </a:endParaRPr>
                    </a:p>
                  </a:txBody>
                  <a:tcPr marL="36000" marR="36000" marT="17972" marB="17972"/>
                </a:tc>
                <a:tc>
                  <a:txBody>
                    <a:bodyPr/>
                    <a:lstStyle/>
                    <a:p>
                      <a:pPr>
                        <a:buNone/>
                      </a:pPr>
                      <a:r>
                        <a:rPr lang="zh-CN" altLang="en-US" sz="1200" kern="1200" dirty="0">
                          <a:solidFill>
                            <a:srgbClr val="00B050"/>
                          </a:solidFill>
                          <a:latin typeface="+mn-lt"/>
                          <a:ea typeface="+mn-ea"/>
                          <a:cs typeface="+mn-cs"/>
                        </a:rPr>
                        <a:t>Follow-Up on PHY Signaling for Adaptive Repetition of 11p PPDU</a:t>
                      </a:r>
                      <a:endParaRPr lang="zh-CN" altLang="en-US" sz="1200" kern="1200" dirty="0">
                        <a:solidFill>
                          <a:srgbClr val="00B050"/>
                        </a:solidFill>
                        <a:latin typeface="+mn-lt"/>
                        <a:ea typeface="+mn-ea"/>
                        <a:cs typeface="+mn-cs"/>
                      </a:endParaRPr>
                    </a:p>
                  </a:txBody>
                  <a:tcPr marL="36000" marR="36000" marT="17972" marB="17972"/>
                </a:tc>
                <a:tc>
                  <a:txBody>
                    <a:bodyPr/>
                    <a:lstStyle/>
                    <a:p>
                      <a:pPr>
                        <a:buNone/>
                      </a:pPr>
                      <a:r>
                        <a:rPr lang="en-US" altLang="zh-CN" sz="1200" dirty="0">
                          <a:solidFill>
                            <a:srgbClr val="00B050"/>
                          </a:solidFill>
                        </a:rPr>
                        <a:t>TG</a:t>
                      </a:r>
                      <a:endParaRPr lang="en-US" altLang="zh-CN" sz="1200" dirty="0">
                        <a:solidFill>
                          <a:srgbClr val="00B050"/>
                        </a:solidFill>
                      </a:endParaRPr>
                    </a:p>
                  </a:txBody>
                  <a:tcPr marL="36000" marR="36000" marT="17972" marB="17972"/>
                </a:tc>
              </a:tr>
              <a:tr h="218792">
                <a:tc>
                  <a:txBody>
                    <a:bodyPr/>
                    <a:lstStyle/>
                    <a:p>
                      <a:r>
                        <a:rPr lang="en-US" altLang="zh-CN" sz="1200" dirty="0" smtClean="0">
                          <a:solidFill>
                            <a:schemeClr val="tx1"/>
                          </a:solidFill>
                        </a:rPr>
                        <a:t>11-20/0464</a:t>
                      </a:r>
                      <a:endParaRPr lang="en-US" altLang="zh-CN" sz="1200" dirty="0" smtClean="0">
                        <a:solidFill>
                          <a:schemeClr val="tx1"/>
                        </a:solidFill>
                      </a:endParaRPr>
                    </a:p>
                  </a:txBody>
                  <a:tcPr marL="35994" marR="35994" marT="17984" marB="17984"/>
                </a:tc>
                <a:tc>
                  <a:txBody>
                    <a:bodyPr/>
                    <a:lstStyle/>
                    <a:p>
                      <a:r>
                        <a:rPr lang="en-US" altLang="zh-CN" sz="1200" baseline="0" dirty="0" smtClean="0">
                          <a:solidFill>
                            <a:schemeClr val="tx1"/>
                          </a:solidFill>
                        </a:rPr>
                        <a:t>Prashant Sharma (NXP)</a:t>
                      </a:r>
                      <a:endParaRPr lang="en-US" altLang="zh-CN" sz="1200" baseline="0" dirty="0" smtClean="0">
                        <a:solidFill>
                          <a:schemeClr val="tx1"/>
                        </a:solidFill>
                      </a:endParaRPr>
                    </a:p>
                  </a:txBody>
                  <a:tcPr marL="35994" marR="35994" marT="17984" marB="17984"/>
                </a:tc>
                <a:tc>
                  <a:txBody>
                    <a:bodyPr/>
                    <a:lstStyle/>
                    <a:p>
                      <a:pPr marL="0" algn="l" defTabSz="914400" rtl="0" eaLnBrk="1" latinLnBrk="0" hangingPunct="1"/>
                      <a:r>
                        <a:rPr lang="en-US" altLang="zh-CN" sz="1200" kern="1200" dirty="0" smtClean="0">
                          <a:solidFill>
                            <a:schemeClr val="tx1"/>
                          </a:solidFill>
                          <a:latin typeface="+mn-lt"/>
                          <a:ea typeface="+mn-ea"/>
                          <a:cs typeface="+mn-cs"/>
                        </a:rPr>
                        <a:t>Draft spec text Update for Section D2.3 (Annex D)</a:t>
                      </a:r>
                      <a:endParaRPr lang="en-US" altLang="zh-CN" sz="1200" kern="1200" dirty="0" smtClean="0">
                        <a:solidFill>
                          <a:schemeClr val="tx1"/>
                        </a:solidFill>
                        <a:latin typeface="+mn-lt"/>
                        <a:ea typeface="+mn-ea"/>
                        <a:cs typeface="+mn-cs"/>
                      </a:endParaRPr>
                    </a:p>
                  </a:txBody>
                  <a:tcPr marL="35994" marR="35994" marT="17984" marB="17984"/>
                </a:tc>
                <a:tc>
                  <a:txBody>
                    <a:bodyPr/>
                    <a:lstStyle/>
                    <a:p>
                      <a:r>
                        <a:rPr lang="en-US" altLang="zh-CN" sz="1200" dirty="0">
                          <a:solidFill>
                            <a:schemeClr val="tx1"/>
                          </a:solidFill>
                          <a:sym typeface="+mn-ea"/>
                        </a:rPr>
                        <a:t>Spec text proposal</a:t>
                      </a:r>
                      <a:endParaRPr lang="en-US" altLang="zh-CN" sz="1200" dirty="0" smtClean="0">
                        <a:solidFill>
                          <a:schemeClr val="tx1"/>
                        </a:solidFill>
                      </a:endParaRPr>
                    </a:p>
                  </a:txBody>
                  <a:tcPr marL="35994" marR="35994" marT="17984" marB="17984"/>
                </a:tc>
              </a:tr>
              <a:tr h="218792">
                <a:tc>
                  <a:txBody>
                    <a:bodyPr/>
                    <a:lstStyle/>
                    <a:p>
                      <a:r>
                        <a:rPr lang="en-US" altLang="zh-CN" sz="1200" dirty="0" smtClean="0">
                          <a:solidFill>
                            <a:schemeClr val="tx1"/>
                          </a:solidFill>
                        </a:rPr>
                        <a:t>11-20/0465</a:t>
                      </a:r>
                      <a:endParaRPr lang="en-US" altLang="zh-CN" sz="1200" dirty="0" smtClean="0">
                        <a:solidFill>
                          <a:schemeClr val="tx1"/>
                        </a:solidFill>
                      </a:endParaRPr>
                    </a:p>
                  </a:txBody>
                  <a:tcPr marL="35994" marR="35994" marT="17984" marB="17984"/>
                </a:tc>
                <a:tc>
                  <a:txBody>
                    <a:bodyPr/>
                    <a:lstStyle/>
                    <a:p>
                      <a:r>
                        <a:rPr lang="en-US" altLang="zh-CN" sz="1200" baseline="0" dirty="0" smtClean="0">
                          <a:solidFill>
                            <a:schemeClr val="tx1"/>
                          </a:solidFill>
                        </a:rPr>
                        <a:t>Prashant Sharma (NXP)</a:t>
                      </a:r>
                      <a:endParaRPr lang="en-US" altLang="zh-CN" sz="1200" baseline="0" dirty="0" smtClean="0">
                        <a:solidFill>
                          <a:schemeClr val="tx1"/>
                        </a:solidFill>
                      </a:endParaRPr>
                    </a:p>
                  </a:txBody>
                  <a:tcPr marL="35994" marR="35994" marT="17984" marB="17984"/>
                </a:tc>
                <a:tc>
                  <a:txBody>
                    <a:bodyPr/>
                    <a:lstStyle/>
                    <a:p>
                      <a:pPr marL="0" algn="l" defTabSz="914400" rtl="0" eaLnBrk="1" latinLnBrk="0" hangingPunct="1"/>
                      <a:r>
                        <a:rPr lang="en-US" altLang="zh-CN" sz="1200" kern="1200" dirty="0" smtClean="0">
                          <a:solidFill>
                            <a:schemeClr val="tx1"/>
                          </a:solidFill>
                          <a:latin typeface="+mn-lt"/>
                          <a:ea typeface="+mn-ea"/>
                          <a:cs typeface="+mn-cs"/>
                        </a:rPr>
                        <a:t>Draft spec text Update for Section 32.3.8 (Data field)</a:t>
                      </a:r>
                      <a:endParaRPr lang="en-US" altLang="zh-CN" sz="1200" kern="1200" dirty="0" smtClean="0">
                        <a:solidFill>
                          <a:schemeClr val="tx1"/>
                        </a:solidFill>
                        <a:latin typeface="+mn-lt"/>
                        <a:ea typeface="+mn-ea"/>
                        <a:cs typeface="+mn-cs"/>
                      </a:endParaRPr>
                    </a:p>
                  </a:txBody>
                  <a:tcPr marL="35994" marR="35994" marT="17984" marB="17984"/>
                </a:tc>
                <a:tc>
                  <a:txBody>
                    <a:bodyPr/>
                    <a:lstStyle/>
                    <a:p>
                      <a:r>
                        <a:rPr lang="en-US" altLang="zh-CN" sz="1200" dirty="0">
                          <a:solidFill>
                            <a:schemeClr val="tx1"/>
                          </a:solidFill>
                          <a:sym typeface="+mn-ea"/>
                        </a:rPr>
                        <a:t>Spec text proposal</a:t>
                      </a:r>
                      <a:endParaRPr lang="zh-CN" altLang="en-US" sz="1200" dirty="0">
                        <a:solidFill>
                          <a:schemeClr val="tx1"/>
                        </a:solidFill>
                      </a:endParaRPr>
                    </a:p>
                  </a:txBody>
                  <a:tcPr marL="35994" marR="35994" marT="17984" marB="17984"/>
                </a:tc>
              </a:tr>
              <a:tr h="219075">
                <a:tc>
                  <a:txBody>
                    <a:bodyPr/>
                    <a:p>
                      <a:pPr>
                        <a:buNone/>
                      </a:pPr>
                      <a:r>
                        <a:rPr lang="en-US" altLang="zh-CN" sz="1200" dirty="0">
                          <a:solidFill>
                            <a:srgbClr val="00B050"/>
                          </a:solidFill>
                        </a:rPr>
                        <a:t>11-20/0451</a:t>
                      </a:r>
                      <a:endParaRPr lang="en-US" altLang="zh-CN" sz="1200" dirty="0">
                        <a:solidFill>
                          <a:srgbClr val="00B050"/>
                        </a:solidFill>
                      </a:endParaRPr>
                    </a:p>
                  </a:txBody>
                  <a:tcPr marL="36000" marR="36000" marT="17972" marB="17972"/>
                </a:tc>
                <a:tc>
                  <a:txBody>
                    <a:bodyPr/>
                    <a:p>
                      <a:pPr>
                        <a:buNone/>
                      </a:pPr>
                      <a:r>
                        <a:rPr lang="en-US" altLang="zh-CN" sz="1200" dirty="0">
                          <a:solidFill>
                            <a:srgbClr val="00B050"/>
                          </a:solidFill>
                        </a:rPr>
                        <a:t>Rui Cao (NXP)</a:t>
                      </a:r>
                      <a:endParaRPr lang="en-US" altLang="zh-CN" sz="1200" dirty="0">
                        <a:solidFill>
                          <a:srgbClr val="00B050"/>
                        </a:solidFill>
                      </a:endParaRPr>
                    </a:p>
                  </a:txBody>
                  <a:tcPr marL="36000" marR="36000" marT="17972" marB="17972"/>
                </a:tc>
                <a:tc>
                  <a:txBody>
                    <a:bodyPr/>
                    <a:p>
                      <a:pPr>
                        <a:buNone/>
                      </a:pPr>
                      <a:r>
                        <a:rPr lang="en-US" altLang="zh-CN" sz="1200" kern="1200" dirty="0">
                          <a:solidFill>
                            <a:srgbClr val="00B050"/>
                          </a:solidFill>
                          <a:latin typeface="+mn-lt"/>
                          <a:ea typeface="+mn-ea"/>
                          <a:cs typeface="+mn-cs"/>
                        </a:rPr>
                        <a:t>NGV-SIG-CRC</a:t>
                      </a:r>
                      <a:endParaRPr lang="en-US" altLang="zh-CN" sz="1200" kern="1200" dirty="0">
                        <a:solidFill>
                          <a:srgbClr val="00B050"/>
                        </a:solidFill>
                        <a:latin typeface="+mn-lt"/>
                        <a:ea typeface="+mn-ea"/>
                        <a:cs typeface="+mn-cs"/>
                      </a:endParaRPr>
                    </a:p>
                  </a:txBody>
                  <a:tcPr marL="36000" marR="36000" marT="17972" marB="17972"/>
                </a:tc>
                <a:tc>
                  <a:txBody>
                    <a:bodyPr/>
                    <a:p>
                      <a:pPr>
                        <a:buNone/>
                      </a:pPr>
                      <a:r>
                        <a:rPr lang="en-US" altLang="zh-CN" sz="1200" dirty="0">
                          <a:solidFill>
                            <a:srgbClr val="00B050"/>
                          </a:solidFill>
                        </a:rPr>
                        <a:t>TG</a:t>
                      </a:r>
                      <a:endParaRPr lang="en-US" altLang="zh-CN" sz="1200" dirty="0">
                        <a:solidFill>
                          <a:srgbClr val="00B050"/>
                        </a:solidFill>
                      </a:endParaRPr>
                    </a:p>
                  </a:txBody>
                  <a:tcPr marL="36000" marR="36000" marT="17972" marB="17972"/>
                </a:tc>
              </a:tr>
              <a:tr h="219075">
                <a:tc>
                  <a:txBody>
                    <a:bodyPr/>
                    <a:p>
                      <a:pPr>
                        <a:buNone/>
                      </a:pPr>
                      <a:r>
                        <a:rPr lang="en-US" altLang="zh-CN" sz="1200" dirty="0">
                          <a:solidFill>
                            <a:schemeClr val="tx1"/>
                          </a:solidFill>
                        </a:rPr>
                        <a:t>11-20/0452</a:t>
                      </a:r>
                      <a:endParaRPr lang="en-US" altLang="zh-CN" sz="1200" dirty="0">
                        <a:solidFill>
                          <a:schemeClr val="tx1"/>
                        </a:solidFill>
                      </a:endParaRPr>
                    </a:p>
                  </a:txBody>
                  <a:tcPr marL="36000" marR="36000" marT="17972" marB="17972"/>
                </a:tc>
                <a:tc>
                  <a:txBody>
                    <a:bodyPr/>
                    <a:p>
                      <a:pPr>
                        <a:buNone/>
                      </a:pPr>
                      <a:r>
                        <a:rPr lang="en-US" altLang="zh-CN" sz="1200" dirty="0">
                          <a:solidFill>
                            <a:schemeClr val="tx1"/>
                          </a:solidFill>
                        </a:rPr>
                        <a:t>Rui Cao (NXP)</a:t>
                      </a:r>
                      <a:endParaRPr lang="en-US" altLang="zh-CN" sz="1200" dirty="0">
                        <a:solidFill>
                          <a:schemeClr val="tx1"/>
                        </a:solidFill>
                      </a:endParaRPr>
                    </a:p>
                  </a:txBody>
                  <a:tcPr marL="36000" marR="36000" marT="17972" marB="17972"/>
                </a:tc>
                <a:tc>
                  <a:txBody>
                    <a:bodyPr/>
                    <a:p>
                      <a:pPr>
                        <a:buNone/>
                      </a:pPr>
                      <a:r>
                        <a:rPr lang="en-US" altLang="zh-CN" sz="1200" kern="1200" dirty="0">
                          <a:solidFill>
                            <a:schemeClr val="tx1"/>
                          </a:solidFill>
                          <a:latin typeface="+mn-lt"/>
                          <a:ea typeface="+mn-ea"/>
                          <a:cs typeface="+mn-cs"/>
                        </a:rPr>
                        <a:t>spec change for NGV-SIG CRC</a:t>
                      </a:r>
                      <a:endParaRPr lang="en-US" altLang="zh-CN" sz="1200" kern="1200" dirty="0">
                        <a:solidFill>
                          <a:schemeClr val="tx1"/>
                        </a:solidFill>
                        <a:latin typeface="+mn-lt"/>
                        <a:ea typeface="+mn-ea"/>
                        <a:cs typeface="+mn-cs"/>
                      </a:endParaRPr>
                    </a:p>
                  </a:txBody>
                  <a:tcPr marL="36000" marR="36000" marT="17972" marB="17972"/>
                </a:tc>
                <a:tc>
                  <a:txBody>
                    <a:bodyPr/>
                    <a:p>
                      <a:pPr>
                        <a:buNone/>
                      </a:pPr>
                      <a:r>
                        <a:rPr lang="en-US" altLang="zh-CN" sz="1200" dirty="0">
                          <a:solidFill>
                            <a:schemeClr val="tx1"/>
                          </a:solidFill>
                          <a:sym typeface="+mn-ea"/>
                        </a:rPr>
                        <a:t>Spec text proposal</a:t>
                      </a:r>
                      <a:endParaRPr lang="zh-CN" altLang="en-US" sz="1200" dirty="0">
                        <a:solidFill>
                          <a:schemeClr val="tx1"/>
                        </a:solidFill>
                      </a:endParaRPr>
                    </a:p>
                  </a:txBody>
                  <a:tcPr marL="36000" marR="36000" marT="17972" marB="17972"/>
                </a:tc>
              </a:tr>
              <a:tr h="219075">
                <a:tc>
                  <a:txBody>
                    <a:bodyPr/>
                    <a:p>
                      <a:pPr>
                        <a:buNone/>
                      </a:pPr>
                      <a:r>
                        <a:rPr lang="en-US" altLang="zh-CN" sz="1200" dirty="0">
                          <a:solidFill>
                            <a:srgbClr val="00B050"/>
                          </a:solidFill>
                        </a:rPr>
                        <a:t>11-20/0453</a:t>
                      </a:r>
                      <a:endParaRPr lang="en-US" altLang="zh-CN" sz="1200" dirty="0">
                        <a:solidFill>
                          <a:srgbClr val="00B050"/>
                        </a:solidFill>
                      </a:endParaRPr>
                    </a:p>
                  </a:txBody>
                  <a:tcPr marL="36000" marR="36000" marT="17972" marB="17972"/>
                </a:tc>
                <a:tc>
                  <a:txBody>
                    <a:bodyPr/>
                    <a:p>
                      <a:pPr>
                        <a:buNone/>
                      </a:pPr>
                      <a:r>
                        <a:rPr lang="en-US" altLang="zh-CN" sz="1200" dirty="0">
                          <a:solidFill>
                            <a:srgbClr val="00B050"/>
                          </a:solidFill>
                        </a:rPr>
                        <a:t>Rui Cao (NXP)</a:t>
                      </a:r>
                      <a:endParaRPr lang="en-US" altLang="zh-CN" sz="1200" dirty="0">
                        <a:solidFill>
                          <a:srgbClr val="00B050"/>
                        </a:solidFill>
                      </a:endParaRPr>
                    </a:p>
                  </a:txBody>
                  <a:tcPr marL="36000" marR="36000" marT="17972" marB="17972"/>
                </a:tc>
                <a:tc>
                  <a:txBody>
                    <a:bodyPr/>
                    <a:p>
                      <a:pPr>
                        <a:buNone/>
                      </a:pPr>
                      <a:r>
                        <a:rPr lang="en-US" altLang="zh-CN" sz="1200" kern="1200" dirty="0">
                          <a:solidFill>
                            <a:srgbClr val="00B050"/>
                          </a:solidFill>
                          <a:latin typeface="+mn-lt"/>
                          <a:ea typeface="+mn-ea"/>
                          <a:cs typeface="+mn-cs"/>
                        </a:rPr>
                        <a:t>NGV GI LTF</a:t>
                      </a:r>
                      <a:endParaRPr lang="en-US" altLang="zh-CN" sz="1200" kern="1200" dirty="0">
                        <a:solidFill>
                          <a:srgbClr val="00B050"/>
                        </a:solidFill>
                        <a:latin typeface="+mn-lt"/>
                        <a:ea typeface="+mn-ea"/>
                        <a:cs typeface="+mn-cs"/>
                      </a:endParaRPr>
                    </a:p>
                  </a:txBody>
                  <a:tcPr marL="36000" marR="36000" marT="17972" marB="17972"/>
                </a:tc>
                <a:tc>
                  <a:txBody>
                    <a:bodyPr/>
                    <a:p>
                      <a:pPr>
                        <a:buNone/>
                      </a:pPr>
                      <a:r>
                        <a:rPr lang="en-US" altLang="zh-CN" sz="1200" dirty="0">
                          <a:solidFill>
                            <a:srgbClr val="00B050"/>
                          </a:solidFill>
                        </a:rPr>
                        <a:t>TG</a:t>
                      </a:r>
                      <a:endParaRPr lang="en-US" altLang="zh-CN" sz="1200" dirty="0">
                        <a:solidFill>
                          <a:srgbClr val="00B050"/>
                        </a:solidFill>
                      </a:endParaRPr>
                    </a:p>
                  </a:txBody>
                  <a:tcPr marL="36000" marR="36000" marT="17972" marB="17972"/>
                </a:tc>
              </a:tr>
              <a:tr h="219075">
                <a:tc>
                  <a:txBody>
                    <a:bodyPr/>
                    <a:lstStyle/>
                    <a:p>
                      <a:pPr>
                        <a:buNone/>
                      </a:pPr>
                      <a:r>
                        <a:rPr lang="en-US" altLang="zh-CN" sz="1200" dirty="0">
                          <a:solidFill>
                            <a:schemeClr val="tx1"/>
                          </a:solidFill>
                        </a:rPr>
                        <a:t>11-20/0454</a:t>
                      </a:r>
                      <a:endParaRPr lang="en-US" altLang="zh-CN" sz="1200" dirty="0">
                        <a:solidFill>
                          <a:schemeClr val="tx1"/>
                        </a:solidFill>
                      </a:endParaRPr>
                    </a:p>
                  </a:txBody>
                  <a:tcPr marL="36000" marR="36000" marT="17972" marB="17972"/>
                </a:tc>
                <a:tc>
                  <a:txBody>
                    <a:bodyPr/>
                    <a:lstStyle/>
                    <a:p>
                      <a:pPr>
                        <a:buNone/>
                      </a:pPr>
                      <a:r>
                        <a:rPr lang="en-US" altLang="zh-CN" sz="1200" dirty="0">
                          <a:solidFill>
                            <a:schemeClr val="tx1"/>
                          </a:solidFill>
                        </a:rPr>
                        <a:t>Rui Cao (NXP)</a:t>
                      </a:r>
                      <a:endParaRPr lang="en-US" altLang="zh-CN" sz="1200" dirty="0">
                        <a:solidFill>
                          <a:schemeClr val="tx1"/>
                        </a:solidFill>
                      </a:endParaRPr>
                    </a:p>
                  </a:txBody>
                  <a:tcPr marL="36000" marR="36000" marT="17972" marB="17972"/>
                </a:tc>
                <a:tc>
                  <a:txBody>
                    <a:bodyPr/>
                    <a:lstStyle/>
                    <a:p>
                      <a:r>
                        <a:rPr lang="en-US" altLang="zh-CN" sz="1200" kern="1200" dirty="0">
                          <a:solidFill>
                            <a:schemeClr val="tx1"/>
                          </a:solidFill>
                          <a:latin typeface="+mn-lt"/>
                          <a:ea typeface="+mn-ea"/>
                          <a:cs typeface="+mn-cs"/>
                        </a:rPr>
                        <a:t>spec change related to GI NGV LTF</a:t>
                      </a:r>
                      <a:endParaRPr lang="en-US" altLang="zh-CN" sz="1200" kern="1200" dirty="0">
                        <a:solidFill>
                          <a:schemeClr val="tx1"/>
                        </a:solidFill>
                        <a:latin typeface="+mn-lt"/>
                        <a:ea typeface="+mn-ea"/>
                        <a:cs typeface="+mn-cs"/>
                      </a:endParaRPr>
                    </a:p>
                  </a:txBody>
                  <a:tcPr marL="36000" marR="36000" marT="17972" marB="17972"/>
                </a:tc>
                <a:tc>
                  <a:txBody>
                    <a:bodyPr/>
                    <a:lstStyle/>
                    <a:p>
                      <a:r>
                        <a:rPr lang="en-US" altLang="zh-CN" sz="1200" dirty="0">
                          <a:solidFill>
                            <a:schemeClr val="tx1"/>
                          </a:solidFill>
                        </a:rPr>
                        <a:t>Spec text proposal</a:t>
                      </a:r>
                      <a:endParaRPr lang="en-US" altLang="zh-CN" sz="1200" dirty="0">
                        <a:solidFill>
                          <a:schemeClr val="tx1"/>
                        </a:solidFill>
                      </a:endParaRPr>
                    </a:p>
                  </a:txBody>
                  <a:tcPr marL="36000" marR="36000" marT="17972" marB="17972"/>
                </a:tc>
              </a:tr>
              <a:tr h="219075">
                <a:tc>
                  <a:txBody>
                    <a:bodyPr/>
                    <a:lstStyle/>
                    <a:p>
                      <a:r>
                        <a:rPr lang="en-US" altLang="zh-CN" sz="1200" dirty="0">
                          <a:solidFill>
                            <a:srgbClr val="FFC000"/>
                          </a:solidFill>
                        </a:rPr>
                        <a:t>11-20/0476</a:t>
                      </a:r>
                      <a:endParaRPr lang="en-US" altLang="zh-CN" sz="1200" dirty="0">
                        <a:solidFill>
                          <a:srgbClr val="FFC000"/>
                        </a:solidFill>
                      </a:endParaRPr>
                    </a:p>
                  </a:txBody>
                  <a:tcPr marL="36000" marR="36000" marT="17972" marB="17972"/>
                </a:tc>
                <a:tc>
                  <a:txBody>
                    <a:bodyPr/>
                    <a:lstStyle/>
                    <a:p>
                      <a:r>
                        <a:rPr lang="en-US" altLang="zh-CN" sz="1200" dirty="0">
                          <a:solidFill>
                            <a:srgbClr val="FFC000"/>
                          </a:solidFill>
                        </a:rPr>
                        <a:t>Miguel Lopez (Ericsson)</a:t>
                      </a:r>
                      <a:endParaRPr lang="en-US" altLang="zh-CN" sz="1200" dirty="0">
                        <a:solidFill>
                          <a:srgbClr val="FFC000"/>
                        </a:solidFill>
                      </a:endParaRPr>
                    </a:p>
                  </a:txBody>
                  <a:tcPr marL="36000" marR="36000" marT="17972" marB="17972"/>
                </a:tc>
                <a:tc>
                  <a:txBody>
                    <a:bodyPr/>
                    <a:lstStyle/>
                    <a:p>
                      <a:pPr marL="0" algn="l" defTabSz="914400" rtl="0" eaLnBrk="1" latinLnBrk="0" hangingPunct="1"/>
                      <a:r>
                        <a:rPr lang="en-US" altLang="zh-CN" sz="1200" kern="1200" dirty="0">
                          <a:solidFill>
                            <a:srgbClr val="FFC000"/>
                          </a:solidFill>
                          <a:latin typeface="+mn-lt"/>
                          <a:ea typeface="+mn-ea"/>
                          <a:cs typeface="+mn-cs"/>
                        </a:rPr>
                        <a:t>Remark on PPDUs with midambles</a:t>
                      </a:r>
                      <a:endParaRPr lang="en-US" altLang="zh-CN" sz="1200" kern="1200" dirty="0">
                        <a:solidFill>
                          <a:srgbClr val="FFC000"/>
                        </a:solidFill>
                        <a:latin typeface="+mn-lt"/>
                        <a:ea typeface="+mn-ea"/>
                        <a:cs typeface="+mn-cs"/>
                      </a:endParaRPr>
                    </a:p>
                  </a:txBody>
                  <a:tcPr marL="36000" marR="36000" marT="17972" marB="17972"/>
                </a:tc>
                <a:tc>
                  <a:txBody>
                    <a:bodyPr/>
                    <a:lstStyle/>
                    <a:p>
                      <a:r>
                        <a:rPr lang="en-US" altLang="zh-CN" sz="1200" dirty="0">
                          <a:solidFill>
                            <a:srgbClr val="FFC000"/>
                          </a:solidFill>
                        </a:rPr>
                        <a:t>TG</a:t>
                      </a:r>
                      <a:endParaRPr lang="en-US" altLang="zh-CN" sz="1200" dirty="0">
                        <a:solidFill>
                          <a:srgbClr val="FFC000"/>
                        </a:solidFill>
                      </a:endParaRPr>
                    </a:p>
                  </a:txBody>
                  <a:tcPr marL="36000" marR="36000" marT="17972" marB="17972"/>
                </a:tc>
              </a:tr>
              <a:tr h="241935">
                <a:tc>
                  <a:txBody>
                    <a:bodyPr/>
                    <a:lstStyle/>
                    <a:p>
                      <a:r>
                        <a:rPr lang="en-US" altLang="zh-CN" sz="1200" dirty="0">
                          <a:solidFill>
                            <a:schemeClr val="tx1"/>
                          </a:solidFill>
                        </a:rPr>
                        <a:t>11-20/0496</a:t>
                      </a:r>
                      <a:endParaRPr lang="en-US" altLang="zh-CN" sz="1200" dirty="0">
                        <a:solidFill>
                          <a:schemeClr val="tx1"/>
                        </a:solidFill>
                      </a:endParaRPr>
                    </a:p>
                  </a:txBody>
                  <a:tcPr marL="36000" marR="36000" marT="17972" marB="17972"/>
                </a:tc>
                <a:tc>
                  <a:txBody>
                    <a:bodyPr/>
                    <a:lstStyle/>
                    <a:p>
                      <a:r>
                        <a:rPr lang="en-US" altLang="zh-CN" sz="1200" dirty="0">
                          <a:solidFill>
                            <a:schemeClr val="tx1"/>
                          </a:solidFill>
                        </a:rPr>
                        <a:t>Bahar Sadeghi (Intel)</a:t>
                      </a:r>
                      <a:endParaRPr lang="en-US" altLang="zh-CN" sz="1200" dirty="0">
                        <a:solidFill>
                          <a:schemeClr val="tx1"/>
                        </a:solidFill>
                      </a:endParaRPr>
                    </a:p>
                  </a:txBody>
                  <a:tcPr marL="36000" marR="36000" marT="17972" marB="17972"/>
                </a:tc>
                <a:tc>
                  <a:txBody>
                    <a:bodyPr/>
                    <a:lstStyle/>
                    <a:p>
                      <a:r>
                        <a:rPr lang="zh-CN" altLang="en-US" sz="1200" kern="1200" dirty="0">
                          <a:solidFill>
                            <a:schemeClr val="tx1"/>
                          </a:solidFill>
                          <a:latin typeface="+mn-lt"/>
                          <a:ea typeface="+mn-ea"/>
                          <a:cs typeface="+mn-cs"/>
                        </a:rPr>
                        <a:t>draft spec text for 32.1</a:t>
                      </a:r>
                      <a:endParaRPr lang="zh-CN" altLang="en-US" sz="1200" kern="1200" dirty="0">
                        <a:solidFill>
                          <a:schemeClr val="tx1"/>
                        </a:solidFill>
                        <a:latin typeface="+mn-lt"/>
                        <a:ea typeface="+mn-ea"/>
                        <a:cs typeface="+mn-cs"/>
                      </a:endParaRPr>
                    </a:p>
                  </a:txBody>
                  <a:tcPr marL="36000" marR="36000" marT="17972" marB="17972"/>
                </a:tc>
                <a:tc>
                  <a:txBody>
                    <a:bodyPr/>
                    <a:lstStyle/>
                    <a:p>
                      <a:r>
                        <a:rPr lang="en-US" altLang="zh-CN" sz="1200" dirty="0">
                          <a:solidFill>
                            <a:schemeClr val="tx1"/>
                          </a:solidFill>
                        </a:rPr>
                        <a:t>Spec text proposal</a:t>
                      </a:r>
                      <a:endParaRPr lang="en-US" altLang="zh-CN" sz="1200" dirty="0">
                        <a:solidFill>
                          <a:schemeClr val="tx1"/>
                        </a:solidFill>
                      </a:endParaRPr>
                    </a:p>
                  </a:txBody>
                  <a:tcPr marL="36000" marR="36000" marT="17972" marB="17972"/>
                </a:tc>
              </a:tr>
              <a:tr h="241514">
                <a:tc>
                  <a:txBody>
                    <a:bodyPr/>
                    <a:p>
                      <a:pPr>
                        <a:buNone/>
                      </a:pPr>
                      <a:r>
                        <a:rPr lang="en-US" altLang="zh-CN" sz="1200" dirty="0">
                          <a:solidFill>
                            <a:schemeClr val="tx1"/>
                          </a:solidFill>
                        </a:rPr>
                        <a:t>11-20/0518</a:t>
                      </a:r>
                      <a:endParaRPr lang="en-US" altLang="zh-CN" sz="1200" dirty="0">
                        <a:solidFill>
                          <a:schemeClr val="tx1"/>
                        </a:solidFill>
                      </a:endParaRPr>
                    </a:p>
                  </a:txBody>
                  <a:tcPr marL="36000" marR="36000" marT="17972" marB="17972"/>
                </a:tc>
                <a:tc>
                  <a:txBody>
                    <a:bodyPr/>
                    <a:p>
                      <a:pPr>
                        <a:buNone/>
                      </a:pPr>
                      <a:r>
                        <a:rPr lang="en-US" altLang="zh-CN" sz="1200" dirty="0">
                          <a:solidFill>
                            <a:schemeClr val="tx1"/>
                          </a:solidFill>
                        </a:rPr>
                        <a:t>Hanseul Hong (Yonsei Univ.)</a:t>
                      </a:r>
                      <a:endParaRPr lang="en-US" altLang="zh-CN" sz="1200" dirty="0">
                        <a:solidFill>
                          <a:schemeClr val="tx1"/>
                        </a:solidFill>
                      </a:endParaRPr>
                    </a:p>
                  </a:txBody>
                  <a:tcPr marL="36000" marR="36000" marT="17972" marB="17972"/>
                </a:tc>
                <a:tc>
                  <a:txBody>
                    <a:bodyPr/>
                    <a:p>
                      <a:pPr>
                        <a:buNone/>
                      </a:pPr>
                      <a:r>
                        <a:rPr lang="en-US" altLang="zh-CN" sz="1200" kern="1200" dirty="0">
                          <a:solidFill>
                            <a:schemeClr val="tx1"/>
                          </a:solidFill>
                          <a:latin typeface="+mn-lt"/>
                          <a:ea typeface="+mn-ea"/>
                          <a:cs typeface="+mn-cs"/>
                        </a:rPr>
                        <a:t>spec text for 20 MHz channel access</a:t>
                      </a:r>
                      <a:endParaRPr lang="en-US" altLang="zh-CN" sz="1200" kern="1200" dirty="0">
                        <a:solidFill>
                          <a:schemeClr val="tx1"/>
                        </a:solidFill>
                        <a:latin typeface="+mn-lt"/>
                        <a:ea typeface="+mn-ea"/>
                        <a:cs typeface="+mn-cs"/>
                      </a:endParaRPr>
                    </a:p>
                  </a:txBody>
                  <a:tcPr marL="36000" marR="36000" marT="17972" marB="17972"/>
                </a:tc>
                <a:tc>
                  <a:txBody>
                    <a:bodyPr/>
                    <a:p>
                      <a:pPr>
                        <a:buNone/>
                      </a:pPr>
                      <a:r>
                        <a:rPr lang="en-US" altLang="zh-CN" sz="1200" dirty="0">
                          <a:solidFill>
                            <a:schemeClr val="tx1"/>
                          </a:solidFill>
                        </a:rPr>
                        <a:t>Spec text proposal</a:t>
                      </a:r>
                      <a:endParaRPr lang="en-US" altLang="zh-CN" sz="1200" dirty="0">
                        <a:solidFill>
                          <a:schemeClr val="tx1"/>
                        </a:solidFill>
                      </a:endParaRPr>
                    </a:p>
                  </a:txBody>
                  <a:tcPr marL="36000" marR="36000" marT="17972" marB="17972"/>
                </a:tc>
              </a:tr>
              <a:tr h="241514">
                <a:tc>
                  <a:txBody>
                    <a:bodyPr/>
                    <a:p>
                      <a:pPr>
                        <a:buNone/>
                      </a:pPr>
                      <a:r>
                        <a:rPr lang="en-US" altLang="zh-CN" sz="1200" dirty="0">
                          <a:solidFill>
                            <a:schemeClr val="tx1"/>
                          </a:solidFill>
                        </a:rPr>
                        <a:t>11-20/0096</a:t>
                      </a:r>
                      <a:endParaRPr lang="en-US" altLang="zh-CN" sz="1200" dirty="0">
                        <a:solidFill>
                          <a:schemeClr val="tx1"/>
                        </a:solidFill>
                      </a:endParaRPr>
                    </a:p>
                  </a:txBody>
                  <a:tcPr marL="36000" marR="36000" marT="17972" marB="17972"/>
                </a:tc>
                <a:tc>
                  <a:txBody>
                    <a:bodyPr/>
                    <a:p>
                      <a:pPr>
                        <a:buNone/>
                      </a:pPr>
                      <a:r>
                        <a:rPr lang="en-US" altLang="zh-CN" sz="1200" dirty="0">
                          <a:solidFill>
                            <a:schemeClr val="tx1"/>
                          </a:solidFill>
                        </a:rPr>
                        <a:t>Liwen Chu (NXP)</a:t>
                      </a:r>
                      <a:endParaRPr lang="en-US" altLang="zh-CN" sz="1200" dirty="0">
                        <a:solidFill>
                          <a:schemeClr val="tx1"/>
                        </a:solidFill>
                      </a:endParaRPr>
                    </a:p>
                  </a:txBody>
                  <a:tcPr marL="36000" marR="36000" marT="17972" marB="17972"/>
                </a:tc>
                <a:tc>
                  <a:txBody>
                    <a:bodyPr/>
                    <a:p>
                      <a:pPr>
                        <a:buNone/>
                      </a:pPr>
                      <a:r>
                        <a:rPr lang="en-US" altLang="zh-CN" sz="1200" kern="1200" dirty="0">
                          <a:solidFill>
                            <a:schemeClr val="tx1"/>
                          </a:solidFill>
                          <a:latin typeface="+mn-lt"/>
                          <a:ea typeface="+mn-ea"/>
                          <a:cs typeface="+mn-cs"/>
                        </a:rPr>
                        <a:t>text for A-MPDU and A-MSDU</a:t>
                      </a:r>
                      <a:endParaRPr lang="en-US" altLang="zh-CN" sz="1200" kern="1200" dirty="0">
                        <a:solidFill>
                          <a:schemeClr val="tx1"/>
                        </a:solidFill>
                        <a:latin typeface="+mn-lt"/>
                        <a:ea typeface="+mn-ea"/>
                        <a:cs typeface="+mn-cs"/>
                      </a:endParaRPr>
                    </a:p>
                  </a:txBody>
                  <a:tcPr marL="36000" marR="36000" marT="17972" marB="17972"/>
                </a:tc>
                <a:tc>
                  <a:txBody>
                    <a:bodyPr/>
                    <a:p>
                      <a:pPr>
                        <a:buNone/>
                      </a:pPr>
                      <a:r>
                        <a:rPr lang="en-US" altLang="zh-CN" sz="1200" dirty="0">
                          <a:solidFill>
                            <a:schemeClr val="tx1"/>
                          </a:solidFill>
                        </a:rPr>
                        <a:t>Spec text proposal</a:t>
                      </a:r>
                      <a:endParaRPr lang="en-US" altLang="zh-CN" sz="1200" dirty="0">
                        <a:solidFill>
                          <a:schemeClr val="tx1"/>
                        </a:solidFill>
                      </a:endParaRPr>
                    </a:p>
                  </a:txBody>
                  <a:tcPr marL="36000" marR="36000" marT="17972" marB="17972"/>
                </a:tc>
              </a:tr>
              <a:tr h="241514">
                <a:tc>
                  <a:txBody>
                    <a:bodyPr/>
                    <a:p>
                      <a:pPr>
                        <a:buNone/>
                      </a:pPr>
                      <a:r>
                        <a:rPr lang="en-US" altLang="zh-CN" sz="1200" dirty="0">
                          <a:solidFill>
                            <a:schemeClr val="tx1"/>
                          </a:solidFill>
                        </a:rPr>
                        <a:t>11-20/0097</a:t>
                      </a:r>
                      <a:endParaRPr lang="en-US" altLang="zh-CN" sz="1200" dirty="0">
                        <a:solidFill>
                          <a:schemeClr val="tx1"/>
                        </a:solidFill>
                      </a:endParaRPr>
                    </a:p>
                  </a:txBody>
                  <a:tcPr marL="36000" marR="36000" marT="17972" marB="17972"/>
                </a:tc>
                <a:tc>
                  <a:txBody>
                    <a:bodyPr/>
                    <a:p>
                      <a:pPr>
                        <a:buNone/>
                      </a:pPr>
                      <a:r>
                        <a:rPr lang="en-US" altLang="zh-CN" sz="1200" dirty="0">
                          <a:solidFill>
                            <a:schemeClr val="tx1"/>
                          </a:solidFill>
                        </a:rPr>
                        <a:t>Liwen Chu (NXP)</a:t>
                      </a:r>
                      <a:endParaRPr lang="en-US" altLang="zh-CN" sz="1200" dirty="0">
                        <a:solidFill>
                          <a:schemeClr val="tx1"/>
                        </a:solidFill>
                      </a:endParaRPr>
                    </a:p>
                  </a:txBody>
                  <a:tcPr marL="36000" marR="36000" marT="17972" marB="17972"/>
                </a:tc>
                <a:tc>
                  <a:txBody>
                    <a:bodyPr/>
                    <a:p>
                      <a:pPr>
                        <a:buNone/>
                      </a:pPr>
                      <a:r>
                        <a:rPr lang="en-US" altLang="zh-CN" sz="1200" kern="1200" dirty="0">
                          <a:solidFill>
                            <a:schemeClr val="tx1"/>
                          </a:solidFill>
                          <a:latin typeface="+mn-lt"/>
                          <a:ea typeface="+mn-ea"/>
                          <a:cs typeface="+mn-cs"/>
                        </a:rPr>
                        <a:t>text for coexistence with 11p STA</a:t>
                      </a:r>
                      <a:endParaRPr lang="en-US" altLang="zh-CN" sz="1200" kern="1200" dirty="0">
                        <a:solidFill>
                          <a:schemeClr val="tx1"/>
                        </a:solidFill>
                        <a:latin typeface="+mn-lt"/>
                        <a:ea typeface="+mn-ea"/>
                        <a:cs typeface="+mn-cs"/>
                      </a:endParaRPr>
                    </a:p>
                  </a:txBody>
                  <a:tcPr marL="36000" marR="36000" marT="17972" marB="17972"/>
                </a:tc>
                <a:tc>
                  <a:txBody>
                    <a:bodyPr/>
                    <a:p>
                      <a:pPr>
                        <a:buNone/>
                      </a:pPr>
                      <a:r>
                        <a:rPr lang="en-US" altLang="zh-CN" sz="1200" dirty="0">
                          <a:solidFill>
                            <a:schemeClr val="tx1"/>
                          </a:solidFill>
                        </a:rPr>
                        <a:t>Spec text proposal</a:t>
                      </a:r>
                      <a:endParaRPr lang="en-US" altLang="zh-CN" sz="1200" dirty="0">
                        <a:solidFill>
                          <a:schemeClr val="tx1"/>
                        </a:solidFill>
                      </a:endParaRPr>
                    </a:p>
                  </a:txBody>
                  <a:tcPr marL="36000" marR="36000" marT="17972" marB="17972"/>
                </a:tc>
              </a:tr>
            </a:tbl>
          </a:graphicData>
        </a:graphic>
      </p:graphicFrame>
      <p:sp>
        <p:nvSpPr>
          <p:cNvPr id="26692" name="文本框 1"/>
          <p:cNvSpPr txBox="1"/>
          <p:nvPr/>
        </p:nvSpPr>
        <p:spPr>
          <a:xfrm>
            <a:off x="929005" y="6138545"/>
            <a:ext cx="10612755" cy="337185"/>
          </a:xfrm>
          <a:prstGeom prst="rect">
            <a:avLst/>
          </a:prstGeom>
          <a:noFill/>
          <a:ln w="9525">
            <a:noFill/>
          </a:ln>
        </p:spPr>
        <p:txBody>
          <a:bodyPr wrap="square" anchor="t" anchorCtr="0">
            <a:spAutoFit/>
          </a:bodyPr>
          <a:p>
            <a:pPr eaLnBrk="0" hangingPunct="0"/>
            <a:r>
              <a:rPr lang="en-US" altLang="zh-CN" sz="1600" b="1" dirty="0">
                <a:solidFill>
                  <a:srgbClr val="0070C0"/>
                </a:solidFill>
                <a:latin typeface="Times New Roman" panose="02020603050405020304" pitchFamily="18" charset="0"/>
              </a:rPr>
              <a:t>Note, please refer to the latest revision of Editor’s report (11-19/2045) for the up-to-date list of draft spec text proposals </a:t>
            </a:r>
            <a:endParaRPr lang="en-US" altLang="zh-CN" sz="1600" b="1" dirty="0">
              <a:solidFill>
                <a:srgbClr val="0070C0"/>
              </a:solidFill>
              <a:latin typeface="Times New Roman" panose="02020603050405020304" pitchFamily="18" charset="0"/>
              <a:ea typeface="MS PGothic" panose="020B0600070205080204" pitchFamily="34" charset="-128"/>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Mar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Agenda of the 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654810" y="1597025"/>
            <a:ext cx="9410065" cy="471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for order and appoint secretary</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policies and IPR policies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Agenda Agreement</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Brief update on NPRM discussion in 802.18</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Presenting of technical submissions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11-20/0476 (SP), </a:t>
            </a:r>
            <a:r>
              <a:rPr lang="en-US" altLang="en-GB" b="1" noProof="0" dirty="0">
                <a:ln>
                  <a:noFill/>
                </a:ln>
                <a:effectLst/>
                <a:uLnTx/>
                <a:uFillTx/>
                <a:sym typeface="+mn-ea"/>
              </a:rPr>
              <a:t>Remark on PPDUs with midambles, Miguel Lopez (Ericsson)</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Spec text proposals</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Next t</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eleconference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on Mar 31, 10:00am - 11:59am, ET</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Any other business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Remind the group to register your attendance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p>
            <a:pPr eaLnBrk="1" hangingPunct="1"/>
            <a:r>
              <a:rPr lang="en-US" altLang="zh-CN" sz="3200" dirty="0"/>
              <a:t>Teleconference Plan</a:t>
            </a:r>
            <a:endParaRPr lang="zh-CN" altLang="en-US" sz="3200" dirty="0"/>
          </a:p>
        </p:txBody>
      </p:sp>
      <p:sp>
        <p:nvSpPr>
          <p:cNvPr id="36866" name="内容占位符 2"/>
          <p:cNvSpPr>
            <a:spLocks noGrp="1"/>
          </p:cNvSpPr>
          <p:nvPr>
            <p:ph idx="1"/>
          </p:nvPr>
        </p:nvSpPr>
        <p:spPr>
          <a:xfrm>
            <a:off x="1600200" y="1676400"/>
            <a:ext cx="8915400" cy="4638040"/>
          </a:xfrm>
        </p:spPr>
        <p:txBody>
          <a:bodyPr vert="horz" wrap="square" lIns="92160" tIns="46080" rIns="92160" bIns="46080" anchor="t" anchorCtr="0">
            <a:normAutofit/>
          </a:bodyPr>
          <a:p>
            <a:pPr eaLnBrk="1" hangingPunct="1"/>
            <a:r>
              <a:rPr lang="en-US" altLang="zh-CN" sz="1800" dirty="0">
                <a:solidFill>
                  <a:schemeClr val="accent1"/>
                </a:solidFill>
              </a:rPr>
              <a:t>Mar 17, 10:00am ~ 11:59 am, ET, webex</a:t>
            </a:r>
            <a:endParaRPr lang="en-US" altLang="zh-CN" sz="1800" dirty="0"/>
          </a:p>
          <a:p>
            <a:pPr eaLnBrk="1" hangingPunct="1"/>
            <a:r>
              <a:rPr lang="en-US" altLang="zh-CN" sz="1800" dirty="0">
                <a:solidFill>
                  <a:schemeClr val="accent1"/>
                </a:solidFill>
              </a:rPr>
              <a:t>Mar 20, 10:00am ~ 11:59 am, ET, webex</a:t>
            </a:r>
            <a:endParaRPr lang="en-US" altLang="zh-CN" sz="1800" dirty="0">
              <a:solidFill>
                <a:schemeClr val="accent1"/>
              </a:solidFill>
            </a:endParaRPr>
          </a:p>
          <a:p>
            <a:pPr eaLnBrk="1" hangingPunct="1"/>
            <a:r>
              <a:rPr lang="en-US" altLang="zh-CN" sz="1800" dirty="0">
                <a:solidFill>
                  <a:schemeClr val="accent1"/>
                </a:solidFill>
              </a:rPr>
              <a:t>Mar 24, 10:00am ~ 11:59 am, ET, webex</a:t>
            </a:r>
            <a:endParaRPr lang="en-US" altLang="zh-CN" sz="1800" dirty="0">
              <a:solidFill>
                <a:schemeClr val="accent1"/>
              </a:solidFill>
            </a:endParaRPr>
          </a:p>
          <a:p>
            <a:pPr eaLnBrk="1" hangingPunct="1"/>
            <a:r>
              <a:rPr lang="en-US" altLang="zh-CN" sz="1800" dirty="0">
                <a:solidFill>
                  <a:schemeClr val="accent1"/>
                </a:solidFill>
              </a:rPr>
              <a:t>Mar 26, 10:00am ~ 11:59 am, ET, webex</a:t>
            </a:r>
            <a:endParaRPr lang="en-US" altLang="zh-CN" sz="1800" dirty="0">
              <a:solidFill>
                <a:schemeClr val="accent1"/>
              </a:solidFill>
            </a:endParaRPr>
          </a:p>
          <a:p>
            <a:pPr eaLnBrk="1" hangingPunct="1"/>
            <a:r>
              <a:rPr lang="en-US" altLang="zh-CN" sz="1800" dirty="0"/>
              <a:t>Mar 31, 10:00am ~ 11:59 am, ET, webex</a:t>
            </a:r>
            <a:endParaRPr lang="en-US" altLang="zh-CN" sz="1800" dirty="0"/>
          </a:p>
          <a:p>
            <a:pPr eaLnBrk="1" hangingPunct="1"/>
            <a:r>
              <a:rPr lang="en-US" altLang="zh-CN" sz="1800" dirty="0"/>
              <a:t>Apr 07, 10:00am ~ 11:59 am, ET, webex</a:t>
            </a:r>
            <a:endParaRPr lang="en-US" altLang="zh-CN" sz="1800" dirty="0"/>
          </a:p>
          <a:p>
            <a:pPr eaLnBrk="1" hangingPunct="1"/>
            <a:r>
              <a:rPr lang="en-US" altLang="zh-CN" sz="1800" dirty="0"/>
              <a:t>Apr 14, 10:00am ~ 11:59 am, ET, webex</a:t>
            </a:r>
            <a:endParaRPr lang="en-US" altLang="zh-CN" sz="1800" dirty="0"/>
          </a:p>
          <a:p>
            <a:pPr eaLnBrk="1" hangingPunct="1"/>
            <a:r>
              <a:rPr lang="en-US" altLang="zh-CN" sz="1800" dirty="0"/>
              <a:t>Apr 21, 10:00am ~11:59 am, ET, webex</a:t>
            </a:r>
            <a:endParaRPr lang="en-US" altLang="zh-CN" sz="1800" dirty="0"/>
          </a:p>
          <a:p>
            <a:pPr eaLnBrk="1" hangingPunct="1"/>
            <a:r>
              <a:rPr lang="en-US" altLang="zh-CN" sz="1800" dirty="0"/>
              <a:t>May 05, 10:00am ~ 11:59 am, ET, webex</a:t>
            </a:r>
            <a:endParaRPr lang="en-US" altLang="zh-CN" sz="1800" dirty="0"/>
          </a:p>
          <a:p>
            <a:pPr eaLnBrk="1" hangingPunct="1"/>
            <a:r>
              <a:rPr lang="en-US" altLang="zh-CN" sz="1800" dirty="0"/>
              <a:t>May 26, 10:00am ~ 11:59 am, ET, webex</a:t>
            </a:r>
            <a:endParaRPr lang="en-US" altLang="zh-CN" sz="1800" dirty="0">
              <a:cs typeface="+mn-ea"/>
            </a:endParaRPr>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764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Mar 2020</a:t>
            </a:r>
            <a:endParaRPr lang="en-US" altLang="zh-CN" sz="1800" b="1" dirty="0">
              <a:solidFill>
                <a:srgbClr val="000000"/>
              </a:solidFill>
              <a:latin typeface="Times New Roman" panose="02020603050405020304" pitchFamily="18" charset="0"/>
              <a:ea typeface="Arial Unicode MS" pitchFamily="34" charset="-12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Title 1"/>
          <p:cNvSpPr>
            <a:spLocks noGrp="1"/>
          </p:cNvSpPr>
          <p:nvPr>
            <p:ph type="title"/>
          </p:nvPr>
        </p:nvSpPr>
        <p:spPr>
          <a:xfrm>
            <a:off x="1757045" y="685800"/>
            <a:ext cx="8573135" cy="1525905"/>
          </a:xfrm>
        </p:spPr>
        <p:txBody>
          <a:bodyPr vert="horz" wrap="square" lIns="92160" tIns="46080" rIns="92160" bIns="46080" anchor="ctr" anchorCtr="0"/>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endParaRPr lang="en-US" sz="3200" dirty="0"/>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Mar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Mar 26,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Teleconference Bridge Information</a:t>
            </a:r>
            <a:endParaRPr lang="en-US" altLang="zh-CN"/>
          </a:p>
        </p:txBody>
      </p:sp>
      <p:sp>
        <p:nvSpPr>
          <p:cNvPr id="3" name="文本占位符 2"/>
          <p:cNvSpPr>
            <a:spLocks noGrp="1"/>
          </p:cNvSpPr>
          <p:nvPr>
            <p:ph type="body" idx="1"/>
          </p:nvPr>
        </p:nvSpPr>
        <p:spPr>
          <a:xfrm>
            <a:off x="914400" y="1751330"/>
            <a:ext cx="10361930" cy="4467225"/>
          </a:xfrm>
        </p:spPr>
        <p:txBody>
          <a:bodyPr/>
          <a:p>
            <a:r>
              <a:rPr lang="zh-CN" altLang="en-US" sz="2400"/>
              <a:t>Webex meeting (802 Seat 3):</a:t>
            </a:r>
            <a:r>
              <a:rPr lang="zh-CN" altLang="en-US" sz="2400">
                <a:solidFill>
                  <a:schemeClr val="accent2"/>
                </a:solidFill>
              </a:rPr>
              <a:t> </a:t>
            </a:r>
            <a:r>
              <a:rPr lang="zh-CN" altLang="en-US" sz="2400">
                <a:solidFill>
                  <a:schemeClr val="accent2"/>
                </a:solidFill>
                <a:hlinkClick r:id="rId1" action="ppaction://hlinkfile"/>
              </a:rPr>
              <a:t> Join</a:t>
            </a:r>
            <a:endParaRPr lang="zh-CN" altLang="en-US" sz="2400">
              <a:solidFill>
                <a:schemeClr val="accent2"/>
              </a:solidFill>
            </a:endParaRPr>
          </a:p>
          <a:p>
            <a:endParaRPr lang="zh-CN" altLang="en-US" sz="2400"/>
          </a:p>
          <a:p>
            <a:r>
              <a:rPr lang="zh-CN" altLang="en-US" sz="2400"/>
              <a:t>Meeting number:  795 925 660</a:t>
            </a:r>
            <a:endParaRPr lang="zh-CN" altLang="en-US" sz="2400"/>
          </a:p>
          <a:p>
            <a:r>
              <a:rPr lang="zh-CN" altLang="en-US" sz="2400"/>
              <a:t>Meeting password: wireless</a:t>
            </a:r>
            <a:endParaRPr lang="zh-CN" altLang="en-US" sz="2400"/>
          </a:p>
          <a:p>
            <a:endParaRPr lang="zh-CN" altLang="en-US" sz="2400"/>
          </a:p>
          <a:p>
            <a:r>
              <a:rPr lang="zh-CN" altLang="en-US" sz="2400"/>
              <a:t>Join by phone:</a:t>
            </a:r>
            <a:endParaRPr lang="zh-CN" altLang="en-US" sz="2400"/>
          </a:p>
          <a:p>
            <a:r>
              <a:rPr lang="zh-CN" altLang="en-US" sz="2400"/>
              <a:t>   +1-510-338-9438 USA Toll</a:t>
            </a:r>
            <a:endParaRPr lang="zh-CN" altLang="en-US" sz="2400"/>
          </a:p>
          <a:p>
            <a:r>
              <a:rPr lang="zh-CN" altLang="en-US" sz="2400"/>
              <a:t>   +44-20-3198-8144 UK Toll</a:t>
            </a:r>
            <a:endParaRPr lang="zh-CN" altLang="en-US" sz="2400"/>
          </a:p>
          <a:p>
            <a:r>
              <a:rPr lang="zh-CN" altLang="en-US" sz="2400"/>
              <a:t>Access code:  795 925 660</a:t>
            </a:r>
            <a:endParaRPr lang="zh-CN" altLang="en-US" sz="2400"/>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p>
            <a:pPr eaLnBrk="1" hangingPunct="1"/>
            <a:r>
              <a:rPr lang="en-US" altLang="en-US" sz="3200" dirty="0"/>
              <a:t>Meeting Protocol, Attendance, Voting &amp; Document Status</a:t>
            </a:r>
            <a:endParaRPr lang="zh-CN" altLang="en-US" sz="3200" dirty="0"/>
          </a:p>
        </p:txBody>
      </p:sp>
      <p:sp>
        <p:nvSpPr>
          <p:cNvPr id="16386"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Mar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Or you can send an email to the chair and the secretary of the group of your attendance.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endPar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1"/>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endParaRPr lang="zh-CN" altLang="en-US" sz="1400"/>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endParaRPr lang="zh-CN" altLang="en-US" sz="14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40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Mar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Patent Policy 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5 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43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Mar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Participants, Patents, and Duty to Inform</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endPar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9457"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Mar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p>
            <a:pPr marL="342900" indent="-342900" eaLnBrk="0" hangingPunct="0">
              <a:spcBef>
                <a:spcPct val="20000"/>
              </a:spcBef>
              <a:buSzPct val="150000"/>
              <a:buChar char="•"/>
            </a:pPr>
            <a:r>
              <a:rPr lang="en-US" altLang="en-US" sz="2400" dirty="0">
                <a:latin typeface="Calibri" panose="020F0502020204030204" pitchFamily="34" charset="0"/>
              </a:rPr>
              <a:t>Cause an LOA to be submitted to the IEEE-SA (patcom@ieee.org); or</a:t>
            </a:r>
            <a:endParaRPr lang="en-US" altLang="en-US" sz="2400" dirty="0">
              <a:latin typeface="Calibri" panose="020F0502020204030204" pitchFamily="34" charset="0"/>
            </a:endParaRPr>
          </a:p>
          <a:p>
            <a:pPr marL="342900" indent="-342900" eaLnBrk="0" hangingPunct="0">
              <a:spcBef>
                <a:spcPct val="20000"/>
              </a:spcBef>
              <a:buSzPct val="150000"/>
              <a:buChar char="•"/>
            </a:pPr>
            <a:r>
              <a:rPr lang="en-US" altLang="en-US" sz="2400" dirty="0">
                <a:latin typeface="Calibri" panose="020F0502020204030204" pitchFamily="34" charset="0"/>
              </a:rPr>
              <a:t>Provide the chair of this group with the identity of the holder(s) of any and all such claims as soon as possible; or</a:t>
            </a:r>
            <a:endParaRPr lang="en-US" altLang="en-US" sz="2400" dirty="0">
              <a:latin typeface="Calibri" panose="020F0502020204030204" pitchFamily="34" charset="0"/>
            </a:endParaRPr>
          </a:p>
          <a:p>
            <a:pPr marL="342900" indent="-342900" eaLnBrk="0" hangingPunct="0">
              <a:spcBef>
                <a:spcPct val="20000"/>
              </a:spcBef>
              <a:buSzPct val="150000"/>
              <a:buChar char="•"/>
            </a:pPr>
            <a:r>
              <a:rPr lang="en-US" altLang="en-US" sz="2400" dirty="0">
                <a:latin typeface="Calibri" panose="020F0502020204030204" pitchFamily="34" charset="0"/>
              </a:rPr>
              <a:t>Speak up now and respond to this Call for Potentially Essential Patents</a:t>
            </a:r>
            <a:endParaRPr lang="en-US" altLang="en-US" sz="2400" dirty="0">
              <a:latin typeface="Calibri" panose="020F0502020204030204" pitchFamily="34" charset="0"/>
            </a:endParaRP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altLang="en-US" sz="2400" dirty="0">
              <a:latin typeface="Calibri" panose="020F0502020204030204" pitchFamily="34" charset="0"/>
            </a:endParaRP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481"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Mar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p>
            <a:pPr marL="342900" indent="-342900" eaLnBrk="0" hangingPunct="0">
              <a:lnSpc>
                <a:spcPct val="90000"/>
              </a:lnSpc>
              <a:buFont typeface="Monotype Sorts" charset="2"/>
            </a:pPr>
            <a:r>
              <a:rPr lang="en-US" altLang="en-US" sz="2400" b="1" noProof="1" dirty="0">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dirty="0">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dirty="0">
                <a:latin typeface="Calibri" panose="020F0502020204030204" pitchFamily="34" charset="0"/>
                <a:ea typeface="MS PGothic" panose="020B0600070205080204" pitchFamily="34" charset="-128"/>
                <a:cs typeface="+mn-cs"/>
              </a:rPr>
              <a:t>IEEE-SA Standards Board Bylaws</a:t>
            </a:r>
            <a:r>
              <a:rPr lang="en-US" altLang="en-US" sz="2000" b="1" strike="noStrike" noProof="1" dirty="0">
                <a:latin typeface="Calibri" panose="020F0502020204030204" pitchFamily="34" charset="0"/>
                <a:ea typeface="MS PGothic" panose="020B0600070205080204" pitchFamily="34" charset="-128"/>
                <a:cs typeface="+mn-cs"/>
              </a:rPr>
              <a:t> (</a:t>
            </a:r>
            <a:r>
              <a:rPr lang="en-US" altLang="en-US" sz="2000" b="1" strike="noStrike" noProof="1" dirty="0">
                <a:latin typeface="Calibri" panose="020F0502020204030204" pitchFamily="34" charset="0"/>
                <a:ea typeface="MS PGothic" panose="020B0600070205080204" pitchFamily="34" charset="-128"/>
                <a:cs typeface="+mn-cs"/>
                <a:hlinkClick r:id="rId1"/>
              </a:rPr>
              <a:t>http://standards.ieee.org/develop/policies/bylaws/sect6-7.html#6</a:t>
            </a:r>
            <a:r>
              <a:rPr lang="en-US" altLang="en-US" sz="2000" b="1" strike="noStrike" noProof="1" dirty="0">
                <a:latin typeface="Calibri" panose="020F0502020204030204" pitchFamily="34" charset="0"/>
                <a:ea typeface="MS PGothic" panose="020B0600070205080204" pitchFamily="34" charset="-128"/>
                <a:cs typeface="+mn-cs"/>
              </a:rPr>
              <a:t>)</a:t>
            </a:r>
            <a:endParaRPr lang="en-US" altLang="en-US" sz="2000" b="1" strike="noStrike" noProof="1" dirty="0">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dirty="0">
                <a:latin typeface="Calibri" panose="020F0502020204030204" pitchFamily="34" charset="0"/>
                <a:ea typeface="MS PGothic" panose="020B0600070205080204" pitchFamily="34" charset="-128"/>
                <a:cs typeface="+mn-cs"/>
              </a:rPr>
              <a:t>IEEE-SA Standards Board Operations Manual</a:t>
            </a:r>
            <a:r>
              <a:rPr lang="en-US" altLang="en-US" sz="2000" b="1" strike="noStrike" noProof="1" dirty="0">
                <a:latin typeface="Calibri" panose="020F0502020204030204" pitchFamily="34" charset="0"/>
                <a:ea typeface="MS PGothic" panose="020B0600070205080204" pitchFamily="34" charset="-128"/>
                <a:cs typeface="+mn-cs"/>
              </a:rPr>
              <a:t> (</a:t>
            </a:r>
            <a:r>
              <a:rPr lang="en-US" altLang="en-US" sz="2000" b="1" strike="noStrike" noProof="1" dirty="0">
                <a:latin typeface="Calibri" panose="020F0502020204030204" pitchFamily="34" charset="0"/>
                <a:ea typeface="MS PGothic" panose="020B0600070205080204" pitchFamily="34" charset="-128"/>
                <a:cs typeface="+mn-cs"/>
                <a:hlinkClick r:id="rId2"/>
              </a:rPr>
              <a:t>http://standards.ieee.org/develop/policies/opman/sect6.html#6.3</a:t>
            </a:r>
            <a:r>
              <a:rPr lang="en-US" altLang="en-US" sz="2000" b="1" strike="noStrike" noProof="1" dirty="0">
                <a:latin typeface="Calibri" panose="020F0502020204030204" pitchFamily="34" charset="0"/>
                <a:ea typeface="MS PGothic" panose="020B0600070205080204" pitchFamily="34" charset="-128"/>
                <a:cs typeface="+mn-cs"/>
              </a:rPr>
              <a:t>)</a:t>
            </a:r>
            <a:endParaRPr lang="en-US" altLang="en-US" sz="2000" b="1" strike="noStrike" noProof="1" dirty="0">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dirty="0">
              <a:latin typeface="Times New Roman" panose="02020603050405020304" pitchFamily="18" charset="0"/>
            </a:endParaRPr>
          </a:p>
          <a:p>
            <a:pPr marL="342900" indent="-342900" eaLnBrk="0" hangingPunct="0">
              <a:lnSpc>
                <a:spcPct val="90000"/>
              </a:lnSpc>
              <a:buFont typeface="Monotype Sorts" charset="2"/>
            </a:pPr>
            <a:r>
              <a:rPr lang="en-US" altLang="en-US" sz="2400" b="1" noProof="1" dirty="0">
                <a:latin typeface="Calibri" panose="020F0502020204030204" pitchFamily="34" charset="0"/>
                <a:ea typeface="MS PGothic" panose="020B0600070205080204" pitchFamily="34" charset="-128"/>
                <a:cs typeface="+mn-cs"/>
              </a:rPr>
              <a:t>Material about the patent policy is available at</a:t>
            </a:r>
            <a:endParaRPr lang="en-US" altLang="en-US" sz="2400" b="1" noProof="1" dirty="0">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dirty="0">
                <a:latin typeface="Calibri" panose="020F0502020204030204" pitchFamily="34" charset="0"/>
                <a:ea typeface="MS PGothic" panose="020B0600070205080204" pitchFamily="34" charset="-128"/>
                <a:cs typeface="+mn-cs"/>
                <a:hlinkClick r:id="rId3"/>
              </a:rPr>
              <a:t>http://standards.ieee.org/about/sasb/patcom/materials.html</a:t>
            </a:r>
            <a:endParaRPr lang="en-US" altLang="en-US" sz="2000" b="1" i="1" strike="noStrike" noProof="1" dirty="0">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dirty="0">
              <a:latin typeface="Calibri" panose="020F0502020204030204" pitchFamily="34" charset="0"/>
            </a:endParaRPr>
          </a:p>
          <a:p>
            <a:pPr marL="285750" indent="-285750" algn="ctr" eaLnBrk="0" hangingPunct="0">
              <a:lnSpc>
                <a:spcPct val="90000"/>
              </a:lnSpc>
              <a:buFont typeface="Monotype Sorts" charset="2"/>
            </a:pPr>
            <a:r>
              <a:rPr lang="en-US" altLang="en-US" sz="2800" b="1" noProof="1" dirty="0">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dirty="0">
              <a:latin typeface="Calibri" panose="020F0502020204030204" pitchFamily="34" charset="0"/>
            </a:endParaRPr>
          </a:p>
        </p:txBody>
      </p:sp>
      <p:sp>
        <p:nvSpPr>
          <p:cNvPr id="20486" name="Text Box 4"/>
          <p:cNvSpPr txBox="1"/>
          <p:nvPr/>
        </p:nvSpPr>
        <p:spPr>
          <a:xfrm>
            <a:off x="838200" y="6108700"/>
            <a:ext cx="952500" cy="366713"/>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#3</a:t>
            </a:r>
            <a:endParaRPr lang="en-US" altLang="en-US" sz="1800" b="1" u="sng" dirty="0">
              <a:latin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505"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Mar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WG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264025"/>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8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All IEEE-SA standards meetings shall be conducted in compliance with all applicable laws, including antitrust and competition laws. </a:t>
            </a:r>
            <a:endParaRPr kumimoji="0" lang="en-US" altLang="en-US" sz="18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interpretation, validity, or essentiality of patents/patent claims. </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specific license rates, terms, or conditions.</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1143000" marR="0" lvl="2" indent="-228600"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Relative costs, including licensing costs of essential patent claims, of different technical approaches January be discussed in standards development meetings. </a:t>
            </a:r>
            <a:endPar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1600200" marR="0" lvl="3" indent="-22860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GB"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Technical considerations remain primary focus</a:t>
            </a:r>
            <a:endPar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or engage in the fixing of product prices, allocation of customers, or division of sales markets.</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status or substance of ongoing or threatened litigation.</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be silent if inappropriate topics are discussed … do formally object.</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0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a:t>
            </a:r>
            <a:endParaRPr kumimoji="0" lang="en-US" altLang="en-US" sz="10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endParaRPr kumimoji="0" lang="en-US" altLang="en-US" sz="24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See </a:t>
            </a:r>
            <a:r>
              <a:rPr kumimoji="0" lang="en-US" altLang="en-US" sz="1500" b="1" i="1"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IEEE-SA Standards Board Operations Manual</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clause 5.3.10 and </a:t>
            </a:r>
            <a:r>
              <a:rPr kumimoji="0" lang="en-GB"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“Promoting Competition and Innovation: What You Need to Know about the IEEE Standards Association's Antitrust and Competition Policy”</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for more details.</a:t>
            </a:r>
            <a:endPar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1510" name="Text Box 5"/>
          <p:cNvSpPr txBox="1"/>
          <p:nvPr/>
        </p:nvSpPr>
        <p:spPr>
          <a:xfrm>
            <a:off x="838200" y="6102350"/>
            <a:ext cx="952500" cy="366713"/>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#4</a:t>
            </a:r>
            <a:endParaRPr lang="en-US" altLang="en-US" sz="2400" dirty="0">
              <a:latin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0</TotalTime>
  <Words>10702</Words>
  <Application>WPS 演示</Application>
  <PresentationFormat>宽屏</PresentationFormat>
  <Paragraphs>376</Paragraphs>
  <Slides>14</Slides>
  <Notes>0</Notes>
  <HiddenSlides>0</HiddenSlides>
  <MMClips>0</MMClips>
  <ScaleCrop>false</ScaleCrop>
  <HeadingPairs>
    <vt:vector size="8" baseType="variant">
      <vt:variant>
        <vt:lpstr>已用的字体</vt:lpstr>
      </vt:variant>
      <vt:variant>
        <vt:i4>14</vt:i4>
      </vt:variant>
      <vt:variant>
        <vt:lpstr>主题</vt:lpstr>
      </vt:variant>
      <vt:variant>
        <vt:i4>1</vt:i4>
      </vt:variant>
      <vt:variant>
        <vt:lpstr>嵌入 OLE 服务器</vt:lpstr>
      </vt:variant>
      <vt:variant>
        <vt:i4>1</vt:i4>
      </vt:variant>
      <vt:variant>
        <vt:lpstr>幻灯片标题</vt:lpstr>
      </vt:variant>
      <vt:variant>
        <vt:i4>14</vt:i4>
      </vt:variant>
    </vt:vector>
  </HeadingPairs>
  <TitlesOfParts>
    <vt:vector size="30" baseType="lpstr">
      <vt:lpstr>Arial</vt:lpstr>
      <vt:lpstr>宋体</vt:lpstr>
      <vt:lpstr>Wingdings</vt:lpstr>
      <vt:lpstr>Times New Roman</vt:lpstr>
      <vt:lpstr>MS PGothic</vt:lpstr>
      <vt:lpstr>MS Gothic</vt:lpstr>
      <vt:lpstr>Arial Unicode MS</vt:lpstr>
      <vt:lpstr>Arial Unicode MS</vt:lpstr>
      <vt:lpstr>Arial Black</vt:lpstr>
      <vt:lpstr>Calibri</vt:lpstr>
      <vt:lpstr>Monotype Sorts</vt:lpstr>
      <vt:lpstr>Monotype Sorts</vt:lpstr>
      <vt:lpstr>微软雅黑</vt:lpstr>
      <vt:lpstr>Wingdings</vt:lpstr>
      <vt:lpstr>802-11-Submission-16-9</vt:lpstr>
      <vt:lpstr>Word.Document.8</vt:lpstr>
      <vt:lpstr>PowerPoint 演示文稿</vt:lpstr>
      <vt:lpstr>IEEE 802.11 TGbd Teleconference</vt:lpstr>
      <vt:lpstr>Teleconference Bridge Information</vt:lpstr>
      <vt:lpstr>Meeting Protocol, Attendance, Voting &amp; Document Status</vt:lpstr>
      <vt:lpstr>PowerPoint 演示文稿</vt:lpstr>
      <vt:lpstr>PowerPoint 演示文稿</vt:lpstr>
      <vt:lpstr>PowerPoint 演示文稿</vt:lpstr>
      <vt:lpstr>PowerPoint 演示文稿</vt:lpstr>
      <vt:lpstr>PowerPoint 演示文稿</vt:lpstr>
      <vt:lpstr>PowerPoint 演示文稿</vt:lpstr>
      <vt:lpstr>Guideline for Staw Polls during TG Teleconference</vt:lpstr>
      <vt:lpstr>PowerPoint 演示文稿</vt:lpstr>
      <vt:lpstr>PowerPoint 演示文稿</vt:lpstr>
      <vt:lpstr>Teleconference Plan</vt:lpstr>
    </vt:vector>
  </TitlesOfParts>
  <Company>Marvell Semiconductor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creator>Nikola Serafimovski</dc:creator>
  <cp:keywords>March 2018</cp:keywords>
  <dc:subject>Task Group AY November 2015 Meeting Agenda</dc:subject>
  <cp:lastModifiedBy>Bo Sun</cp:lastModifiedBy>
  <cp:revision>4229</cp:revision>
  <cp:lastPrinted>2014-11-04T15:04:00Z</cp:lastPrinted>
  <dcterms:created xsi:type="dcterms:W3CDTF">2007-04-17T18:10:00Z</dcterms:created>
  <dcterms:modified xsi:type="dcterms:W3CDTF">2020-03-26T14:50:49Z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