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303" r:id="rId11"/>
    <p:sldId id="297" r:id="rId12"/>
    <p:sldId id="302" r:id="rId13"/>
    <p:sldId id="304" r:id="rId14"/>
    <p:sldId id="298" r:id="rId15"/>
    <p:sldId id="299" r:id="rId16"/>
    <p:sldId id="300" r:id="rId17"/>
    <p:sldId id="301" r:id="rId18"/>
    <p:sldId id="305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646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802.11-20/0524r1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Signaling of preamble puncturing in SU transmission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2020-03-23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March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We introduce the transmission of the EHT-SIG field in SU-PPDU.</a:t>
            </a:r>
          </a:p>
          <a:p>
            <a:pPr lvl="1"/>
            <a:r>
              <a:rPr lang="en-US" altLang="ko-KR" dirty="0" smtClean="0"/>
              <a:t>Since it does not need the RU allocation subfield for each 20MHz channel and PPDU bandwidth, the EHT-SIG field in SU-PPDU can be transmitted with duplication per 20MHz.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For the signaling of preamble puncturing in SU transmission, the three options are considered in this contribution. </a:t>
            </a:r>
          </a:p>
          <a:p>
            <a:pPr lvl="1"/>
            <a:r>
              <a:rPr lang="en-US" altLang="ko-KR" dirty="0" smtClean="0"/>
              <a:t>Opt.1 : only BW field </a:t>
            </a:r>
          </a:p>
          <a:p>
            <a:pPr lvl="1"/>
            <a:r>
              <a:rPr lang="en-US" altLang="ko-KR" dirty="0" smtClean="0"/>
              <a:t>Opt.2 : BW field(4bits) and puncturing pattern bits(4/5bits)</a:t>
            </a:r>
          </a:p>
          <a:p>
            <a:pPr lvl="1"/>
            <a:r>
              <a:rPr lang="en-US" altLang="ko-KR" dirty="0" smtClean="0"/>
              <a:t>Opt.3 : puncturing pattern bits</a:t>
            </a:r>
          </a:p>
          <a:p>
            <a:pPr lvl="1"/>
            <a:endParaRPr lang="en-US" altLang="ko-KR" dirty="0" smtClean="0"/>
          </a:p>
          <a:p>
            <a:r>
              <a:rPr lang="en-US" altLang="ko-KR" dirty="0"/>
              <a:t>Considering the limited space of U-SIG and the next version of the Wi-Fi design, it may be more efficient to use such methods as options 2 and 3 to signal the puncturing pattern rather than using the version independent field only.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479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EHT-SIG field included in EHT-PPDU sent to a single user is duplicated per 20MHz in BW?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533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a subfield which is not the BW field for preamble puncturing pattern information is included in U-SIG/EHT-SIG for the 11be PPDU transmitted to a single user?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4917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to configure the preamble puncturing information? </a:t>
            </a:r>
          </a:p>
          <a:p>
            <a:pPr lvl="1"/>
            <a:r>
              <a:rPr lang="en-US" altLang="ko-KR" dirty="0" smtClean="0"/>
              <a:t>Opt. 1 : BW field + puncturing pattern bits </a:t>
            </a:r>
          </a:p>
          <a:p>
            <a:pPr lvl="1"/>
            <a:r>
              <a:rPr lang="en-US" altLang="ko-KR" dirty="0" smtClean="0"/>
              <a:t>Opt. 2 : only </a:t>
            </a:r>
            <a:r>
              <a:rPr lang="en-US" altLang="ko-KR" dirty="0"/>
              <a:t>puncturing pattern bits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Abs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7551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[</a:t>
            </a:r>
            <a:r>
              <a:rPr lang="en-US" altLang="ko-KR" sz="2000" dirty="0"/>
              <a:t>1] </a:t>
            </a:r>
            <a:r>
              <a:rPr lang="en-US" altLang="ko-KR" sz="2000" dirty="0" smtClean="0"/>
              <a:t>11-19-1262-08-00be-specification-framework-for-tgbe</a:t>
            </a:r>
          </a:p>
          <a:p>
            <a:r>
              <a:rPr lang="en-US" altLang="ko-KR" sz="2000" dirty="0" smtClean="0"/>
              <a:t>[</a:t>
            </a:r>
            <a:r>
              <a:rPr lang="en-US" altLang="ko-KR" sz="2000" dirty="0"/>
              <a:t>2] </a:t>
            </a:r>
            <a:r>
              <a:rPr lang="en-US" altLang="ko-KR" sz="2000" dirty="0" smtClean="0"/>
              <a:t>11-20-0049-02-00be-PPDU </a:t>
            </a:r>
            <a:r>
              <a:rPr lang="en-US" altLang="ko-KR" sz="2000" dirty="0"/>
              <a:t>Types and U-SIG Content </a:t>
            </a:r>
            <a:endParaRPr lang="en-US" altLang="ko-KR" sz="2000" dirty="0" smtClean="0"/>
          </a:p>
          <a:p>
            <a:r>
              <a:rPr lang="en-US" altLang="ko-KR" sz="2000" dirty="0" smtClean="0"/>
              <a:t>[3] 11-20-0019-01-00be-11be PPDU format</a:t>
            </a:r>
          </a:p>
          <a:p>
            <a:r>
              <a:rPr lang="en-US" altLang="ko-KR" sz="2000" dirty="0" smtClean="0"/>
              <a:t>[4]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11-20-0285-01-00be-SU </a:t>
            </a:r>
            <a:r>
              <a:rPr lang="en-US" altLang="ko-KR" sz="2000" dirty="0"/>
              <a:t>PPDU SIG Contents Considerations</a:t>
            </a:r>
            <a:endParaRPr lang="ko-KR" altLang="en-US" sz="20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956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Opt.1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6bit BW field.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876457"/>
              </p:ext>
            </p:extLst>
          </p:nvPr>
        </p:nvGraphicFramePr>
        <p:xfrm>
          <a:off x="2971800" y="1828800"/>
          <a:ext cx="5867400" cy="45765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60890"/>
                <a:gridCol w="998485"/>
                <a:gridCol w="1369625"/>
                <a:gridCol w="2438400"/>
              </a:tblGrid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Index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BW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Allocated BW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Allocation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242+0+484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484+242+0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484+0+242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7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996+484+0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996+0+484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11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242+0+484+996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484+242+0+996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13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484+0+242+996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996+0+242+484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15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996+242+0+484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996+484+242+0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17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996+484+0+242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18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19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21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200MHz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484+0+996+996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200MHz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996+484+0+996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23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200MHz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996+0+484+996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200MHz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996+996+484+0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25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200MHz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996+996+0+484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27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996+996+996+0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996+0+996+996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29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484+0+996+996+996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31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996+484+0+996+996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996+0+484+996+996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33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996+996+484+0+996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996+996+0+484+996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35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996+996+996+484+0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996+996+996+0+484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7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37~64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7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Reserved</a:t>
                      </a:r>
                      <a:r>
                        <a:rPr lang="en-US" altLang="ko-KR" sz="700" kern="100" baseline="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o-KR" sz="7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4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: Opt.2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field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551750"/>
              </p:ext>
            </p:extLst>
          </p:nvPr>
        </p:nvGraphicFramePr>
        <p:xfrm>
          <a:off x="457201" y="2392680"/>
          <a:ext cx="8305800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962"/>
                <a:gridCol w="1122406"/>
                <a:gridCol w="2544119"/>
                <a:gridCol w="448962"/>
                <a:gridCol w="1226750"/>
                <a:gridCol w="2514601"/>
              </a:tblGrid>
              <a:tr h="1649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Index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BW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Contents 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Index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BW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Contents </a:t>
                      </a:r>
                      <a:endParaRPr lang="ko-KR" altLang="en-US" sz="800"/>
                    </a:p>
                  </a:txBody>
                  <a:tcPr anchor="ctr"/>
                </a:tc>
              </a:tr>
              <a:tr h="259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20 MHz non-preamble puncturing </a:t>
                      </a:r>
                      <a:endParaRPr lang="ko-KR" altLang="en-US" sz="8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160MHz/80+80MHz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160 MHz/80+80MHz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Only secondary</a:t>
                      </a:r>
                      <a:r>
                        <a:rPr lang="en-US" altLang="ko-KR" sz="800" baseline="0" dirty="0" smtClean="0"/>
                        <a:t> 20MHz is punctured 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4477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40MHz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40 MHz non-preamble puncturing </a:t>
                      </a:r>
                      <a:endParaRPr lang="ko-KR" altLang="en-US" sz="8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10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160MHz/80+80MHz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160 MHz/80+80MHz  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P40 is present</a:t>
                      </a:r>
                      <a:r>
                        <a:rPr lang="en-US" altLang="ko-KR" sz="800" baseline="0" dirty="0" smtClean="0"/>
                        <a:t> and at least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one 20 MHz </a:t>
                      </a:r>
                      <a:r>
                        <a:rPr lang="en-US" altLang="ko-KR" sz="800" baseline="0" dirty="0" err="1" smtClean="0"/>
                        <a:t>subchannel</a:t>
                      </a:r>
                      <a:r>
                        <a:rPr lang="en-US" altLang="ko-KR" sz="800" baseline="0" dirty="0" smtClean="0"/>
                        <a:t> that is not in the primary 40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MHz is punctured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259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3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80MHz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80 MHz non-preamble puncturing 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11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240MHz/160+80MHz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240MHz/160+80MHz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Only secondary</a:t>
                      </a:r>
                      <a:r>
                        <a:rPr lang="en-US" altLang="ko-KR" sz="800" baseline="0" dirty="0" smtClean="0"/>
                        <a:t> 40MHz is punctured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4477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4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160MHz/80+80MHz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160 </a:t>
                      </a:r>
                      <a:r>
                        <a:rPr lang="en-US" altLang="ko-KR" sz="800" dirty="0" err="1" smtClean="0"/>
                        <a:t>Mhz</a:t>
                      </a:r>
                      <a:r>
                        <a:rPr lang="en-US" altLang="ko-KR" sz="800" dirty="0" smtClean="0"/>
                        <a:t> and 80+80MHz non-preamble puncturing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12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240MHz/160+80MHz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240MHz/160+80MHz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P80 is present</a:t>
                      </a:r>
                      <a:r>
                        <a:rPr lang="en-US" altLang="ko-KR" sz="800" baseline="0" dirty="0" smtClean="0"/>
                        <a:t> and at least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one 40 MHz </a:t>
                      </a:r>
                      <a:r>
                        <a:rPr lang="en-US" altLang="ko-KR" sz="800" baseline="0" dirty="0" err="1" smtClean="0"/>
                        <a:t>subchannel</a:t>
                      </a:r>
                      <a:r>
                        <a:rPr lang="en-US" altLang="ko-KR" sz="800" baseline="0" dirty="0" smtClean="0"/>
                        <a:t> that is not in the primary 80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MHz is punctured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259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5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240MHz/160+80MHz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240 MHz and 160+ 80MHz non-preamble puncturing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13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320MHz/160+160MHz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320MHz/160+160MHz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Only secondary</a:t>
                      </a:r>
                      <a:r>
                        <a:rPr lang="en-US" altLang="ko-KR" sz="800" baseline="0" dirty="0" smtClean="0"/>
                        <a:t> 40MHz is punctured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4477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6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320MHz/160+160MHz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320 MHz and 160+160MHz non-preamble puncturing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14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320MHz/160+160MHz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320MHz/160+160MHz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P80 is present</a:t>
                      </a:r>
                      <a:r>
                        <a:rPr lang="en-US" altLang="ko-KR" sz="800" baseline="0" dirty="0" smtClean="0"/>
                        <a:t> and at least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one 40 MHz </a:t>
                      </a:r>
                      <a:r>
                        <a:rPr lang="en-US" altLang="ko-KR" sz="800" baseline="0" dirty="0" err="1" smtClean="0"/>
                        <a:t>subchannel</a:t>
                      </a:r>
                      <a:r>
                        <a:rPr lang="en-US" altLang="ko-KR" sz="800" baseline="0" dirty="0" smtClean="0"/>
                        <a:t> that is not in the primary 80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MHz is punctured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259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7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80MHz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80 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Only secondary</a:t>
                      </a:r>
                      <a:r>
                        <a:rPr lang="en-US" altLang="ko-KR" sz="800" baseline="0" dirty="0" smtClean="0"/>
                        <a:t> 20MHz is punctured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15-16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Reserved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</a:tr>
              <a:tr h="259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8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80MHz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80 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P40 is present</a:t>
                      </a:r>
                      <a:r>
                        <a:rPr lang="en-US" altLang="ko-KR" sz="800" baseline="0" dirty="0" smtClean="0"/>
                        <a:t> and one of 20MHz in S40 is punctured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64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: Opt.2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Configuration of pattern information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973197"/>
              </p:ext>
            </p:extLst>
          </p:nvPr>
        </p:nvGraphicFramePr>
        <p:xfrm>
          <a:off x="1219200" y="2223294"/>
          <a:ext cx="6629399" cy="41775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6420"/>
                <a:gridCol w="668980"/>
                <a:gridCol w="1676400"/>
                <a:gridCol w="838200"/>
                <a:gridCol w="770853"/>
                <a:gridCol w="2048546"/>
              </a:tblGrid>
              <a:tr h="3027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Index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BW index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Allocation information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Index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BW index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Allocation information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[ 1 1 1 0 ]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15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1 1 1 1 0 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2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[ 1 1 0 1 ]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16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0 0 0 0 1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71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3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0 1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17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1 1 0 0 0 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4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0 1 1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18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[1111 0011 1111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5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0 0 1 1 1 1 ]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19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[1111 1100 1111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71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6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0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20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[1111 1111 0011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7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0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21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[1111 1111 1100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8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0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22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[1111 1111 1111 0011]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9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1 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23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[1111 1111 1111 1100]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71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10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0 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24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[1111 0000 1111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11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0 0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25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[1111 1111 0000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12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0 0 1 1 1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26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[1111 1111 1111 0000]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71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13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0 0 1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27~32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Reserved</a:t>
                      </a:r>
                      <a:endParaRPr lang="ko-KR" sz="105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71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14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1 1 0 0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11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: Opt.2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400" dirty="0"/>
              <a:t>4</a:t>
            </a:r>
            <a:r>
              <a:rPr lang="en-US" altLang="ko-KR" sz="1400" dirty="0" smtClean="0"/>
              <a:t>bits BW field and 4 bits of pattern information </a:t>
            </a:r>
          </a:p>
          <a:p>
            <a:pPr lvl="1"/>
            <a:r>
              <a:rPr lang="en-US" altLang="ko-KR" sz="1200" dirty="0" smtClean="0"/>
              <a:t>The BW field can be configured as shown in slide 16.</a:t>
            </a:r>
            <a:endParaRPr lang="en-US" altLang="ko-KR" sz="1100" dirty="0" smtClean="0"/>
          </a:p>
          <a:p>
            <a:pPr lvl="1"/>
            <a:r>
              <a:rPr lang="en-US" altLang="ko-KR" sz="1200" dirty="0" smtClean="0"/>
              <a:t>As shown in slide 3, the number of pattern for preamble puncturing in each BW is different and the maximum number including the none punctured case is 13.</a:t>
            </a:r>
          </a:p>
          <a:p>
            <a:pPr lvl="1"/>
            <a:r>
              <a:rPr lang="en-US" altLang="ko-KR" sz="1200" dirty="0" smtClean="0"/>
              <a:t>So, we can indicate the all cases of puncturing pattern in each BW by using the 4 bits like as following. </a:t>
            </a:r>
          </a:p>
          <a:p>
            <a:pPr lvl="2"/>
            <a:r>
              <a:rPr lang="en-US" altLang="ko-KR" sz="1000" dirty="0" smtClean="0"/>
              <a:t>According to BW, the indices indicated the different puncturing pattern.   </a:t>
            </a:r>
            <a:endParaRPr lang="ko-KR" altLang="en-US" sz="1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119799"/>
              </p:ext>
            </p:extLst>
          </p:nvPr>
        </p:nvGraphicFramePr>
        <p:xfrm>
          <a:off x="685800" y="3261360"/>
          <a:ext cx="8001000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9089"/>
                <a:gridCol w="1451161"/>
                <a:gridCol w="509868"/>
                <a:gridCol w="1490382"/>
                <a:gridCol w="549089"/>
                <a:gridCol w="1451161"/>
                <a:gridCol w="509868"/>
                <a:gridCol w="1490382"/>
              </a:tblGrid>
              <a:tr h="177165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80MHz</a:t>
                      </a:r>
                      <a:endParaRPr lang="ko-KR" altLang="en-US" sz="7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160MHz</a:t>
                      </a:r>
                      <a:endParaRPr lang="ko-KR" altLang="en-US" sz="7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240MHz</a:t>
                      </a:r>
                      <a:endParaRPr lang="ko-KR" altLang="en-US" sz="7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320MHz </a:t>
                      </a:r>
                      <a:endParaRPr lang="ko-KR" altLang="en-US" sz="7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Index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Content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Index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Content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Index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Content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Index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Content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[1 1 1 1 1 1 1 1 1 1 1 1 ]</a:t>
                      </a:r>
                      <a:endParaRPr lang="ko-KR" altLang="en-US" sz="7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[1 1 1 1 1 1 1 1 1 1 1 1 1 1 1 1]</a:t>
                      </a:r>
                      <a:endParaRPr lang="ko-KR" altLang="en-US" sz="700" smtClean="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x 1 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x 1 1 1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 1 1 1 1 1 1 1 1 ]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[ 1 1 x 1 ]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x 1 1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4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x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4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x 1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4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4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5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1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5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1 1 1 1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5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5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6~16 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Reserved 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x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7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x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7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7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8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x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8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8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9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x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9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9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1 1 1 1 1 1 x x]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10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10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10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 ]</a:t>
                      </a:r>
                      <a:endParaRPr lang="ko-KR" altLang="en-US" sz="7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11~16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Reserved 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 ]</a:t>
                      </a:r>
                      <a:endParaRPr lang="ko-KR" altLang="en-US" sz="7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[1 1 1 1 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x]</a:t>
                      </a:r>
                      <a:endParaRPr lang="ko-KR" altLang="en-US" sz="700" smtClean="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  ]</a:t>
                      </a:r>
                      <a:endParaRPr lang="ko-KR" altLang="en-US" sz="7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14-16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Reserved</a:t>
                      </a:r>
                      <a:r>
                        <a:rPr lang="en-US" altLang="ko-KR" sz="700" baseline="0" dirty="0" smtClean="0"/>
                        <a:t> 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14-16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Reserved</a:t>
                      </a:r>
                      <a:r>
                        <a:rPr lang="en-US" altLang="ko-KR" sz="700" baseline="0" dirty="0" smtClean="0"/>
                        <a:t> </a:t>
                      </a:r>
                      <a:endParaRPr lang="ko-KR" altLang="en-US" sz="7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05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The preamble puncturing in SU transmission and various puncturing patterns were agreed in the past F2F meeting.  </a:t>
            </a:r>
          </a:p>
          <a:p>
            <a:r>
              <a:rPr lang="en-US" altLang="ko-KR" dirty="0" smtClean="0"/>
              <a:t>In order to support the preamble puncturing efficiently in SU transmission, we should consider the following issues. </a:t>
            </a:r>
          </a:p>
          <a:p>
            <a:pPr lvl="1"/>
            <a:r>
              <a:rPr lang="en-US" altLang="ko-KR" dirty="0" smtClean="0"/>
              <a:t>Transmission of EHT-SIG field in SU PPDU  </a:t>
            </a:r>
          </a:p>
          <a:p>
            <a:pPr lvl="1"/>
            <a:r>
              <a:rPr lang="en-US" altLang="ko-KR" dirty="0" smtClean="0"/>
              <a:t>Signaling of puncturing patterns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In this contribution, we introduce how to indicate the preamble puncturing pattern and how to configure the EHT-SIG in SU transmission.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466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Preamble puncturing patterns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passed motion[1], following puncturing patterns are defined in SU transmission.</a:t>
            </a:r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706606"/>
              </p:ext>
            </p:extLst>
          </p:nvPr>
        </p:nvGraphicFramePr>
        <p:xfrm>
          <a:off x="1066800" y="2667000"/>
          <a:ext cx="7010400" cy="3428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  <a:gridCol w="1752600"/>
                <a:gridCol w="1752600"/>
                <a:gridCol w="1752600"/>
              </a:tblGrid>
              <a:tr h="6594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BW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Aggregated</a:t>
                      </a:r>
                      <a:r>
                        <a:rPr lang="en-US" altLang="ko-KR" sz="1400" baseline="0" dirty="0" smtClean="0"/>
                        <a:t> BW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RU Size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Cases 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956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80MHz 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60MHz 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 + 242</a:t>
                      </a:r>
                      <a:endParaRPr lang="ko-KR" alt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956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484+996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95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160MHz 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140MHz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 +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242 + </a:t>
                      </a: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956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160MHz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996+ 996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95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240MHz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200MHz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 + 996+ 996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956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320MHz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996+ 996+996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95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320MHz 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280MHz</a:t>
                      </a:r>
                      <a:r>
                        <a:rPr lang="en-US" altLang="ko-KR" sz="1400" baseline="0" dirty="0" smtClean="0"/>
                        <a:t>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 + 996+ 996+996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678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of EHT-SIG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SU PPDU format was not yet defined but we have been discussing the following options. </a:t>
            </a:r>
          </a:p>
          <a:p>
            <a:pPr lvl="1"/>
            <a:r>
              <a:rPr lang="en-US" altLang="ko-KR" sz="1800" dirty="0" smtClean="0"/>
              <a:t>The unified PPDU format for SU and MU[2]</a:t>
            </a:r>
          </a:p>
          <a:p>
            <a:pPr lvl="1"/>
            <a:r>
              <a:rPr lang="en-US" altLang="ko-KR" sz="1800" dirty="0" smtClean="0"/>
              <a:t>Individual PPDU format for SU/MU[3]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The details are different, but basically, both options are considering the inclusion of EHT-SIG field in SU PPDU.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However, in SU transmission, since we don’t need to indicate the RU allocation used for OFDMA transmission, we can consider the duplicated transmission of EHT-SIG per 20MHz.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20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Transmission of EHT-SIG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EHT-SIG configuration in SU PPDU</a:t>
            </a:r>
          </a:p>
          <a:p>
            <a:pPr lvl="1"/>
            <a:r>
              <a:rPr lang="en-US" altLang="ko-KR" dirty="0" smtClean="0"/>
              <a:t>For example, in 80MHz 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The EHT-SIG configured with 20MHz is duplicated per 20MHz in 80MHz. </a:t>
            </a:r>
          </a:p>
          <a:p>
            <a:pPr lvl="2"/>
            <a:r>
              <a:rPr lang="en-US" altLang="ko-KR" dirty="0" smtClean="0"/>
              <a:t>And, EHT-SIG </a:t>
            </a:r>
            <a:r>
              <a:rPr lang="en-US" altLang="ko-KR" dirty="0"/>
              <a:t>contains </a:t>
            </a:r>
            <a:r>
              <a:rPr lang="en-US" altLang="ko-KR" dirty="0" smtClean="0"/>
              <a:t>all </a:t>
            </a:r>
            <a:r>
              <a:rPr lang="en-US" altLang="ko-KR" dirty="0"/>
              <a:t>contents regarding the entire </a:t>
            </a:r>
            <a:r>
              <a:rPr lang="en-US" altLang="ko-KR" dirty="0" smtClean="0"/>
              <a:t>transmission bandwidth</a:t>
            </a:r>
            <a:r>
              <a:rPr lang="en-US" altLang="ko-KR" dirty="0"/>
              <a:t>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743200"/>
            <a:ext cx="5425876" cy="155000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 bwMode="auto">
          <a:xfrm>
            <a:off x="6781800" y="2743200"/>
            <a:ext cx="304800" cy="228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62800" y="2719000"/>
            <a:ext cx="16065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Duplicated per 20MHz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729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Signaling of puncturing patterns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As described in previous slides, the SU PPDU may contain the two SIG fields, i.e., U-SIG and EHT-SIG. </a:t>
            </a:r>
          </a:p>
          <a:p>
            <a:pPr lvl="1"/>
            <a:r>
              <a:rPr lang="en-US" altLang="ko-KR" dirty="0" smtClean="0"/>
              <a:t>The details for EHT-SIG is TBD</a:t>
            </a:r>
          </a:p>
          <a:p>
            <a:r>
              <a:rPr lang="en-US" altLang="ko-KR" dirty="0" smtClean="0"/>
              <a:t>So, to indicate the puncturing patterns, we </a:t>
            </a:r>
            <a:r>
              <a:rPr lang="en-US" altLang="ko-KR" dirty="0"/>
              <a:t>can consider </a:t>
            </a:r>
            <a:r>
              <a:rPr lang="en-US" altLang="ko-KR" dirty="0" smtClean="0"/>
              <a:t>using of both </a:t>
            </a:r>
            <a:r>
              <a:rPr lang="en-US" altLang="ko-KR" dirty="0"/>
              <a:t>fields or </a:t>
            </a:r>
            <a:r>
              <a:rPr lang="en-US" altLang="ko-KR" dirty="0" smtClean="0"/>
              <a:t>using of each field. </a:t>
            </a:r>
          </a:p>
          <a:p>
            <a:pPr lvl="1"/>
            <a:r>
              <a:rPr lang="en-US" altLang="ko-KR" dirty="0" smtClean="0"/>
              <a:t>Various signaling methods </a:t>
            </a:r>
            <a:r>
              <a:rPr lang="en-US" altLang="ko-KR" dirty="0"/>
              <a:t>have already been introduced </a:t>
            </a:r>
            <a:r>
              <a:rPr lang="en-US" altLang="ko-KR" dirty="0" smtClean="0"/>
              <a:t>in [4].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For the indication of preamble puncturing, we can</a:t>
            </a:r>
            <a:r>
              <a:rPr lang="ko-KR" altLang="en-US" smtClean="0"/>
              <a:t> </a:t>
            </a:r>
            <a:r>
              <a:rPr lang="en-US" altLang="ko-KR" dirty="0" smtClean="0"/>
              <a:t>consider the following 3 options.  </a:t>
            </a:r>
          </a:p>
          <a:p>
            <a:pPr lvl="1"/>
            <a:r>
              <a:rPr lang="en-US" altLang="ko-KR" dirty="0" smtClean="0"/>
              <a:t>Opt. 1 : only using BW field </a:t>
            </a:r>
          </a:p>
          <a:p>
            <a:pPr lvl="1"/>
            <a:r>
              <a:rPr lang="en-US" altLang="ko-KR" dirty="0" smtClean="0"/>
              <a:t>Opt. 2 : using the combination of BW field and puncturing pattern information</a:t>
            </a:r>
          </a:p>
          <a:p>
            <a:pPr lvl="1"/>
            <a:r>
              <a:rPr lang="en-US" altLang="ko-KR" dirty="0" smtClean="0"/>
              <a:t>Opt. 3 : only using puncturing pattern information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442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 1 : BW field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The all preamble puncturing patterns can be indicated by using the BW subfield in the U-SIG field.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order to support the various puncturing patterns in each BW, we can consider the large size bits of the BW subfield. </a:t>
            </a:r>
          </a:p>
          <a:p>
            <a:pPr lvl="1"/>
            <a:r>
              <a:rPr lang="en-US" altLang="ko-KR" dirty="0" smtClean="0"/>
              <a:t>Considering both continuous BW and non-continuous BW (i.e., preamble punctured), we can take into account the following cases to indicate the puncturing pattern where the puncturing of primary 20MHz is excluded. </a:t>
            </a:r>
          </a:p>
          <a:p>
            <a:pPr lvl="2"/>
            <a:r>
              <a:rPr lang="en-US" altLang="ko-KR" dirty="0" smtClean="0"/>
              <a:t>Continuous BW : 20,40,80,160/80+80,240/160+80,320/160+160</a:t>
            </a:r>
          </a:p>
          <a:p>
            <a:pPr lvl="2"/>
            <a:r>
              <a:rPr lang="en-US" altLang="ko-KR" dirty="0" smtClean="0"/>
              <a:t>BW w/ puncturing : 60MHz (3), 120MHz(3), 140MHz(7), 160MHz(2), 200MHz(5), 240MHz(3), 280MHz(7) </a:t>
            </a:r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 smtClean="0"/>
              <a:t>In order to support a total of 36 cases (or a total of 43 cases including the primary 20MHz), we need to define the large size of BW bits such as 6bits. </a:t>
            </a:r>
          </a:p>
          <a:p>
            <a:pPr lvl="2"/>
            <a:r>
              <a:rPr lang="en-US" altLang="ko-KR" dirty="0" smtClean="0"/>
              <a:t>See the appendix for configuration of BW field </a:t>
            </a:r>
          </a:p>
          <a:p>
            <a:pPr lvl="2"/>
            <a:endParaRPr lang="en-US" altLang="ko-KR" dirty="0" smtClean="0"/>
          </a:p>
          <a:p>
            <a:r>
              <a:rPr lang="en-US" altLang="ko-KR" dirty="0"/>
              <a:t>However, since the BW field </a:t>
            </a:r>
            <a:r>
              <a:rPr lang="en-US" altLang="ko-KR" dirty="0" smtClean="0"/>
              <a:t>is defined as </a:t>
            </a:r>
            <a:r>
              <a:rPr lang="en-US" altLang="ko-KR" dirty="0"/>
              <a:t>version-independent information </a:t>
            </a:r>
            <a:r>
              <a:rPr lang="en-US" altLang="ko-KR" dirty="0" smtClean="0"/>
              <a:t>in the U-SIG field, it </a:t>
            </a:r>
            <a:r>
              <a:rPr lang="en-US" altLang="ko-KR" dirty="0" smtClean="0"/>
              <a:t>should</a:t>
            </a:r>
            <a:r>
              <a:rPr lang="en-US" altLang="ko-KR" dirty="0" smtClean="0"/>
              <a:t> </a:t>
            </a:r>
            <a:r>
              <a:rPr lang="en-US" altLang="ko-KR" dirty="0" smtClean="0"/>
              <a:t>be set to the same regardless of EHT PPUD type. </a:t>
            </a:r>
          </a:p>
          <a:p>
            <a:r>
              <a:rPr lang="en-US" altLang="ko-KR" dirty="0" smtClean="0"/>
              <a:t>But, we do not decide yet whether the same puncturing patterns are applied to SU and MU transmission or not.</a:t>
            </a:r>
          </a:p>
          <a:p>
            <a:r>
              <a:rPr lang="en-US" altLang="ko-KR" dirty="0" smtClean="0"/>
              <a:t>Thus, we need to consider the use of the BW field for the indication of puncturing patterns more carefully.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22766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 2 : combination of BW and puncturing pattern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ko-KR" sz="2900" dirty="0" smtClean="0"/>
              <a:t>Similar to 11ax, we can consider that the preamble puncturing pattern can be indicated by the BW field and pattern information. </a:t>
            </a:r>
          </a:p>
          <a:p>
            <a:pPr lvl="1"/>
            <a:r>
              <a:rPr lang="en-US" altLang="ko-KR" sz="2300" dirty="0" smtClean="0"/>
              <a:t>for example, we can consider the 4bits BW field and 5bits puncturing information. </a:t>
            </a:r>
          </a:p>
          <a:p>
            <a:pPr lvl="2"/>
            <a:r>
              <a:rPr lang="en-US" altLang="ko-KR" sz="2300" dirty="0" smtClean="0"/>
              <a:t>The 4bit BW field can be configured like as following to indicate whether the Secondary 20MHz is punctured or not and primary 40/80 is present or not.</a:t>
            </a:r>
          </a:p>
          <a:p>
            <a:pPr lvl="3"/>
            <a:r>
              <a:rPr lang="en-US" altLang="ko-KR" sz="2100" dirty="0" smtClean="0"/>
              <a:t>80MHz for preamble puncturing</a:t>
            </a:r>
          </a:p>
          <a:p>
            <a:pPr lvl="4"/>
            <a:r>
              <a:rPr lang="en-US" altLang="ko-KR" sz="2100" dirty="0" smtClean="0"/>
              <a:t>[ 1 x 1 1 ] </a:t>
            </a:r>
          </a:p>
          <a:p>
            <a:pPr lvl="4"/>
            <a:r>
              <a:rPr lang="en-US" altLang="ko-KR" sz="2100" dirty="0" smtClean="0"/>
              <a:t>[ 1 1  ? ? ] – 2 puncturing case </a:t>
            </a:r>
          </a:p>
          <a:p>
            <a:pPr lvl="3"/>
            <a:r>
              <a:rPr lang="en-US" altLang="ko-KR" sz="2100" dirty="0" smtClean="0"/>
              <a:t>160MHz/80+80MHz </a:t>
            </a:r>
            <a:r>
              <a:rPr lang="en-US" altLang="ko-KR" sz="2100" dirty="0"/>
              <a:t>for preamble puncturing</a:t>
            </a:r>
          </a:p>
          <a:p>
            <a:pPr lvl="4"/>
            <a:r>
              <a:rPr lang="en-US" altLang="ko-KR" sz="2100" dirty="0" smtClean="0"/>
              <a:t>[ 1 x 1 1 1 1 1 1 ] </a:t>
            </a:r>
          </a:p>
          <a:p>
            <a:pPr lvl="4"/>
            <a:r>
              <a:rPr lang="en-US" altLang="ko-KR" sz="2100" dirty="0" smtClean="0"/>
              <a:t>[ 1 1 ? ? ? ? ? ? ] – 9 </a:t>
            </a:r>
            <a:r>
              <a:rPr lang="en-US" altLang="ko-KR" sz="2100" dirty="0"/>
              <a:t>puncturing case </a:t>
            </a:r>
            <a:endParaRPr lang="en-US" altLang="ko-KR" sz="2100" dirty="0" smtClean="0"/>
          </a:p>
          <a:p>
            <a:pPr lvl="3"/>
            <a:r>
              <a:rPr lang="en-US" altLang="ko-KR" sz="2100" dirty="0" smtClean="0"/>
              <a:t>240MHz/160+80MHz for preamble puncturing</a:t>
            </a:r>
          </a:p>
          <a:p>
            <a:pPr lvl="4"/>
            <a:r>
              <a:rPr lang="en-US" altLang="ko-KR" sz="2100" dirty="0" smtClean="0"/>
              <a:t>[ </a:t>
            </a:r>
            <a:r>
              <a:rPr lang="en-US" altLang="ko-KR" sz="2100" dirty="0"/>
              <a:t>1 </a:t>
            </a:r>
            <a:r>
              <a:rPr lang="en-US" altLang="ko-KR" sz="2100" dirty="0" smtClean="0"/>
              <a:t>1 x </a:t>
            </a:r>
            <a:r>
              <a:rPr lang="en-US" altLang="ko-KR" sz="2100" dirty="0" err="1" smtClean="0"/>
              <a:t>x</a:t>
            </a:r>
            <a:r>
              <a:rPr lang="en-US" altLang="ko-KR" sz="2100" dirty="0" smtClean="0"/>
              <a:t> </a:t>
            </a:r>
            <a:r>
              <a:rPr lang="en-US" altLang="ko-KR" sz="2100" dirty="0"/>
              <a:t>1 1 1 1 1 1 1 1 </a:t>
            </a:r>
            <a:r>
              <a:rPr lang="en-US" altLang="ko-KR" sz="2100" dirty="0" smtClean="0"/>
              <a:t>] </a:t>
            </a:r>
            <a:endParaRPr lang="en-US" altLang="ko-KR" sz="2100" dirty="0"/>
          </a:p>
          <a:p>
            <a:pPr lvl="4"/>
            <a:r>
              <a:rPr lang="en-US" altLang="ko-KR" sz="2100" dirty="0"/>
              <a:t>[ 1 1 </a:t>
            </a:r>
            <a:r>
              <a:rPr lang="en-US" altLang="ko-KR" sz="2100" dirty="0" smtClean="0"/>
              <a:t>1 1 ? </a:t>
            </a:r>
            <a:r>
              <a:rPr lang="en-US" altLang="ko-KR" sz="2100" dirty="0"/>
              <a:t>? ? </a:t>
            </a:r>
            <a:r>
              <a:rPr lang="en-US" altLang="ko-KR" sz="2100" dirty="0" smtClean="0"/>
              <a:t>? </a:t>
            </a:r>
            <a:r>
              <a:rPr lang="en-US" altLang="ko-KR" sz="2100" dirty="0"/>
              <a:t>? ? ? ?</a:t>
            </a:r>
            <a:r>
              <a:rPr lang="en-US" altLang="ko-KR" sz="2100" dirty="0" smtClean="0"/>
              <a:t> ] – 6 cases</a:t>
            </a:r>
            <a:r>
              <a:rPr lang="en-US" altLang="ko-KR" sz="2100" dirty="0"/>
              <a:t>	</a:t>
            </a:r>
            <a:r>
              <a:rPr lang="en-US" altLang="ko-KR" sz="2100" dirty="0" smtClean="0"/>
              <a:t> </a:t>
            </a:r>
          </a:p>
          <a:p>
            <a:pPr lvl="3"/>
            <a:r>
              <a:rPr lang="en-US" altLang="ko-KR" sz="2100" dirty="0" smtClean="0"/>
              <a:t>320MHz  contains the preamble puncturing can be composed with following.</a:t>
            </a:r>
          </a:p>
          <a:p>
            <a:pPr lvl="4"/>
            <a:r>
              <a:rPr lang="en-US" altLang="ko-KR" sz="2100" dirty="0" smtClean="0"/>
              <a:t>[ </a:t>
            </a:r>
            <a:r>
              <a:rPr lang="en-US" altLang="ko-KR" sz="2100" dirty="0"/>
              <a:t>1 </a:t>
            </a:r>
            <a:r>
              <a:rPr lang="en-US" altLang="ko-KR" sz="2100" dirty="0" smtClean="0"/>
              <a:t>1 x </a:t>
            </a:r>
            <a:r>
              <a:rPr lang="en-US" altLang="ko-KR" sz="2100" dirty="0" err="1" smtClean="0"/>
              <a:t>x</a:t>
            </a:r>
            <a:r>
              <a:rPr lang="en-US" altLang="ko-KR" sz="2100" dirty="0" smtClean="0"/>
              <a:t> 1 </a:t>
            </a:r>
            <a:r>
              <a:rPr lang="en-US" altLang="ko-KR" sz="2100" dirty="0"/>
              <a:t>1 1 1 1 1 1 1 1 </a:t>
            </a:r>
            <a:r>
              <a:rPr lang="en-US" altLang="ko-KR" sz="2100" dirty="0" smtClean="0"/>
              <a:t>1 1 1 ] </a:t>
            </a:r>
            <a:endParaRPr lang="en-US" altLang="ko-KR" sz="2100" dirty="0"/>
          </a:p>
          <a:p>
            <a:pPr lvl="4"/>
            <a:r>
              <a:rPr lang="en-US" altLang="ko-KR" sz="2100" dirty="0"/>
              <a:t>[ 1 1 </a:t>
            </a:r>
            <a:r>
              <a:rPr lang="en-US" altLang="ko-KR" sz="2100" dirty="0" smtClean="0"/>
              <a:t>1 1 ? </a:t>
            </a:r>
            <a:r>
              <a:rPr lang="en-US" altLang="ko-KR" sz="2100" dirty="0"/>
              <a:t>? ? ? ? ? ? ? ? </a:t>
            </a:r>
            <a:r>
              <a:rPr lang="en-US" altLang="ko-KR" sz="2100" dirty="0" smtClean="0"/>
              <a:t>? </a:t>
            </a:r>
            <a:r>
              <a:rPr lang="en-US" altLang="ko-KR" sz="2100" dirty="0"/>
              <a:t>? ?</a:t>
            </a:r>
            <a:r>
              <a:rPr lang="en-US" altLang="ko-KR" sz="2100" dirty="0" smtClean="0"/>
              <a:t> ] – 9 cases</a:t>
            </a:r>
          </a:p>
          <a:p>
            <a:pPr lvl="4"/>
            <a:endParaRPr lang="en-US" altLang="ko-KR" sz="2100" dirty="0" smtClean="0"/>
          </a:p>
          <a:p>
            <a:pPr lvl="2"/>
            <a:r>
              <a:rPr lang="en-US" altLang="ko-KR" sz="2300" dirty="0" smtClean="0"/>
              <a:t>To </a:t>
            </a:r>
            <a:r>
              <a:rPr lang="en-US" altLang="ko-KR" sz="2300" dirty="0"/>
              <a:t>indicated the pattern of puncturing which is included in the second case of the above BW field, 5bit of pattern information can be used. </a:t>
            </a:r>
          </a:p>
          <a:p>
            <a:pPr lvl="3"/>
            <a:r>
              <a:rPr lang="en-US" altLang="ko-KR" sz="2100" dirty="0"/>
              <a:t>This information can be included in U-SIG or EHT-SIG. </a:t>
            </a:r>
          </a:p>
          <a:p>
            <a:pPr lvl="3"/>
            <a:r>
              <a:rPr lang="en-US" altLang="ko-KR" sz="2100" dirty="0"/>
              <a:t>See the appendix for the detail configuration of pattern </a:t>
            </a:r>
            <a:r>
              <a:rPr lang="en-US" altLang="ko-KR" sz="2100" dirty="0" smtClean="0"/>
              <a:t>bits  </a:t>
            </a:r>
          </a:p>
          <a:p>
            <a:pPr lvl="3"/>
            <a:endParaRPr lang="en-US" altLang="ko-KR" sz="2100" dirty="0" smtClean="0"/>
          </a:p>
          <a:p>
            <a:pPr lvl="1"/>
            <a:r>
              <a:rPr lang="en-US" altLang="ko-KR" sz="2300" dirty="0" smtClean="0"/>
              <a:t>Also</a:t>
            </a:r>
            <a:r>
              <a:rPr lang="en-US" altLang="ko-KR" sz="2300" dirty="0"/>
              <a:t>, to minimize the </a:t>
            </a:r>
            <a:r>
              <a:rPr lang="en-US" altLang="ko-KR" sz="2300" dirty="0" smtClean="0"/>
              <a:t>signaling overhead</a:t>
            </a:r>
            <a:r>
              <a:rPr lang="en-US" altLang="ko-KR" sz="2300" dirty="0"/>
              <a:t>, we can consider the following composition of the BW field and pattern bits. </a:t>
            </a:r>
          </a:p>
          <a:p>
            <a:pPr lvl="2"/>
            <a:r>
              <a:rPr lang="en-US" altLang="ko-KR" sz="2300" dirty="0" smtClean="0"/>
              <a:t>4bits BW field and 4 </a:t>
            </a:r>
            <a:r>
              <a:rPr lang="en-US" altLang="ko-KR" sz="2300" dirty="0"/>
              <a:t>bits puncturing information. </a:t>
            </a:r>
            <a:endParaRPr lang="en-US" altLang="ko-KR" sz="2300" dirty="0" smtClean="0"/>
          </a:p>
          <a:p>
            <a:pPr lvl="3"/>
            <a:r>
              <a:rPr lang="en-US" altLang="ko-KR" sz="2100" dirty="0" smtClean="0"/>
              <a:t>Where the fixed size of pattern information regardless of BW is used. </a:t>
            </a:r>
            <a:endParaRPr lang="en-US" altLang="ko-KR" sz="2100" dirty="0"/>
          </a:p>
          <a:p>
            <a:pPr lvl="3"/>
            <a:r>
              <a:rPr lang="en-US" altLang="ko-KR" sz="2100" dirty="0"/>
              <a:t>See the appendix for the detail configuration of </a:t>
            </a:r>
            <a:r>
              <a:rPr lang="en-US" altLang="ko-KR" sz="2100" dirty="0" smtClean="0"/>
              <a:t>the BW field and pattern </a:t>
            </a:r>
            <a:r>
              <a:rPr lang="en-US" altLang="ko-KR" sz="2100" dirty="0"/>
              <a:t>bits </a:t>
            </a:r>
            <a:endParaRPr lang="en-US" altLang="ko-KR" sz="2100" dirty="0" smtClean="0"/>
          </a:p>
          <a:p>
            <a:pPr lvl="3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10" name="TextBox 9"/>
          <p:cNvSpPr txBox="1"/>
          <p:nvPr/>
        </p:nvSpPr>
        <p:spPr>
          <a:xfrm>
            <a:off x="5791200" y="3048000"/>
            <a:ext cx="2204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 means non punctured 20MHz  </a:t>
            </a:r>
          </a:p>
          <a:p>
            <a:r>
              <a:rPr lang="en-US" altLang="ko-KR" dirty="0" smtClean="0"/>
              <a:t>x means punctured 20MHz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663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 3 : Puncturing pattern information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To support the various puncturing patterns, we can simply consider the indication of puncturing per each 20MHz.</a:t>
            </a:r>
          </a:p>
          <a:p>
            <a:pPr lvl="1"/>
            <a:r>
              <a:rPr lang="en-US" altLang="ko-KR" dirty="0"/>
              <a:t>In consideration of 320 MHz, the pattern information may be composed of up to 16 bits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And, to reduce the overhead, the pattern information consists of 4 bits per 80MHz and according to BW, bit size can be extended as followings</a:t>
            </a:r>
          </a:p>
          <a:p>
            <a:pPr lvl="2"/>
            <a:r>
              <a:rPr lang="en-US" altLang="ko-KR" dirty="0" smtClean="0"/>
              <a:t>Pattern information bit = N * 4bit , where N </a:t>
            </a:r>
            <a:r>
              <a:rPr lang="en-US" altLang="ko-KR" dirty="0"/>
              <a:t> </a:t>
            </a:r>
            <a:r>
              <a:rPr lang="en-US" altLang="ko-KR" dirty="0" smtClean="0"/>
              <a:t>= 1,2,3,4 when BW = 80/160/240/320MHz .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Similar to the above signaling, we can also consider the pattern information that contains the puncturing information per 80MHz.</a:t>
            </a:r>
          </a:p>
          <a:p>
            <a:pPr lvl="1"/>
            <a:r>
              <a:rPr lang="en-US" altLang="ko-KR" dirty="0" smtClean="0"/>
              <a:t>Within 80MHz of BW, because we can consider the 20/40/80MHz puncturing cases, for example, pattern information can consist like of as follows.    </a:t>
            </a:r>
          </a:p>
          <a:p>
            <a:pPr lvl="2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	 	</a:t>
            </a:r>
          </a:p>
          <a:p>
            <a:pPr lvl="3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3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With this pattern bits per 80MHz, we can consist the patter information like as following </a:t>
            </a:r>
          </a:p>
          <a:p>
            <a:pPr lvl="2"/>
            <a:r>
              <a:rPr lang="en-US" altLang="ko-KR" dirty="0" smtClean="0"/>
              <a:t>Fixed information case  -  pattern information consist of 12 bit</a:t>
            </a:r>
          </a:p>
          <a:p>
            <a:pPr lvl="2"/>
            <a:r>
              <a:rPr lang="en-US" altLang="ko-KR" dirty="0" smtClean="0"/>
              <a:t>None fixed case - </a:t>
            </a:r>
            <a:r>
              <a:rPr lang="en-US" altLang="ko-KR" dirty="0"/>
              <a:t>pattern </a:t>
            </a:r>
            <a:r>
              <a:rPr lang="en-US" altLang="ko-KR" dirty="0" smtClean="0"/>
              <a:t>information bit = N* 3bit where N is 1,2,3,4 according to BW 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500451"/>
              </p:ext>
            </p:extLst>
          </p:nvPr>
        </p:nvGraphicFramePr>
        <p:xfrm>
          <a:off x="990598" y="3931023"/>
          <a:ext cx="7467602" cy="14791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8535"/>
                <a:gridCol w="1186441"/>
                <a:gridCol w="1814557"/>
                <a:gridCol w="558326"/>
                <a:gridCol w="1256232"/>
                <a:gridCol w="2163511"/>
              </a:tblGrid>
              <a:tr h="2129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Index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Puncturing pattern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content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Index 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Puncturing pattern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content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3406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1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[1 x 1 1]</a:t>
                      </a:r>
                      <a:r>
                        <a:rPr lang="en-US" altLang="ko-KR" sz="900" baseline="0" dirty="0" smtClean="0"/>
                        <a:t> 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Second</a:t>
                      </a:r>
                      <a:r>
                        <a:rPr lang="en-US" altLang="ko-KR" sz="900" baseline="0" dirty="0" smtClean="0"/>
                        <a:t> 20MHz is punctured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5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[ 1 1 x x]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Second</a:t>
                      </a:r>
                      <a:r>
                        <a:rPr lang="en-US" altLang="ko-KR" sz="900" baseline="0" dirty="0" smtClean="0"/>
                        <a:t> 40MHz is punctured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3406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2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[1 1 x 1]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Third </a:t>
                      </a:r>
                      <a:r>
                        <a:rPr lang="en-US" altLang="ko-KR" sz="900" baseline="0" dirty="0" smtClean="0"/>
                        <a:t>20MHz is punctured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6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[x </a:t>
                      </a:r>
                      <a:r>
                        <a:rPr lang="en-US" altLang="ko-KR" sz="900" dirty="0" err="1" smtClean="0"/>
                        <a:t>x</a:t>
                      </a:r>
                      <a:r>
                        <a:rPr lang="en-US" altLang="ko-KR" sz="900" dirty="0" smtClean="0"/>
                        <a:t> 1 1]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First 4</a:t>
                      </a:r>
                      <a:r>
                        <a:rPr lang="en-US" altLang="ko-KR" sz="900" baseline="0" dirty="0" smtClean="0"/>
                        <a:t>0MHz is punctured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3406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3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[1 1 1 x]  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Fourth </a:t>
                      </a:r>
                      <a:r>
                        <a:rPr lang="en-US" altLang="ko-KR" sz="900" baseline="0" dirty="0" smtClean="0"/>
                        <a:t>20MHz is punctured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7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[x </a:t>
                      </a:r>
                      <a:r>
                        <a:rPr lang="en-US" altLang="ko-KR" sz="900" dirty="0" err="1" smtClean="0"/>
                        <a:t>x</a:t>
                      </a:r>
                      <a:r>
                        <a:rPr lang="en-US" altLang="ko-KR" sz="900" dirty="0" smtClean="0"/>
                        <a:t> </a:t>
                      </a:r>
                      <a:r>
                        <a:rPr lang="en-US" altLang="ko-KR" sz="900" dirty="0" err="1" smtClean="0"/>
                        <a:t>x</a:t>
                      </a:r>
                      <a:r>
                        <a:rPr lang="en-US" altLang="ko-KR" sz="900" dirty="0" smtClean="0"/>
                        <a:t> </a:t>
                      </a:r>
                      <a:r>
                        <a:rPr lang="en-US" altLang="ko-KR" sz="900" dirty="0" err="1" smtClean="0"/>
                        <a:t>x</a:t>
                      </a:r>
                      <a:r>
                        <a:rPr lang="en-US" altLang="ko-KR" sz="900" dirty="0" smtClean="0"/>
                        <a:t> 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80MHz </a:t>
                      </a:r>
                      <a:r>
                        <a:rPr lang="en-US" altLang="ko-KR" sz="900" baseline="0" dirty="0" smtClean="0"/>
                        <a:t>is punctured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2129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4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[x 1 1 1]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First </a:t>
                      </a:r>
                      <a:r>
                        <a:rPr lang="en-US" altLang="ko-KR" sz="900" baseline="0" dirty="0" smtClean="0"/>
                        <a:t>20MHz is punctured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8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[ 1 1 1 1 ]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No puncturing </a:t>
                      </a:r>
                      <a:endParaRPr lang="ko-KR" alt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6196310"/>
            <a:ext cx="4766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In the table, 1 </a:t>
            </a:r>
            <a:r>
              <a:rPr lang="en-US" altLang="ko-KR" dirty="0"/>
              <a:t>means non punctured 20MHz </a:t>
            </a:r>
            <a:r>
              <a:rPr lang="en-US" altLang="ko-KR" dirty="0" smtClean="0"/>
              <a:t> , x </a:t>
            </a:r>
            <a:r>
              <a:rPr lang="en-US" altLang="ko-KR" dirty="0"/>
              <a:t>means punctured 20MHz </a:t>
            </a:r>
            <a:endParaRPr lang="ko-KR" altLang="en-US"/>
          </a:p>
          <a:p>
            <a:r>
              <a:rPr lang="en-US" altLang="ko-KR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8116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305060</TotalTime>
  <Words>2823</Words>
  <Application>Microsoft Office PowerPoint</Application>
  <PresentationFormat>화면 슬라이드 쇼(4:3)</PresentationFormat>
  <Paragraphs>687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Signaling of preamble puncturing in SU transmission </vt:lpstr>
      <vt:lpstr>Introduction </vt:lpstr>
      <vt:lpstr>Preamble puncturing patterns </vt:lpstr>
      <vt:lpstr>Transmission of EHT-SIG (1/2)</vt:lpstr>
      <vt:lpstr>Transmission of EHT-SIG (2/2)</vt:lpstr>
      <vt:lpstr>Signaling of puncturing patterns</vt:lpstr>
      <vt:lpstr>Opt. 1 : BW field </vt:lpstr>
      <vt:lpstr>Opt. 2 : combination of BW and puncturing pattern information</vt:lpstr>
      <vt:lpstr>Opt. 3 : Puncturing pattern information </vt:lpstr>
      <vt:lpstr>Summary </vt:lpstr>
      <vt:lpstr>Straw poll 1 </vt:lpstr>
      <vt:lpstr>Straw poll 2</vt:lpstr>
      <vt:lpstr>Straw poll3 </vt:lpstr>
      <vt:lpstr>Reference </vt:lpstr>
      <vt:lpstr>Appendix: Opt.1  </vt:lpstr>
      <vt:lpstr>Appendix : Opt.2 </vt:lpstr>
      <vt:lpstr>Appendix : Opt.2 </vt:lpstr>
      <vt:lpstr>Appendix : Opt.2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5155</cp:revision>
  <cp:lastPrinted>2017-07-07T02:11:09Z</cp:lastPrinted>
  <dcterms:created xsi:type="dcterms:W3CDTF">2007-05-21T21:00:37Z</dcterms:created>
  <dcterms:modified xsi:type="dcterms:W3CDTF">2020-04-06T03:23:05Z</dcterms:modified>
</cp:coreProperties>
</file>