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5" r:id="rId4"/>
    <p:sldId id="280" r:id="rId5"/>
    <p:sldId id="284" r:id="rId6"/>
    <p:sldId id="277" r:id="rId7"/>
    <p:sldId id="276" r:id="rId8"/>
    <p:sldId id="278" r:id="rId9"/>
    <p:sldId id="269" r:id="rId10"/>
    <p:sldId id="273" r:id="rId11"/>
    <p:sldId id="264" r:id="rId12"/>
    <p:sldId id="279" r:id="rId13"/>
    <p:sldId id="28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032" autoAdjust="0"/>
    <p:restoredTop sz="94660"/>
  </p:normalViewPr>
  <p:slideViewPr>
    <p:cSldViewPr>
      <p:cViewPr varScale="1">
        <p:scale>
          <a:sx n="153" d="100"/>
          <a:sy n="153" d="100"/>
        </p:scale>
        <p:origin x="18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802.11-20/0523r1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802.11-20/0523r1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Geonjung Ko, WILUS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802.11-20/0523r1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802.11-20/0523r1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802.11-20/0523r1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802.11-20/0523r1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Discussion on </a:t>
            </a:r>
            <a:r>
              <a:rPr lang="en-US" sz="2800" dirty="0"/>
              <a:t>Channels for Multi-link Operation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ACEE6E9-6ACC-0147-85C8-63B507C63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95200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</a:t>
            </a:r>
            <a:r>
              <a:rPr lang="en-US" sz="2000" b="0" kern="0" dirty="0"/>
              <a:t>20</a:t>
            </a:r>
            <a:r>
              <a:rPr lang="en-GB" sz="2000" b="0" kern="0" dirty="0"/>
              <a:t>-</a:t>
            </a:r>
            <a:r>
              <a:rPr lang="en-US" sz="2000" b="0" kern="0" dirty="0"/>
              <a:t>04</a:t>
            </a:r>
            <a:r>
              <a:rPr lang="en-GB" sz="2000" b="0" kern="0" dirty="0"/>
              <a:t>-</a:t>
            </a:r>
            <a:r>
              <a:rPr lang="en-US" sz="2000" b="0" kern="0" dirty="0"/>
              <a:t>05</a:t>
            </a:r>
            <a:endParaRPr lang="en-GB" sz="2000" b="0" kern="0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386DE2C9-F81F-6B41-82D3-0AB2364819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165582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4393-7062-BE48-B061-1E808E45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940-AED0-034E-A8DB-334B788B9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This contribution presented possible problems when a multi-link is configured using overlapped channels.</a:t>
            </a:r>
          </a:p>
          <a:p>
            <a:pPr>
              <a:buFont typeface="Arial" panose="020B0604020202020204" pitchFamily="34" charset="0"/>
              <a:buChar char="•"/>
            </a:pPr>
            <a:endParaRPr lang="en-KR" dirty="0"/>
          </a:p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11be specification needs to define a solution for the problems.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0326F-4FB2-6E4B-83EB-8AD8F8E03E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D98B1-7722-D342-B116-80491C1078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B93381-659A-3749-885F-6F6716622A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325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11-19/1262r12 Specification Framework for </a:t>
            </a:r>
            <a:r>
              <a:rPr lang="en-US" dirty="0" err="1"/>
              <a:t>TGbe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D79C-87CA-D943-B900-8B829D2D8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2733C-E859-6849-B3F3-76AE939C8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Which option do you prefer to prevent problems of overlapped multi-link channels?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Option 1) Restrict channel configurations established by an 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Channels of a multi-link are not overlapped.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Option 2) Define MLD operations when using overlapped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KR" dirty="0"/>
              <a:t>e.g. BSS color selection rule between overlapped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A8AB-5D05-1044-AD79-0E444D989F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35190-BF4D-104A-A0F3-354E94547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9A0D0C-DFE3-534A-997A-F470821D41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974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6E968-8FFC-A844-88E0-B04563D9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4BF4B-78B1-F149-B7F1-6520E6F0E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Do you support that an AP MLD shall configure a multi-link using channels that are not overlapped each other?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CE2E7-350C-2947-B270-6CE70C2D79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5818D-AB82-1741-B439-5E1FB30B96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8D553-106C-FE4A-A518-ED42A57E3F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9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11be defined </a:t>
            </a:r>
            <a:r>
              <a:rPr lang="en-US" dirty="0"/>
              <a:t>a multi-link device (MLD) [1].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 MLD includes multiple affiliated STAs.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11be has not defined a constraint on channels that each link of an MLD occupies.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contribution states problems with overlapped channels of a multi-link operation and proposes potential solutions.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882CE-FDB9-874A-B0EA-7D25C232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channel configurations</a:t>
            </a:r>
            <a:endParaRPr lang="en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F561E-6C8C-E945-8D7D-213956852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65088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Non-overlapped multi-link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An MLD can have peak throughput gain by multi-link aggregations.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</a:t>
            </a:r>
            <a:r>
              <a:rPr lang="en-KR" sz="1800" dirty="0"/>
              <a:t>ndependent channel access on multiple links may provide channel access gain.</a:t>
            </a:r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Overlapped multi-link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is d</a:t>
            </a:r>
            <a:r>
              <a:rPr lang="en-KR" sz="1800" dirty="0"/>
              <a:t>ifficult to have peak throughput gain by multi-link aggregations.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It is also difficult to have channel access gain.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KR" sz="1600" dirty="0"/>
              <a:t>When there is a transmission on one link, the other link would be sensed as busy.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A STA on one link may interfere with </a:t>
            </a:r>
            <a:r>
              <a:rPr lang="en-US" sz="1800" dirty="0"/>
              <a:t>t</a:t>
            </a:r>
            <a:r>
              <a:rPr lang="en-KR" sz="1800" dirty="0"/>
              <a:t>ransmissions on the other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51451-31E1-AD4E-AC40-CFA9998102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D42F5-630D-A14D-9076-5FC2A96BD2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5BB6A8-6A1E-BD42-B583-0255BFCE63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173DC2D-7074-0443-BB2D-44DC332C0A56}"/>
              </a:ext>
            </a:extLst>
          </p:cNvPr>
          <p:cNvGrpSpPr/>
          <p:nvPr/>
        </p:nvGrpSpPr>
        <p:grpSpPr>
          <a:xfrm>
            <a:off x="7413124" y="3569926"/>
            <a:ext cx="1397302" cy="795178"/>
            <a:chOff x="6847104" y="3212976"/>
            <a:chExt cx="1364343" cy="79517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BB0D08D-9F75-784A-BBC3-3676B16B6A8B}"/>
                </a:ext>
              </a:extLst>
            </p:cNvPr>
            <p:cNvSpPr/>
            <p:nvPr/>
          </p:nvSpPr>
          <p:spPr bwMode="auto">
            <a:xfrm>
              <a:off x="6847104" y="3269031"/>
              <a:ext cx="288000" cy="288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791ABF-48EC-A84E-919E-9CA54707CA28}"/>
                </a:ext>
              </a:extLst>
            </p:cNvPr>
            <p:cNvSpPr/>
            <p:nvPr/>
          </p:nvSpPr>
          <p:spPr bwMode="auto">
            <a:xfrm>
              <a:off x="6847104" y="3662554"/>
              <a:ext cx="288000" cy="288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A4C2800-4453-CB4E-8431-49375D8EC465}"/>
                </a:ext>
              </a:extLst>
            </p:cNvPr>
            <p:cNvSpPr txBox="1"/>
            <p:nvPr/>
          </p:nvSpPr>
          <p:spPr>
            <a:xfrm>
              <a:off x="7128601" y="3604954"/>
              <a:ext cx="1082846" cy="40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Channel on which Link 2 operates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0B95641-E49C-0844-9551-3BA210D236CB}"/>
                </a:ext>
              </a:extLst>
            </p:cNvPr>
            <p:cNvSpPr txBox="1"/>
            <p:nvPr/>
          </p:nvSpPr>
          <p:spPr>
            <a:xfrm>
              <a:off x="7128601" y="3212976"/>
              <a:ext cx="10828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Channel on which Link 1 operates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DEF66E-3C16-8A4C-B894-0E51DC5255F0}"/>
              </a:ext>
            </a:extLst>
          </p:cNvPr>
          <p:cNvGrpSpPr/>
          <p:nvPr/>
        </p:nvGrpSpPr>
        <p:grpSpPr>
          <a:xfrm>
            <a:off x="7092280" y="4437112"/>
            <a:ext cx="1544980" cy="1914745"/>
            <a:chOff x="8085020" y="3262466"/>
            <a:chExt cx="1544980" cy="1914745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AE89816-D08F-454D-91D0-6AA5A84CC2F2}"/>
                </a:ext>
              </a:extLst>
            </p:cNvPr>
            <p:cNvCxnSpPr/>
            <p:nvPr/>
          </p:nvCxnSpPr>
          <p:spPr bwMode="auto">
            <a:xfrm>
              <a:off x="8904841" y="3377211"/>
              <a:ext cx="0" cy="1800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B02FE09-DB30-8442-B5DC-2C50CF764B70}"/>
                </a:ext>
              </a:extLst>
            </p:cNvPr>
            <p:cNvSpPr txBox="1"/>
            <p:nvPr/>
          </p:nvSpPr>
          <p:spPr>
            <a:xfrm>
              <a:off x="8085020" y="3262466"/>
              <a:ext cx="98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Frequency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5D5E346-4E9C-B241-B5CA-D8FFB174851A}"/>
                </a:ext>
              </a:extLst>
            </p:cNvPr>
            <p:cNvSpPr/>
            <p:nvPr/>
          </p:nvSpPr>
          <p:spPr bwMode="auto">
            <a:xfrm>
              <a:off x="9270000" y="3557011"/>
              <a:ext cx="360000" cy="1440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F805FE1-FBC6-6047-A949-D61205AD7803}"/>
                </a:ext>
              </a:extLst>
            </p:cNvPr>
            <p:cNvSpPr/>
            <p:nvPr/>
          </p:nvSpPr>
          <p:spPr bwMode="auto">
            <a:xfrm>
              <a:off x="8904841" y="3557011"/>
              <a:ext cx="360000" cy="72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D7B9024-23B9-F543-BCFA-FB7AC87CFDEC}"/>
              </a:ext>
            </a:extLst>
          </p:cNvPr>
          <p:cNvGrpSpPr/>
          <p:nvPr/>
        </p:nvGrpSpPr>
        <p:grpSpPr>
          <a:xfrm>
            <a:off x="7092280" y="1556792"/>
            <a:ext cx="1544980" cy="1914745"/>
            <a:chOff x="8085020" y="3262466"/>
            <a:chExt cx="1544980" cy="1914745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8ECD40E9-F7AA-A64B-9EB7-30BAE3FEF05E}"/>
                </a:ext>
              </a:extLst>
            </p:cNvPr>
            <p:cNvCxnSpPr/>
            <p:nvPr/>
          </p:nvCxnSpPr>
          <p:spPr bwMode="auto">
            <a:xfrm>
              <a:off x="8904841" y="3377211"/>
              <a:ext cx="0" cy="1800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33B1CF-00F8-9A4A-9A0A-8B2F511DD4EA}"/>
                </a:ext>
              </a:extLst>
            </p:cNvPr>
            <p:cNvSpPr txBox="1"/>
            <p:nvPr/>
          </p:nvSpPr>
          <p:spPr>
            <a:xfrm>
              <a:off x="8085020" y="3262466"/>
              <a:ext cx="98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Frequency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7E71B7-C306-9840-AF6A-808FD1AC932E}"/>
                </a:ext>
              </a:extLst>
            </p:cNvPr>
            <p:cNvSpPr/>
            <p:nvPr/>
          </p:nvSpPr>
          <p:spPr bwMode="auto">
            <a:xfrm>
              <a:off x="9270000" y="4306642"/>
              <a:ext cx="360000" cy="540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79EAA74-164E-4441-9B45-E18636F1F688}"/>
                </a:ext>
              </a:extLst>
            </p:cNvPr>
            <p:cNvSpPr/>
            <p:nvPr/>
          </p:nvSpPr>
          <p:spPr bwMode="auto">
            <a:xfrm>
              <a:off x="8904841" y="3753637"/>
              <a:ext cx="360000" cy="54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278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ECD4-EB48-EB4D-92DE-BE2F3B38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Overlapped channels example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9C6AC-C468-0142-BC6D-056BCFCD4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Channel environment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Assume that two radios of an MLD can operate up to 160 MHz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However, only one 160 MHz channel is available due to incumbent devices.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To utilize 160 MHz operation capabilties of both radios, a multi-link</a:t>
            </a:r>
            <a:r>
              <a:rPr lang="en-US" sz="1800" dirty="0"/>
              <a:t> is configured in one 160 MHz channel using overlapped channels.</a:t>
            </a:r>
            <a:endParaRPr lang="en-KR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AD842-4CF1-444B-B537-1E34794DAC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2C81-DC6E-DE4F-A3BC-F229A132FF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087B2-BD67-1945-A81F-EC9BB0C3E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1F08A57B-609F-7F4D-BD73-0A33E9371EF9}"/>
              </a:ext>
            </a:extLst>
          </p:cNvPr>
          <p:cNvSpPr/>
          <p:nvPr/>
        </p:nvSpPr>
        <p:spPr bwMode="auto">
          <a:xfrm>
            <a:off x="2113162" y="4149080"/>
            <a:ext cx="2520000" cy="288000"/>
          </a:xfrm>
          <a:prstGeom prst="trapezoid">
            <a:avLst>
              <a:gd name="adj" fmla="val 46582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32BAA0A5-56CA-5940-B31F-D5E4F1FDAE4E}"/>
              </a:ext>
            </a:extLst>
          </p:cNvPr>
          <p:cNvSpPr/>
          <p:nvPr/>
        </p:nvSpPr>
        <p:spPr bwMode="auto">
          <a:xfrm>
            <a:off x="5148064" y="4149080"/>
            <a:ext cx="2520000" cy="288000"/>
          </a:xfrm>
          <a:prstGeom prst="trapezoid">
            <a:avLst>
              <a:gd name="adj" fmla="val 46582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D8BA8BE-E981-2448-BE64-1D53BB321B7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18982" y="3969080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9D908C0-38B1-114F-9457-2CE636CFDCCA}"/>
              </a:ext>
            </a:extLst>
          </p:cNvPr>
          <p:cNvSpPr txBox="1"/>
          <p:nvPr/>
        </p:nvSpPr>
        <p:spPr>
          <a:xfrm>
            <a:off x="1239823" y="4154580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160 MHz</a:t>
            </a:r>
            <a:endParaRPr lang="en-KR" sz="12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F0FDC4-00CA-5349-8DC6-11E0AA167D10}"/>
              </a:ext>
            </a:extLst>
          </p:cNvPr>
          <p:cNvCxnSpPr>
            <a:cxnSpLocks/>
          </p:cNvCxnSpPr>
          <p:nvPr/>
        </p:nvCxnSpPr>
        <p:spPr bwMode="auto">
          <a:xfrm flipV="1">
            <a:off x="4633162" y="3969080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16485E-6A5A-2C4C-A4F2-3420E48E61C1}"/>
              </a:ext>
            </a:extLst>
          </p:cNvPr>
          <p:cNvCxnSpPr>
            <a:cxnSpLocks/>
          </p:cNvCxnSpPr>
          <p:nvPr/>
        </p:nvCxnSpPr>
        <p:spPr bwMode="auto">
          <a:xfrm flipV="1">
            <a:off x="5148064" y="3969080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CDFFB77-1C34-8B46-92BB-A02AAFAC6710}"/>
              </a:ext>
            </a:extLst>
          </p:cNvPr>
          <p:cNvSpPr txBox="1"/>
          <p:nvPr/>
        </p:nvSpPr>
        <p:spPr>
          <a:xfrm>
            <a:off x="1744311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5170 MHz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000297-5508-8842-9998-493E4AC5FB1E}"/>
              </a:ext>
            </a:extLst>
          </p:cNvPr>
          <p:cNvSpPr txBox="1"/>
          <p:nvPr/>
        </p:nvSpPr>
        <p:spPr>
          <a:xfrm>
            <a:off x="4264311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5330 MHz</a:t>
            </a:r>
            <a:endParaRPr lang="en-KR" sz="10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F686712-379C-4943-AD03-EFB1077D12AC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3373162" y="4437080"/>
            <a:ext cx="0" cy="1771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B10239E-0E16-BF42-9ED0-88E69BBA881C}"/>
              </a:ext>
            </a:extLst>
          </p:cNvPr>
          <p:cNvSpPr txBox="1"/>
          <p:nvPr/>
        </p:nvSpPr>
        <p:spPr>
          <a:xfrm>
            <a:off x="2996657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5250 MHz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A54D72-7D40-0346-8A69-D18CD3846DCD}"/>
              </a:ext>
            </a:extLst>
          </p:cNvPr>
          <p:cNvSpPr txBox="1"/>
          <p:nvPr/>
        </p:nvSpPr>
        <p:spPr>
          <a:xfrm>
            <a:off x="4969744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5490 MHz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DE9A78-82FC-AB49-A7FA-5691A338B731}"/>
              </a:ext>
            </a:extLst>
          </p:cNvPr>
          <p:cNvSpPr/>
          <p:nvPr/>
        </p:nvSpPr>
        <p:spPr bwMode="auto">
          <a:xfrm>
            <a:off x="6588224" y="4041080"/>
            <a:ext cx="972047" cy="57310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AED3F8-7992-4D4C-AE9D-EB29209BA462}"/>
              </a:ext>
            </a:extLst>
          </p:cNvPr>
          <p:cNvSpPr txBox="1"/>
          <p:nvPr/>
        </p:nvSpPr>
        <p:spPr>
          <a:xfrm>
            <a:off x="6950078" y="4614188"/>
            <a:ext cx="1099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chemeClr val="tx1"/>
                </a:solidFill>
              </a:rPr>
              <a:t>Weather radar</a:t>
            </a:r>
            <a:endParaRPr lang="en-KR" sz="1200" b="1" i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B30535-A2D9-3C43-A901-12A8908EAD5A}"/>
              </a:ext>
            </a:extLst>
          </p:cNvPr>
          <p:cNvSpPr/>
          <p:nvPr/>
        </p:nvSpPr>
        <p:spPr bwMode="auto">
          <a:xfrm>
            <a:off x="2113162" y="5733580"/>
            <a:ext cx="2520000" cy="288000"/>
          </a:xfrm>
          <a:prstGeom prst="rect">
            <a:avLst/>
          </a:prstGeom>
          <a:pattFill prst="dotGrid">
            <a:fgClr>
              <a:schemeClr val="tx1"/>
            </a:fgClr>
            <a:bgClr>
              <a:schemeClr val="bg1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CF4CBBF-F88D-F645-AA77-F8C08D06A42D}"/>
              </a:ext>
            </a:extLst>
          </p:cNvPr>
          <p:cNvSpPr/>
          <p:nvPr/>
        </p:nvSpPr>
        <p:spPr bwMode="auto">
          <a:xfrm>
            <a:off x="2113162" y="5351067"/>
            <a:ext cx="2520000" cy="28800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Down Arrow 23">
            <a:extLst>
              <a:ext uri="{FF2B5EF4-FFF2-40B4-BE49-F238E27FC236}">
                <a16:creationId xmlns:a16="http://schemas.microsoft.com/office/drawing/2014/main" id="{340755C3-7BFE-BE4C-9DFE-57C87E073366}"/>
              </a:ext>
            </a:extLst>
          </p:cNvPr>
          <p:cNvSpPr/>
          <p:nvPr/>
        </p:nvSpPr>
        <p:spPr bwMode="auto">
          <a:xfrm>
            <a:off x="4657601" y="4861509"/>
            <a:ext cx="432048" cy="36004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F7A75A-FF94-0B4E-B1E9-B6D1A0DF12FB}"/>
              </a:ext>
            </a:extLst>
          </p:cNvPr>
          <p:cNvSpPr txBox="1"/>
          <p:nvPr/>
        </p:nvSpPr>
        <p:spPr>
          <a:xfrm>
            <a:off x="1447679" y="5351067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Link 1</a:t>
            </a:r>
            <a:endParaRPr lang="en-KR" sz="1200" b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AD380B-E6D6-6948-A220-A8CCCB92DA38}"/>
              </a:ext>
            </a:extLst>
          </p:cNvPr>
          <p:cNvSpPr txBox="1"/>
          <p:nvPr/>
        </p:nvSpPr>
        <p:spPr>
          <a:xfrm>
            <a:off x="1447679" y="5739080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Link 2</a:t>
            </a:r>
            <a:endParaRPr lang="en-KR" sz="12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1C3098-F31C-424F-9465-594B6E1A661A}"/>
              </a:ext>
            </a:extLst>
          </p:cNvPr>
          <p:cNvSpPr txBox="1"/>
          <p:nvPr/>
        </p:nvSpPr>
        <p:spPr>
          <a:xfrm>
            <a:off x="5089649" y="4880935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Multi-link setup</a:t>
            </a:r>
            <a:endParaRPr lang="en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E2E0C6-C536-6D4D-9998-604D4F093B24}"/>
              </a:ext>
            </a:extLst>
          </p:cNvPr>
          <p:cNvSpPr txBox="1"/>
          <p:nvPr/>
        </p:nvSpPr>
        <p:spPr>
          <a:xfrm>
            <a:off x="2068733" y="4944453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P20</a:t>
            </a:r>
            <a:endParaRPr lang="en-KR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9C1D37D-546B-9D45-9351-0899C81C710B}"/>
              </a:ext>
            </a:extLst>
          </p:cNvPr>
          <p:cNvCxnSpPr/>
          <p:nvPr/>
        </p:nvCxnSpPr>
        <p:spPr bwMode="auto">
          <a:xfrm flipV="1">
            <a:off x="2111667" y="4994352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6B607A-A995-274B-9EB9-6C5AAB5DBE64}"/>
              </a:ext>
            </a:extLst>
          </p:cNvPr>
          <p:cNvCxnSpPr/>
          <p:nvPr/>
        </p:nvCxnSpPr>
        <p:spPr bwMode="auto">
          <a:xfrm flipV="1">
            <a:off x="2428467" y="4994352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51D69DB-BA36-C844-84B0-21E38888D0FB}"/>
              </a:ext>
            </a:extLst>
          </p:cNvPr>
          <p:cNvCxnSpPr/>
          <p:nvPr/>
        </p:nvCxnSpPr>
        <p:spPr bwMode="auto">
          <a:xfrm>
            <a:off x="2111667" y="5224011"/>
            <a:ext cx="316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2A33B9-A4E9-F84C-AD3D-03E98381F123}"/>
              </a:ext>
            </a:extLst>
          </p:cNvPr>
          <p:cNvSpPr txBox="1"/>
          <p:nvPr/>
        </p:nvSpPr>
        <p:spPr>
          <a:xfrm>
            <a:off x="4263005" y="611212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P20</a:t>
            </a:r>
            <a:endParaRPr lang="en-KR" sz="12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07E2038-4D13-2D44-9249-1BCD7D658900}"/>
              </a:ext>
            </a:extLst>
          </p:cNvPr>
          <p:cNvCxnSpPr/>
          <p:nvPr/>
        </p:nvCxnSpPr>
        <p:spPr bwMode="auto">
          <a:xfrm flipV="1">
            <a:off x="4316362" y="6029364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D4D463-79BE-1643-AE33-2E2CCCE8C0D1}"/>
              </a:ext>
            </a:extLst>
          </p:cNvPr>
          <p:cNvCxnSpPr/>
          <p:nvPr/>
        </p:nvCxnSpPr>
        <p:spPr bwMode="auto">
          <a:xfrm flipV="1">
            <a:off x="4633162" y="6029364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B14BE75-EE4A-C34D-923C-DE55C07B2C58}"/>
              </a:ext>
            </a:extLst>
          </p:cNvPr>
          <p:cNvCxnSpPr/>
          <p:nvPr/>
        </p:nvCxnSpPr>
        <p:spPr bwMode="auto">
          <a:xfrm>
            <a:off x="4316362" y="6118703"/>
            <a:ext cx="316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1476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55B68-8876-9842-9DE9-A0FE49423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Overlapped channels example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95431-BA33-1D47-9472-1B8B4E965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320 MHz channelization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According to the SFD, 320 </a:t>
            </a:r>
            <a:r>
              <a:rPr lang="en-KR"/>
              <a:t>MHz channel can </a:t>
            </a:r>
            <a:r>
              <a:rPr lang="en-KR" dirty="0"/>
              <a:t>be consist of any two adjacent 160 MHz channels [1].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KR" dirty="0"/>
              <a:t>“</a:t>
            </a:r>
            <a:r>
              <a:rPr lang="en-KR" i="1" dirty="0"/>
              <a:t>802.11be supports defining 320 MHz channels as any two adjacent 160 MHz channels.</a:t>
            </a:r>
            <a:r>
              <a:rPr lang="en-KR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A multi-link can be configured using two 320 MHz channels that are overlapped.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BF2E6-3418-5045-A1DB-FA0908D04D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9ED0A-0273-8243-B921-1F026DC1B9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266AE0-1FCA-DA41-8719-94811530B5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512319-4258-7E43-A557-6B4FC7E982CB}"/>
              </a:ext>
            </a:extLst>
          </p:cNvPr>
          <p:cNvSpPr/>
          <p:nvPr/>
        </p:nvSpPr>
        <p:spPr bwMode="auto">
          <a:xfrm>
            <a:off x="3880297" y="5405649"/>
            <a:ext cx="3600000" cy="288000"/>
          </a:xfrm>
          <a:prstGeom prst="rect">
            <a:avLst/>
          </a:prstGeom>
          <a:pattFill prst="dotGrid">
            <a:fgClr>
              <a:schemeClr val="tx1"/>
            </a:fgClr>
            <a:bgClr>
              <a:schemeClr val="bg1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255F34-E9EF-3348-ADD4-047F2DFAC901}"/>
              </a:ext>
            </a:extLst>
          </p:cNvPr>
          <p:cNvSpPr/>
          <p:nvPr/>
        </p:nvSpPr>
        <p:spPr bwMode="auto">
          <a:xfrm>
            <a:off x="2141139" y="5023136"/>
            <a:ext cx="3600000" cy="28800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AF25E5-8206-B44E-A598-D345D9C5509D}"/>
              </a:ext>
            </a:extLst>
          </p:cNvPr>
          <p:cNvSpPr txBox="1"/>
          <p:nvPr/>
        </p:nvSpPr>
        <p:spPr>
          <a:xfrm>
            <a:off x="1475656" y="5023136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Link 1</a:t>
            </a:r>
            <a:endParaRPr lang="en-KR" sz="12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7340D5-AD76-E64F-8BC5-01FB40DA7262}"/>
              </a:ext>
            </a:extLst>
          </p:cNvPr>
          <p:cNvSpPr txBox="1"/>
          <p:nvPr/>
        </p:nvSpPr>
        <p:spPr>
          <a:xfrm>
            <a:off x="1475656" y="5411149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Link 2</a:t>
            </a:r>
            <a:endParaRPr lang="en-KR" sz="1200" b="1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104ED0-9AC4-DF47-BCD3-0DCE8357A3C5}"/>
              </a:ext>
            </a:extLst>
          </p:cNvPr>
          <p:cNvSpPr txBox="1"/>
          <p:nvPr/>
        </p:nvSpPr>
        <p:spPr>
          <a:xfrm>
            <a:off x="3491880" y="4616522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320 MHz</a:t>
            </a:r>
            <a:endParaRPr lang="en-K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E8797AF-DC6C-8640-8A65-D72DCFB05A8C}"/>
              </a:ext>
            </a:extLst>
          </p:cNvPr>
          <p:cNvCxnSpPr/>
          <p:nvPr/>
        </p:nvCxnSpPr>
        <p:spPr bwMode="auto">
          <a:xfrm flipV="1">
            <a:off x="2139644" y="4666421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4D13A6-A749-0A4E-A950-3DE250FB4675}"/>
              </a:ext>
            </a:extLst>
          </p:cNvPr>
          <p:cNvCxnSpPr/>
          <p:nvPr/>
        </p:nvCxnSpPr>
        <p:spPr bwMode="auto">
          <a:xfrm flipV="1">
            <a:off x="5752105" y="4666421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E88840-09DF-B94A-AF10-A30D056E6873}"/>
              </a:ext>
            </a:extLst>
          </p:cNvPr>
          <p:cNvCxnSpPr>
            <a:cxnSpLocks/>
          </p:cNvCxnSpPr>
          <p:nvPr/>
        </p:nvCxnSpPr>
        <p:spPr bwMode="auto">
          <a:xfrm>
            <a:off x="2139644" y="4896080"/>
            <a:ext cx="36124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2395BB9-EAC2-C24D-9246-BDC1B23A6FCD}"/>
              </a:ext>
            </a:extLst>
          </p:cNvPr>
          <p:cNvSpPr txBox="1"/>
          <p:nvPr/>
        </p:nvSpPr>
        <p:spPr>
          <a:xfrm>
            <a:off x="5314405" y="5888305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320 MHz</a:t>
            </a:r>
            <a:endParaRPr lang="en-KR" sz="12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A014627-988B-8B4F-9B67-459DFD021246}"/>
              </a:ext>
            </a:extLst>
          </p:cNvPr>
          <p:cNvCxnSpPr/>
          <p:nvPr/>
        </p:nvCxnSpPr>
        <p:spPr bwMode="auto">
          <a:xfrm flipV="1">
            <a:off x="3880297" y="5733296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94DE0E9-0A28-3944-A69E-D30D43525385}"/>
              </a:ext>
            </a:extLst>
          </p:cNvPr>
          <p:cNvCxnSpPr/>
          <p:nvPr/>
        </p:nvCxnSpPr>
        <p:spPr bwMode="auto">
          <a:xfrm flipV="1">
            <a:off x="7492758" y="5733296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201E14-5379-DE49-B176-E59FC8CA673B}"/>
              </a:ext>
            </a:extLst>
          </p:cNvPr>
          <p:cNvCxnSpPr>
            <a:cxnSpLocks/>
          </p:cNvCxnSpPr>
          <p:nvPr/>
        </p:nvCxnSpPr>
        <p:spPr bwMode="auto">
          <a:xfrm>
            <a:off x="3880297" y="5877272"/>
            <a:ext cx="36124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5115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82B9-8850-D248-B1D4-DCD14563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Problems with overlapped channels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5533B-E211-B54B-82DD-2BFA185D6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PIFS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During a transmission on Link 1, a STA on Link 2 may check channel status of non-primary 20 MHz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With a CCA threshold for non-primary 20 MHz channels, there is a probability for the STA on Link 2 to interfere with the transmission on Link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6585F-D2EC-5945-9044-B77B168B3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6F31B-391B-EB46-BB28-698572C136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F4D14-E0AE-3447-842A-7BCF012B48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3701F1-A1C7-BE48-8F48-C01B6FADE208}"/>
              </a:ext>
            </a:extLst>
          </p:cNvPr>
          <p:cNvCxnSpPr/>
          <p:nvPr/>
        </p:nvCxnSpPr>
        <p:spPr bwMode="auto">
          <a:xfrm>
            <a:off x="1636248" y="5301208"/>
            <a:ext cx="504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4D60AE7-3660-4349-BCEB-AF7A6B751E4F}"/>
              </a:ext>
            </a:extLst>
          </p:cNvPr>
          <p:cNvCxnSpPr/>
          <p:nvPr/>
        </p:nvCxnSpPr>
        <p:spPr bwMode="auto">
          <a:xfrm>
            <a:off x="1636248" y="5665006"/>
            <a:ext cx="504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57A14E-2549-164F-AF49-52DAED4EE848}"/>
              </a:ext>
            </a:extLst>
          </p:cNvPr>
          <p:cNvSpPr txBox="1"/>
          <p:nvPr/>
        </p:nvSpPr>
        <p:spPr>
          <a:xfrm>
            <a:off x="395440" y="5005763"/>
            <a:ext cx="1205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000" dirty="0">
                <a:solidFill>
                  <a:schemeClr val="tx1"/>
                </a:solidFill>
              </a:rPr>
              <a:t>Link 1 of multi-link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F12970-4773-D54A-9E7E-FE367BD2BE8B}"/>
              </a:ext>
            </a:extLst>
          </p:cNvPr>
          <p:cNvSpPr txBox="1"/>
          <p:nvPr/>
        </p:nvSpPr>
        <p:spPr>
          <a:xfrm>
            <a:off x="395441" y="5385625"/>
            <a:ext cx="1205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Link 2 of multi-link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BDC6BE-15C3-8247-99C7-B3B9566ED1AE}"/>
              </a:ext>
            </a:extLst>
          </p:cNvPr>
          <p:cNvSpPr txBox="1"/>
          <p:nvPr/>
        </p:nvSpPr>
        <p:spPr>
          <a:xfrm>
            <a:off x="2060092" y="5005763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000" dirty="0">
                <a:solidFill>
                  <a:schemeClr val="tx1"/>
                </a:solidFill>
              </a:rPr>
              <a:t>PPDU on Link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F2D2DD-F88D-5942-BAE0-14B21007A1A0}"/>
              </a:ext>
            </a:extLst>
          </p:cNvPr>
          <p:cNvSpPr txBox="1"/>
          <p:nvPr/>
        </p:nvSpPr>
        <p:spPr>
          <a:xfrm>
            <a:off x="3363583" y="4941168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PIFS</a:t>
            </a:r>
            <a:endParaRPr lang="en-KR" sz="8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63F3F2-97A8-5746-9485-3AB3994ABDDD}"/>
              </a:ext>
            </a:extLst>
          </p:cNvPr>
          <p:cNvSpPr txBox="1"/>
          <p:nvPr/>
        </p:nvSpPr>
        <p:spPr>
          <a:xfrm>
            <a:off x="3868143" y="5383089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PPDU on Link 2</a:t>
            </a:r>
            <a:endParaRPr lang="en-KR" sz="1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0B98612-48E6-E948-A3B4-00733DB16092}"/>
              </a:ext>
            </a:extLst>
          </p:cNvPr>
          <p:cNvCxnSpPr>
            <a:cxnSpLocks/>
          </p:cNvCxnSpPr>
          <p:nvPr/>
        </p:nvCxnSpPr>
        <p:spPr bwMode="auto">
          <a:xfrm>
            <a:off x="3363920" y="5134253"/>
            <a:ext cx="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AD355C3-64A4-EC47-8CEE-5B7C57D2A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005578"/>
              </p:ext>
            </p:extLst>
          </p:nvPr>
        </p:nvGraphicFramePr>
        <p:xfrm>
          <a:off x="2890800" y="5418785"/>
          <a:ext cx="833120" cy="246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0987307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6077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918988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8268525"/>
                    </a:ext>
                  </a:extLst>
                </a:gridCol>
              </a:tblGrid>
              <a:tr h="246221"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471061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F0CC0E08-14B7-6D47-988F-584BDB5BEBC2}"/>
              </a:ext>
            </a:extLst>
          </p:cNvPr>
          <p:cNvSpPr/>
          <p:nvPr/>
        </p:nvSpPr>
        <p:spPr bwMode="auto">
          <a:xfrm>
            <a:off x="3730593" y="4941208"/>
            <a:ext cx="1361479" cy="3600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2FC6F8-9C80-8E4E-8829-3B0FFA704D83}"/>
              </a:ext>
            </a:extLst>
          </p:cNvPr>
          <p:cNvSpPr txBox="1"/>
          <p:nvPr/>
        </p:nvSpPr>
        <p:spPr>
          <a:xfrm>
            <a:off x="3867936" y="5015658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Collision</a:t>
            </a:r>
            <a:endParaRPr lang="en-KR" sz="1000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EC3810-91CF-3E49-9A74-5F9F3B55D4A9}"/>
              </a:ext>
            </a:extLst>
          </p:cNvPr>
          <p:cNvSpPr/>
          <p:nvPr/>
        </p:nvSpPr>
        <p:spPr bwMode="auto">
          <a:xfrm>
            <a:off x="1922748" y="4941208"/>
            <a:ext cx="3169324" cy="36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AE0985-36B8-B34F-88C4-B89D945C7D95}"/>
              </a:ext>
            </a:extLst>
          </p:cNvPr>
          <p:cNvSpPr/>
          <p:nvPr/>
        </p:nvSpPr>
        <p:spPr bwMode="auto">
          <a:xfrm>
            <a:off x="3730593" y="4941208"/>
            <a:ext cx="2585615" cy="72479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EA46333-8788-DE4E-AA52-9C4B35FDCF00}"/>
              </a:ext>
            </a:extLst>
          </p:cNvPr>
          <p:cNvGrpSpPr/>
          <p:nvPr/>
        </p:nvGrpSpPr>
        <p:grpSpPr>
          <a:xfrm>
            <a:off x="6696294" y="4005064"/>
            <a:ext cx="1928419" cy="2274745"/>
            <a:chOff x="8085020" y="3262466"/>
            <a:chExt cx="1928419" cy="2274745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ABC6D66-9CAF-CC41-8877-26BEDF5C326B}"/>
                </a:ext>
              </a:extLst>
            </p:cNvPr>
            <p:cNvCxnSpPr/>
            <p:nvPr/>
          </p:nvCxnSpPr>
          <p:spPr bwMode="auto">
            <a:xfrm>
              <a:off x="8904841" y="3377211"/>
              <a:ext cx="0" cy="2160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92ED632-72BE-F444-8CC6-0A820DAC0ABF}"/>
                </a:ext>
              </a:extLst>
            </p:cNvPr>
            <p:cNvSpPr txBox="1"/>
            <p:nvPr/>
          </p:nvSpPr>
          <p:spPr>
            <a:xfrm>
              <a:off x="8085020" y="3262466"/>
              <a:ext cx="98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Frequency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8AF62D-AF8F-F149-A57E-20A01AABD59B}"/>
                </a:ext>
              </a:extLst>
            </p:cNvPr>
            <p:cNvSpPr/>
            <p:nvPr/>
          </p:nvSpPr>
          <p:spPr bwMode="auto">
            <a:xfrm>
              <a:off x="9270000" y="3726827"/>
              <a:ext cx="360000" cy="1440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93925A-7C67-A94B-BB81-9D6CFB56E06D}"/>
                </a:ext>
              </a:extLst>
            </p:cNvPr>
            <p:cNvSpPr/>
            <p:nvPr/>
          </p:nvSpPr>
          <p:spPr bwMode="auto">
            <a:xfrm>
              <a:off x="8904841" y="3726827"/>
              <a:ext cx="360000" cy="72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086A882-348D-F043-81DD-8193DE541005}"/>
                </a:ext>
              </a:extLst>
            </p:cNvPr>
            <p:cNvSpPr txBox="1"/>
            <p:nvPr/>
          </p:nvSpPr>
          <p:spPr>
            <a:xfrm>
              <a:off x="9630000" y="4875573"/>
              <a:ext cx="3834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P20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2BE929D-28B1-4445-B6B2-FE3F59C337D0}"/>
                </a:ext>
              </a:extLst>
            </p:cNvPr>
            <p:cNvSpPr txBox="1"/>
            <p:nvPr/>
          </p:nvSpPr>
          <p:spPr>
            <a:xfrm>
              <a:off x="8564777" y="3765256"/>
              <a:ext cx="3834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P20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A15FDB1-2231-2449-9D76-5E8162C22BE1}"/>
                </a:ext>
              </a:extLst>
            </p:cNvPr>
            <p:cNvSpPr txBox="1"/>
            <p:nvPr/>
          </p:nvSpPr>
          <p:spPr>
            <a:xfrm>
              <a:off x="9202088" y="3499622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Link 2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1623B7B-BEC4-A345-8B05-957C931E5B2B}"/>
                </a:ext>
              </a:extLst>
            </p:cNvPr>
            <p:cNvSpPr txBox="1"/>
            <p:nvPr/>
          </p:nvSpPr>
          <p:spPr>
            <a:xfrm>
              <a:off x="8827150" y="3495910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Link 1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944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71084-1D9B-3343-9467-F335465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Problems with overlapped channels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1B2B-221A-CF42-8B98-5D1C0852C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Spatial reuse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A STA on one link would receive a PPDU on the other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If APs of an MLD select BSS color values independently, the STA on one link would receive a different BSS color value from the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Then the STA may perform a spatial reuse operation on the PPDU from the other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F24AB-4878-C244-8F9C-CC9DC83B0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36A42-5A91-F143-A1CB-D4DCDC95F7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E2334-22C2-4B48-98A7-3A7F55D82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E5C5F0-A4A8-124A-801A-E95A643B8B0F}"/>
              </a:ext>
            </a:extLst>
          </p:cNvPr>
          <p:cNvGrpSpPr/>
          <p:nvPr/>
        </p:nvGrpSpPr>
        <p:grpSpPr>
          <a:xfrm>
            <a:off x="1993158" y="4883296"/>
            <a:ext cx="5156095" cy="1211117"/>
            <a:chOff x="1335462" y="4911197"/>
            <a:chExt cx="4981873" cy="13789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49B3732-6F9E-004F-9C84-686A43555A86}"/>
                </a:ext>
              </a:extLst>
            </p:cNvPr>
            <p:cNvCxnSpPr/>
            <p:nvPr/>
          </p:nvCxnSpPr>
          <p:spPr bwMode="auto">
            <a:xfrm>
              <a:off x="2232000" y="5271197"/>
              <a:ext cx="408533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96137F4-BB72-0E4E-8278-9E9EB552B108}"/>
                </a:ext>
              </a:extLst>
            </p:cNvPr>
            <p:cNvCxnSpPr/>
            <p:nvPr/>
          </p:nvCxnSpPr>
          <p:spPr bwMode="auto">
            <a:xfrm>
              <a:off x="2232000" y="6242997"/>
              <a:ext cx="408533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718B360-2CB7-004A-86A2-C65541D8CFA8}"/>
                </a:ext>
              </a:extLst>
            </p:cNvPr>
            <p:cNvSpPr/>
            <p:nvPr/>
          </p:nvSpPr>
          <p:spPr bwMode="auto">
            <a:xfrm>
              <a:off x="2518500" y="4911197"/>
              <a:ext cx="2585615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96F7F75-2A92-7546-9653-5C6F27EEB905}"/>
                </a:ext>
              </a:extLst>
            </p:cNvPr>
            <p:cNvSpPr txBox="1"/>
            <p:nvPr/>
          </p:nvSpPr>
          <p:spPr>
            <a:xfrm>
              <a:off x="1335462" y="4968086"/>
              <a:ext cx="816547" cy="356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KR" sz="900" dirty="0">
                  <a:solidFill>
                    <a:schemeClr val="tx1"/>
                  </a:solidFill>
                </a:rPr>
                <a:t>Link 1</a:t>
              </a:r>
            </a:p>
            <a:p>
              <a:r>
                <a:rPr lang="en-KR" sz="900" dirty="0">
                  <a:solidFill>
                    <a:schemeClr val="tx1"/>
                  </a:solidFill>
                </a:rPr>
                <a:t>(BSS color A)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09ADE3-383B-FD49-8CFA-920053000154}"/>
                </a:ext>
              </a:extLst>
            </p:cNvPr>
            <p:cNvSpPr txBox="1"/>
            <p:nvPr/>
          </p:nvSpPr>
          <p:spPr>
            <a:xfrm>
              <a:off x="1335462" y="5933262"/>
              <a:ext cx="810352" cy="356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KR" sz="900" dirty="0">
                  <a:solidFill>
                    <a:schemeClr val="tx1"/>
                  </a:solidFill>
                </a:rPr>
                <a:t>Link 2</a:t>
              </a:r>
            </a:p>
            <a:p>
              <a:r>
                <a:rPr lang="en-KR" sz="900" dirty="0">
                  <a:solidFill>
                    <a:schemeClr val="tx1"/>
                  </a:solidFill>
                </a:rPr>
                <a:t>(BSS color B)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E333DE-4F8C-1D4F-B334-60890585E1BB}"/>
                </a:ext>
              </a:extLst>
            </p:cNvPr>
            <p:cNvSpPr txBox="1"/>
            <p:nvPr/>
          </p:nvSpPr>
          <p:spPr>
            <a:xfrm>
              <a:off x="2655845" y="4975752"/>
              <a:ext cx="1340055" cy="223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KR" sz="900" dirty="0">
                  <a:solidFill>
                    <a:schemeClr val="tx1"/>
                  </a:solidFill>
                </a:rPr>
                <a:t>PPDU from A</a:t>
              </a:r>
              <a:r>
                <a:rPr lang="en-US" sz="900" dirty="0">
                  <a:solidFill>
                    <a:schemeClr val="tx1"/>
                  </a:solidFill>
                </a:rPr>
                <a:t>P on Link 1</a:t>
              </a:r>
              <a:endParaRPr lang="en-K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8179B2B-3557-E045-964C-1355698B75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99860" y="5271197"/>
              <a:ext cx="0" cy="971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F601EE-7FBC-1B40-B116-79A5EB32A5CC}"/>
                </a:ext>
              </a:extLst>
            </p:cNvPr>
            <p:cNvSpPr txBox="1"/>
            <p:nvPr/>
          </p:nvSpPr>
          <p:spPr>
            <a:xfrm>
              <a:off x="2799861" y="5653303"/>
              <a:ext cx="1208404" cy="4906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Preamble detection</a:t>
              </a:r>
            </a:p>
            <a:p>
              <a:r>
                <a:rPr lang="en-US" sz="900" dirty="0">
                  <a:solidFill>
                    <a:schemeClr val="tx1"/>
                  </a:solidFill>
                  <a:sym typeface="Wingdings" pitchFamily="2" charset="2"/>
                </a:rPr>
                <a:t> </a:t>
              </a:r>
              <a:r>
                <a:rPr lang="en-US" sz="900" dirty="0">
                  <a:solidFill>
                    <a:schemeClr val="tx1"/>
                  </a:solidFill>
                </a:rPr>
                <a:t>Different BSS color</a:t>
              </a:r>
            </a:p>
            <a:p>
              <a:r>
                <a:rPr lang="en-US" sz="900" dirty="0">
                  <a:solidFill>
                    <a:schemeClr val="tx1"/>
                  </a:solidFill>
                  <a:sym typeface="Wingdings" pitchFamily="2" charset="2"/>
                </a:rPr>
                <a:t> Spatial reuse</a:t>
              </a:r>
              <a:endParaRPr lang="en-KR" sz="9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8D7FE82-EBDD-6E4C-9766-B926058C4E81}"/>
                </a:ext>
              </a:extLst>
            </p:cNvPr>
            <p:cNvSpPr/>
            <p:nvPr/>
          </p:nvSpPr>
          <p:spPr bwMode="auto">
            <a:xfrm>
              <a:off x="4256950" y="5883990"/>
              <a:ext cx="1777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CA9A19A-D97B-3044-B3B8-7F1913964DA3}"/>
                </a:ext>
              </a:extLst>
            </p:cNvPr>
            <p:cNvSpPr txBox="1"/>
            <p:nvPr/>
          </p:nvSpPr>
          <p:spPr>
            <a:xfrm>
              <a:off x="4394499" y="5961081"/>
              <a:ext cx="1408203" cy="223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PPDU from STA on Link 2</a:t>
              </a:r>
              <a:endParaRPr lang="en-KR" sz="9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4EB7CCD-6C1C-6B45-A0D0-A7E9B0CE54F9}"/>
                </a:ext>
              </a:extLst>
            </p:cNvPr>
            <p:cNvSpPr txBox="1"/>
            <p:nvPr/>
          </p:nvSpPr>
          <p:spPr>
            <a:xfrm>
              <a:off x="4637137" y="5486214"/>
              <a:ext cx="599710" cy="223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chemeClr val="tx1"/>
                  </a:solidFill>
                </a:rPr>
                <a:t>Collision</a:t>
              </a:r>
              <a:endParaRPr lang="en-KR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EA1B7A0-D5B2-F340-AFCD-BB37C063DD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67765" y="5271197"/>
              <a:ext cx="0" cy="6127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2939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71084-1D9B-3343-9467-F335465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Problems with overlapped channels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1B2B-221A-CF42-8B98-5D1C0852C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Unnecessary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Even when there is an appropriate coordination on BSS color selection, there may be a lot of unnecessary decoding.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KR" dirty="0"/>
              <a:t> STA on one link cannot filter out a PPDU on the other link using BSS color.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increase power consumption of an MLD.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F24AB-4878-C244-8F9C-CC9DC83B0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36A42-5A91-F143-A1CB-D4DCDC95F7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E2334-22C2-4B48-98A7-3A7F55D82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37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27F5-93A6-5E4B-997F-1EF2C68E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Potential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A7494-3237-E742-8D06-856206B2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1) An AP MLD configures a multi-link using non-overlapped channels.</a:t>
            </a:r>
          </a:p>
          <a:p>
            <a:pPr>
              <a:buFont typeface="Arial" panose="020B0604020202020204" pitchFamily="34" charset="0"/>
              <a:buChar char="•"/>
            </a:pPr>
            <a:endParaRPr lang="en-KR" dirty="0"/>
          </a:p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2) It is allowed for an MLD to use overlapped channels with operations defined for this case.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1) Multiple links of an MLD use the same BSS color.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2) A STA recognizes multiple BSS color values as a corresponding value.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9B6F4-04FE-EC42-9BF2-C1CC2E9C1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8D5A9-E829-C74A-A702-B503084CE5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F7F45E-1065-7144-B83F-0382BAE7CF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11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6248</TotalTime>
  <Words>927</Words>
  <Application>Microsoft Macintosh PowerPoint</Application>
  <PresentationFormat>On-screen Show (4:3)</PresentationFormat>
  <Paragraphs>162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Discussion on Channels for Multi-link Operation</vt:lpstr>
      <vt:lpstr>Introduction</vt:lpstr>
      <vt:lpstr>Multi-link channel configurations</vt:lpstr>
      <vt:lpstr>Overlapped channels example (1)</vt:lpstr>
      <vt:lpstr>Overlapped channels example (2)</vt:lpstr>
      <vt:lpstr>Problems with overlapped channels (1/3)</vt:lpstr>
      <vt:lpstr>Problems with overlapped channels (2/3)</vt:lpstr>
      <vt:lpstr>Problems with overlapped channels (3/3)</vt:lpstr>
      <vt:lpstr>Potential solutions</vt:lpstr>
      <vt:lpstr>Conclusion</vt:lpstr>
      <vt:lpstr>References</vt:lpstr>
      <vt:lpstr>Straw poll #1</vt:lpstr>
      <vt:lpstr>Straw 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Greg</dc:creator>
  <cp:lastModifiedBy>Greg</cp:lastModifiedBy>
  <cp:revision>234</cp:revision>
  <cp:lastPrinted>2020-08-05T06:58:13Z</cp:lastPrinted>
  <dcterms:created xsi:type="dcterms:W3CDTF">2020-03-12T05:50:52Z</dcterms:created>
  <dcterms:modified xsi:type="dcterms:W3CDTF">2020-08-05T07:44:37Z</dcterms:modified>
</cp:coreProperties>
</file>