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handoutMasterIdLst>
    <p:handoutMasterId r:id="rId18"/>
  </p:handoutMasterIdLst>
  <p:sldIdLst>
    <p:sldId id="720" r:id="rId3"/>
    <p:sldId id="735" r:id="rId4"/>
    <p:sldId id="814" r:id="rId5"/>
    <p:sldId id="736" r:id="rId6"/>
    <p:sldId id="737" r:id="rId7"/>
    <p:sldId id="738" r:id="rId8"/>
    <p:sldId id="739" r:id="rId9"/>
    <p:sldId id="740" r:id="rId10"/>
    <p:sldId id="741" r:id="rId11"/>
    <p:sldId id="742" r:id="rId12"/>
    <p:sldId id="793" r:id="rId13"/>
    <p:sldId id="761" r:id="rId14"/>
    <p:sldId id="744" r:id="rId15"/>
    <p:sldId id="753" r:id="rId1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29"/>
    <p:restoredTop sz="95405"/>
  </p:normalViewPr>
  <p:slideViewPr>
    <p:cSldViewPr showGuides="1">
      <p:cViewPr varScale="1">
        <p:scale>
          <a:sx n="86" d="100"/>
          <a:sy n="86" d="100"/>
        </p:scale>
        <p:origin x="198" y="84"/>
      </p:cViewPr>
      <p:guideLst>
        <p:guide orient="horz" pos="2160"/>
        <p:guide pos="382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handoutMaster" Target="handoutMasters/handoutMaster1.xml"/><Relationship Id="rId17" Type="http://schemas.openxmlformats.org/officeDocument/2006/relationships/notesMaster" Target="notesMasters/notesMaster1.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0519</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a:t>
            </a:r>
            <a:endPar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standards.ieee.org/develop/policies/bylaws/sb_bylaws.pdf section 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www.google.com/url?q=https://ieee802.my.webex.com/ieee802.my/j.php?MTID%3Dm2cc059bdfe81a8360b365bc1532c4f65&amp;sa=D&amp;usd=2&amp;usg=AOvVaw1WqcYbOrlK-S999MBuA0fd" TargetMode="Externa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Mar 2020</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Telecofnerence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Mar 24</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2020-03-20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076" name="" r:id="rId1" imgW="8290560" imgH="1017905" progId="Word.Document.8">
                  <p:embed/>
                </p:oleObj>
              </mc:Choice>
              <mc:Fallback>
                <p:oleObj name="" r:id="rId1" imgW="8290560" imgH="1017905" progId="Word.Document.8">
                  <p:embed/>
                  <p:pic>
                    <p:nvPicPr>
                      <p:cNvPr id="0" name="图片 3075"/>
                      <p:cNvPicPr/>
                      <p:nvPr/>
                    </p:nvPicPr>
                    <p:blipFill>
                      <a:blip r:embed="rId2"/>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Guideline for Staw Polls during TG Teleconference</a:t>
            </a:r>
            <a:endParaRPr lang="en-US" altLang="zh-CN"/>
          </a:p>
        </p:txBody>
      </p:sp>
      <p:sp>
        <p:nvSpPr>
          <p:cNvPr id="3" name="文本占位符 2"/>
          <p:cNvSpPr>
            <a:spLocks noGrp="1"/>
          </p:cNvSpPr>
          <p:nvPr>
            <p:ph type="body" idx="1"/>
          </p:nvPr>
        </p:nvSpPr>
        <p:spPr>
          <a:xfrm>
            <a:off x="914400" y="1679575"/>
            <a:ext cx="10361930" cy="4669790"/>
          </a:xfrm>
        </p:spPr>
        <p:txBody>
          <a:bodyPr>
            <a:noAutofit/>
          </a:bodyPr>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endParaRPr lang="en-US" altLang="zh-CN" sz="1200">
              <a:latin typeface="Arial" panose="020B0604020202020204" pitchFamily="34" charset="0"/>
              <a:cs typeface="Arial" panose="020B0604020202020204" pitchFamily="34" charset="0"/>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662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662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6628" name="Rectangle 2"/>
          <p:cNvSpPr txBox="1"/>
          <p:nvPr/>
        </p:nvSpPr>
        <p:spPr>
          <a:xfrm>
            <a:off x="2209800" y="609600"/>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Technical Submissions for the Week </a:t>
            </a:r>
            <a:endParaRPr lang="en-US" altLang="en-US" sz="3200" b="1" dirty="0">
              <a:solidFill>
                <a:schemeClr val="tx2"/>
              </a:solidFill>
              <a:latin typeface="Times New Roman" panose="02020603050405020304" pitchFamily="18" charset="0"/>
            </a:endParaRPr>
          </a:p>
        </p:txBody>
      </p:sp>
      <p:sp>
        <p:nvSpPr>
          <p:cNvPr id="9" name="TextBox 8"/>
          <p:cNvSpPr txBox="1"/>
          <p:nvPr/>
        </p:nvSpPr>
        <p:spPr>
          <a:xfrm>
            <a:off x="3162300" y="1677988"/>
            <a:ext cx="5867400" cy="914400"/>
          </a:xfrm>
          <a:prstGeom prst="rect">
            <a:avLst/>
          </a:prstGeom>
          <a:noFill/>
        </p:spPr>
        <p:txBody>
          <a:bodyPr>
            <a:normAutofit fontScale="77500" lnSpcReduction="20000"/>
          </a:bodyPr>
          <a:lstStyle/>
          <a:p>
            <a:pPr marR="0" defTabSz="914400" eaLnBrk="0" hangingPunct="0">
              <a:buClrTx/>
              <a:buSzTx/>
              <a:buFontTx/>
              <a:buNone/>
              <a:defRPr/>
            </a:pPr>
            <a:r>
              <a:rPr kumimoji="0" lang="en-US" sz="1600" b="1" kern="1200" cap="none" spc="0" normalizeH="0" baseline="0" noProof="0" dirty="0">
                <a:latin typeface="Times New Roman" panose="02020603050405020304" pitchFamily="18" charset="0"/>
                <a:ea typeface="MS PGothic" panose="020B0600070205080204" pitchFamily="34" charset="-128"/>
                <a:cs typeface="+mn-cs"/>
              </a:rPr>
              <a:t>Notes:  </a:t>
            </a:r>
            <a:endParaRPr kumimoji="0" lang="en-US" sz="1600" b="1" kern="1200" cap="none" spc="0" normalizeH="0" baseline="0" noProof="0" dirty="0">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Docs in green have been presented.</a:t>
            </a:r>
            <a:endPar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rPr>
              <a:t>Docs in red have been withdrawn.</a:t>
            </a:r>
            <a:endPar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Docs in black have NOT been presented.</a:t>
            </a:r>
            <a:endPar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Docs in yellow were presented but need more discussion or deferred</a:t>
            </a:r>
            <a:endPar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endParaRPr>
          </a:p>
        </p:txBody>
      </p:sp>
      <p:graphicFrame>
        <p:nvGraphicFramePr>
          <p:cNvPr id="11" name="表格 10"/>
          <p:cNvGraphicFramePr>
            <a:graphicFrameLocks noGrp="1"/>
          </p:cNvGraphicFramePr>
          <p:nvPr/>
        </p:nvGraphicFramePr>
        <p:xfrm>
          <a:off x="1306513" y="2516823"/>
          <a:ext cx="9677400" cy="3110230"/>
        </p:xfrm>
        <a:graphic>
          <a:graphicData uri="http://schemas.openxmlformats.org/drawingml/2006/table">
            <a:tbl>
              <a:tblPr firstRow="1" bandRow="1">
                <a:tableStyleId>{5C22544A-7EE6-4342-B048-85BDC9FD1C3A}</a:tableStyleId>
              </a:tblPr>
              <a:tblGrid>
                <a:gridCol w="914401"/>
                <a:gridCol w="1935480"/>
                <a:gridCol w="5119370"/>
                <a:gridCol w="1708149"/>
              </a:tblGrid>
              <a:tr h="219075">
                <a:tc>
                  <a:txBody>
                    <a:bodyPr/>
                    <a:lstStyle/>
                    <a:p>
                      <a:r>
                        <a:rPr lang="en-US" altLang="zh-CN" sz="1200" dirty="0" smtClean="0"/>
                        <a:t>DCN</a:t>
                      </a:r>
                      <a:endParaRPr lang="zh-CN" altLang="en-US" sz="1200" dirty="0"/>
                    </a:p>
                  </a:txBody>
                  <a:tcPr marL="36000" marR="36000" marT="17972" marB="17972"/>
                </a:tc>
                <a:tc>
                  <a:txBody>
                    <a:bodyPr/>
                    <a:lstStyle/>
                    <a:p>
                      <a:r>
                        <a:rPr lang="en-US" altLang="zh-CN" sz="1200" dirty="0" smtClean="0"/>
                        <a:t>Author</a:t>
                      </a:r>
                      <a:endParaRPr lang="zh-CN" altLang="en-US" sz="1200" dirty="0"/>
                    </a:p>
                  </a:txBody>
                  <a:tcPr marL="36000" marR="36000" marT="17972" marB="17972"/>
                </a:tc>
                <a:tc>
                  <a:txBody>
                    <a:bodyPr/>
                    <a:lstStyle/>
                    <a:p>
                      <a:r>
                        <a:rPr lang="en-US" altLang="zh-CN" sz="1200" dirty="0" smtClean="0"/>
                        <a:t>Title</a:t>
                      </a:r>
                      <a:endParaRPr lang="zh-CN" altLang="en-US" sz="1200" dirty="0"/>
                    </a:p>
                  </a:txBody>
                  <a:tcPr marL="36000" marR="36000" marT="17972" marB="17972"/>
                </a:tc>
                <a:tc>
                  <a:txBody>
                    <a:bodyPr/>
                    <a:lstStyle/>
                    <a:p>
                      <a:r>
                        <a:rPr lang="en-US" altLang="zh-CN" sz="1200" dirty="0" err="1" smtClean="0"/>
                        <a:t>Adhoc</a:t>
                      </a:r>
                      <a:r>
                        <a:rPr lang="en-US" altLang="zh-CN" sz="1200" dirty="0" smtClean="0"/>
                        <a:t> Group</a:t>
                      </a:r>
                      <a:endParaRPr lang="zh-CN" altLang="en-US" sz="1200" dirty="0"/>
                    </a:p>
                  </a:txBody>
                  <a:tcPr marL="36000" marR="36000" marT="17972" marB="17972"/>
                </a:tc>
              </a:tr>
              <a:tr h="218792">
                <a:tc>
                  <a:txBody>
                    <a:bodyPr/>
                    <a:lstStyle/>
                    <a:p>
                      <a:r>
                        <a:rPr lang="en-US" altLang="zh-CN" sz="1200" u="sng" dirty="0" smtClean="0"/>
                        <a:t>11-19/1299</a:t>
                      </a:r>
                      <a:endParaRPr lang="en-US" altLang="zh-CN" sz="1200" u="sng" dirty="0" smtClean="0"/>
                    </a:p>
                  </a:txBody>
                  <a:tcPr marL="36000" marR="36000" marT="17972" marB="17972"/>
                </a:tc>
                <a:tc>
                  <a:txBody>
                    <a:bodyPr/>
                    <a:lstStyle/>
                    <a:p>
                      <a:r>
                        <a:rPr lang="en-US" altLang="zh-CN" sz="1200" u="sng" dirty="0" smtClean="0"/>
                        <a:t>Sean</a:t>
                      </a:r>
                      <a:r>
                        <a:rPr lang="en-US" altLang="zh-CN" sz="1200" u="sng" baseline="0" dirty="0" smtClean="0"/>
                        <a:t> Coffey (</a:t>
                      </a:r>
                      <a:r>
                        <a:rPr lang="en-US" altLang="zh-CN" sz="1200" u="sng" baseline="0" dirty="0" err="1" smtClean="0"/>
                        <a:t>Realtek</a:t>
                      </a:r>
                      <a:r>
                        <a:rPr lang="en-US" altLang="zh-CN" sz="1200" u="sng" baseline="0" dirty="0" smtClean="0"/>
                        <a:t>)</a:t>
                      </a:r>
                      <a:endParaRPr lang="zh-CN" altLang="en-US" sz="1200" u="sng" dirty="0"/>
                    </a:p>
                  </a:txBody>
                  <a:tcPr marL="36000" marR="36000" marT="17972" marB="17972"/>
                </a:tc>
                <a:tc>
                  <a:txBody>
                    <a:bodyPr/>
                    <a:lstStyle/>
                    <a:p>
                      <a:r>
                        <a:rPr lang="en-US" altLang="zh-CN" sz="1200" u="sng" dirty="0" smtClean="0"/>
                        <a:t>Extended</a:t>
                      </a:r>
                      <a:r>
                        <a:rPr lang="en-US" altLang="zh-CN" sz="1200" u="sng" baseline="0" dirty="0" smtClean="0"/>
                        <a:t> rate modes in 11bd</a:t>
                      </a:r>
                      <a:endParaRPr lang="zh-CN" altLang="en-US" sz="1200" u="sng" dirty="0"/>
                    </a:p>
                  </a:txBody>
                  <a:tcPr marL="36000" marR="36000" marT="17972" marB="17972"/>
                </a:tc>
                <a:tc>
                  <a:txBody>
                    <a:bodyPr/>
                    <a:lstStyle/>
                    <a:p>
                      <a:r>
                        <a:rPr lang="en-US" altLang="zh-CN" sz="1200" u="sng" dirty="0" smtClean="0"/>
                        <a:t>PHY</a:t>
                      </a:r>
                      <a:endParaRPr lang="en-US" altLang="zh-CN" sz="1200" u="sng" dirty="0" smtClean="0"/>
                    </a:p>
                  </a:txBody>
                  <a:tcPr marL="36000" marR="36000" marT="17972" marB="17972"/>
                </a:tc>
              </a:tr>
              <a:tr h="218792">
                <a:tc>
                  <a:txBody>
                    <a:bodyPr/>
                    <a:p>
                      <a:r>
                        <a:rPr lang="en-US" altLang="zh-CN" sz="1200" dirty="0" smtClean="0">
                          <a:solidFill>
                            <a:srgbClr val="00B050"/>
                          </a:solidFill>
                        </a:rPr>
                        <a:t>11-19/1847</a:t>
                      </a:r>
                      <a:endParaRPr lang="en-US" altLang="zh-CN" sz="1200" dirty="0" smtClean="0">
                        <a:solidFill>
                          <a:srgbClr val="00B050"/>
                        </a:solidFill>
                      </a:endParaRPr>
                    </a:p>
                  </a:txBody>
                  <a:tcPr marL="36000" marR="36000" marT="17972" marB="17972"/>
                </a:tc>
                <a:tc>
                  <a:txBody>
                    <a:bodyPr/>
                    <a:p>
                      <a:r>
                        <a:rPr lang="en-US" altLang="zh-CN" sz="1200" dirty="0" err="1" smtClean="0">
                          <a:solidFill>
                            <a:srgbClr val="00B050"/>
                          </a:solidFill>
                        </a:rPr>
                        <a:t>Insun</a:t>
                      </a:r>
                      <a:r>
                        <a:rPr lang="en-US" altLang="zh-CN" sz="1200" dirty="0" smtClean="0">
                          <a:solidFill>
                            <a:srgbClr val="00B050"/>
                          </a:solidFill>
                        </a:rPr>
                        <a:t> (LGE)</a:t>
                      </a:r>
                      <a:endParaRPr lang="en-US" altLang="zh-CN" sz="1200" dirty="0" smtClean="0">
                        <a:solidFill>
                          <a:srgbClr val="00B050"/>
                        </a:solidFill>
                      </a:endParaRPr>
                    </a:p>
                  </a:txBody>
                  <a:tcPr marL="36000" marR="36000" marT="17972" marB="17972"/>
                </a:tc>
                <a:tc>
                  <a:txBody>
                    <a:bodyPr/>
                    <a:p>
                      <a:r>
                        <a:rPr lang="en-US" altLang="zh-CN" sz="1200" kern="1200" dirty="0" smtClean="0">
                          <a:solidFill>
                            <a:srgbClr val="00B050"/>
                          </a:solidFill>
                          <a:latin typeface="+mn-lt"/>
                          <a:ea typeface="+mn-ea"/>
                          <a:cs typeface="+mn-cs"/>
                        </a:rPr>
                        <a:t>Discussion on PHY/MAC Signaling for Adaptive Repetition of 11p PPDU in 11bd</a:t>
                      </a:r>
                      <a:endParaRPr lang="en-US" altLang="zh-CN" sz="1200" kern="1200" dirty="0" smtClean="0">
                        <a:solidFill>
                          <a:srgbClr val="00B050"/>
                        </a:solidFill>
                        <a:latin typeface="+mn-lt"/>
                        <a:ea typeface="+mn-ea"/>
                        <a:cs typeface="+mn-cs"/>
                      </a:endParaRPr>
                    </a:p>
                  </a:txBody>
                  <a:tcPr marL="36000" marR="36000" marT="17972" marB="17972"/>
                </a:tc>
                <a:tc>
                  <a:txBody>
                    <a:bodyPr/>
                    <a:p>
                      <a:r>
                        <a:rPr lang="en-US" altLang="zh-CN" sz="1200" dirty="0" smtClean="0">
                          <a:solidFill>
                            <a:srgbClr val="00B050"/>
                          </a:solidFill>
                        </a:rPr>
                        <a:t>TG</a:t>
                      </a:r>
                      <a:endParaRPr lang="en-US" altLang="zh-CN" sz="1200" dirty="0" smtClean="0">
                        <a:solidFill>
                          <a:srgbClr val="00B050"/>
                        </a:solidFill>
                      </a:endParaRPr>
                    </a:p>
                  </a:txBody>
                  <a:tcPr marL="36000" marR="36000" marT="17972" marB="17972"/>
                </a:tc>
              </a:tr>
              <a:tr h="218792">
                <a:tc>
                  <a:txBody>
                    <a:bodyPr/>
                    <a:p>
                      <a:r>
                        <a:rPr lang="en-US" altLang="zh-CN" sz="1200" dirty="0" smtClean="0">
                          <a:solidFill>
                            <a:srgbClr val="FFC000"/>
                          </a:solidFill>
                        </a:rPr>
                        <a:t>11-19/1946</a:t>
                      </a:r>
                      <a:endParaRPr lang="en-US" altLang="zh-CN" sz="1200" dirty="0" smtClean="0">
                        <a:solidFill>
                          <a:srgbClr val="FFC000"/>
                        </a:solidFill>
                      </a:endParaRPr>
                    </a:p>
                  </a:txBody>
                  <a:tcPr marL="35994" marR="35994" marT="17984" marB="17984"/>
                </a:tc>
                <a:tc>
                  <a:txBody>
                    <a:bodyPr/>
                    <a:p>
                      <a:r>
                        <a:rPr lang="en-US" altLang="zh-CN" sz="1200" dirty="0" err="1" smtClean="0">
                          <a:solidFill>
                            <a:srgbClr val="FFC000"/>
                          </a:solidFill>
                        </a:rPr>
                        <a:t>Alessio</a:t>
                      </a:r>
                      <a:r>
                        <a:rPr lang="en-US" altLang="zh-CN" sz="1200" dirty="0" smtClean="0">
                          <a:solidFill>
                            <a:srgbClr val="FFC000"/>
                          </a:solidFill>
                        </a:rPr>
                        <a:t> </a:t>
                      </a:r>
                      <a:r>
                        <a:rPr lang="en-US" altLang="zh-CN" sz="1200" dirty="0" err="1" smtClean="0">
                          <a:solidFill>
                            <a:srgbClr val="FFC000"/>
                          </a:solidFill>
                        </a:rPr>
                        <a:t>Filippi</a:t>
                      </a:r>
                      <a:r>
                        <a:rPr lang="en-US" altLang="zh-CN" sz="1200" baseline="0" dirty="0" smtClean="0">
                          <a:solidFill>
                            <a:srgbClr val="FFC000"/>
                          </a:solidFill>
                        </a:rPr>
                        <a:t> (NXP)</a:t>
                      </a:r>
                      <a:endParaRPr lang="en-US" altLang="zh-CN" sz="1200" baseline="0" dirty="0" smtClean="0">
                        <a:solidFill>
                          <a:srgbClr val="FFC000"/>
                        </a:solidFill>
                      </a:endParaRPr>
                    </a:p>
                  </a:txBody>
                  <a:tcPr marL="35994" marR="35994" marT="17984" marB="17984"/>
                </a:tc>
                <a:tc>
                  <a:txBody>
                    <a:bodyPr/>
                    <a:p>
                      <a:pPr marL="0" algn="l" defTabSz="914400" rtl="0" eaLnBrk="1" latinLnBrk="0" hangingPunct="1"/>
                      <a:r>
                        <a:rPr lang="en-US" altLang="zh-CN" sz="1200" kern="1200" dirty="0" smtClean="0">
                          <a:solidFill>
                            <a:srgbClr val="FFC000"/>
                          </a:solidFill>
                          <a:latin typeface="+mn-lt"/>
                          <a:ea typeface="+mn-ea"/>
                          <a:cs typeface="+mn-cs"/>
                        </a:rPr>
                        <a:t>Detection of adaptive repetitions</a:t>
                      </a:r>
                      <a:endParaRPr lang="en-US" altLang="zh-CN" sz="1200" kern="1200" dirty="0" smtClean="0">
                        <a:solidFill>
                          <a:srgbClr val="FFC000"/>
                        </a:solidFill>
                        <a:latin typeface="+mn-lt"/>
                        <a:ea typeface="+mn-ea"/>
                        <a:cs typeface="+mn-cs"/>
                      </a:endParaRPr>
                    </a:p>
                  </a:txBody>
                  <a:tcPr marL="35994" marR="35994" marT="17984" marB="17984"/>
                </a:tc>
                <a:tc>
                  <a:txBody>
                    <a:bodyPr/>
                    <a:p>
                      <a:r>
                        <a:rPr lang="en-US" altLang="zh-CN" sz="1200" dirty="0" smtClean="0">
                          <a:solidFill>
                            <a:srgbClr val="FFC000"/>
                          </a:solidFill>
                        </a:rPr>
                        <a:t>TG</a:t>
                      </a:r>
                      <a:endParaRPr lang="en-US" altLang="zh-CN" sz="1200" dirty="0" smtClean="0">
                        <a:solidFill>
                          <a:srgbClr val="FFC000"/>
                        </a:solidFill>
                      </a:endParaRPr>
                    </a:p>
                  </a:txBody>
                  <a:tcPr marL="35994" marR="35994" marT="17984" marB="17984"/>
                </a:tc>
              </a:tr>
              <a:tr h="218792">
                <a:tc>
                  <a:txBody>
                    <a:bodyPr/>
                    <a:lstStyle/>
                    <a:p>
                      <a:pPr>
                        <a:buNone/>
                      </a:pPr>
                      <a:r>
                        <a:rPr lang="en-US" altLang="zh-CN" sz="1200" dirty="0">
                          <a:solidFill>
                            <a:srgbClr val="FFC000"/>
                          </a:solidFill>
                        </a:rPr>
                        <a:t>11-20/0100</a:t>
                      </a:r>
                      <a:endParaRPr lang="en-US" altLang="zh-CN" sz="1200" dirty="0">
                        <a:solidFill>
                          <a:srgbClr val="FFC000"/>
                        </a:solidFill>
                      </a:endParaRPr>
                    </a:p>
                  </a:txBody>
                  <a:tcPr marL="36000" marR="36000" marT="17972" marB="17972"/>
                </a:tc>
                <a:tc>
                  <a:txBody>
                    <a:bodyPr/>
                    <a:lstStyle/>
                    <a:p>
                      <a:pPr>
                        <a:buNone/>
                      </a:pPr>
                      <a:r>
                        <a:rPr lang="en-US" altLang="zh-CN" sz="1200" dirty="0">
                          <a:solidFill>
                            <a:srgbClr val="FFC000"/>
                          </a:solidFill>
                        </a:rPr>
                        <a:t>Rui Yang (InterDigital)</a:t>
                      </a:r>
                      <a:endParaRPr lang="en-US" altLang="zh-CN" sz="1200" dirty="0">
                        <a:solidFill>
                          <a:srgbClr val="FFC000"/>
                        </a:solidFill>
                      </a:endParaRPr>
                    </a:p>
                  </a:txBody>
                  <a:tcPr marL="36000" marR="36000" marT="17972" marB="17972"/>
                </a:tc>
                <a:tc>
                  <a:txBody>
                    <a:bodyPr/>
                    <a:lstStyle/>
                    <a:p>
                      <a:pPr>
                        <a:buNone/>
                      </a:pPr>
                      <a:r>
                        <a:rPr lang="zh-CN" altLang="en-US" sz="1200" kern="1200" dirty="0">
                          <a:solidFill>
                            <a:srgbClr val="FFC000"/>
                          </a:solidFill>
                          <a:latin typeface="+mn-lt"/>
                          <a:ea typeface="+mn-ea"/>
                          <a:cs typeface="+mn-cs"/>
                        </a:rPr>
                        <a:t>Follow-Up on PHY Signaling for Adaptive Repetition of 11p PPDU</a:t>
                      </a:r>
                      <a:endParaRPr lang="zh-CN" altLang="en-US" sz="1200" kern="1200" dirty="0">
                        <a:solidFill>
                          <a:srgbClr val="FFC000"/>
                        </a:solidFill>
                        <a:latin typeface="+mn-lt"/>
                        <a:ea typeface="+mn-ea"/>
                        <a:cs typeface="+mn-cs"/>
                      </a:endParaRPr>
                    </a:p>
                  </a:txBody>
                  <a:tcPr marL="36000" marR="36000" marT="17972" marB="17972"/>
                </a:tc>
                <a:tc>
                  <a:txBody>
                    <a:bodyPr/>
                    <a:lstStyle/>
                    <a:p>
                      <a:pPr>
                        <a:buNone/>
                      </a:pPr>
                      <a:r>
                        <a:rPr lang="en-US" altLang="zh-CN" sz="1200" dirty="0">
                          <a:solidFill>
                            <a:srgbClr val="FFC000"/>
                          </a:solidFill>
                        </a:rPr>
                        <a:t>TG (defer to Mar 20)</a:t>
                      </a:r>
                      <a:endParaRPr lang="en-US" altLang="zh-CN" sz="1200" dirty="0">
                        <a:solidFill>
                          <a:srgbClr val="FFC000"/>
                        </a:solidFill>
                      </a:endParaRPr>
                    </a:p>
                  </a:txBody>
                  <a:tcPr marL="36000" marR="36000" marT="17972" marB="17972"/>
                </a:tc>
              </a:tr>
              <a:tr h="218792">
                <a:tc>
                  <a:txBody>
                    <a:bodyPr/>
                    <a:lstStyle/>
                    <a:p>
                      <a:r>
                        <a:rPr lang="en-US" altLang="zh-CN" sz="1200" dirty="0" smtClean="0">
                          <a:solidFill>
                            <a:schemeClr val="tx1"/>
                          </a:solidFill>
                        </a:rPr>
                        <a:t>11-20/0464</a:t>
                      </a:r>
                      <a:endParaRPr lang="en-US" altLang="zh-CN" sz="1200" dirty="0" smtClean="0">
                        <a:solidFill>
                          <a:schemeClr val="tx1"/>
                        </a:solidFill>
                      </a:endParaRPr>
                    </a:p>
                  </a:txBody>
                  <a:tcPr marL="35994" marR="35994" marT="17984" marB="17984"/>
                </a:tc>
                <a:tc>
                  <a:txBody>
                    <a:bodyPr/>
                    <a:lstStyle/>
                    <a:p>
                      <a:r>
                        <a:rPr lang="en-US" altLang="zh-CN" sz="1200" baseline="0" dirty="0" smtClean="0">
                          <a:solidFill>
                            <a:schemeClr val="tx1"/>
                          </a:solidFill>
                        </a:rPr>
                        <a:t>Prashant Sharma (NXP)</a:t>
                      </a:r>
                      <a:endParaRPr lang="en-US" altLang="zh-CN" sz="1200" baseline="0" dirty="0" smtClean="0">
                        <a:solidFill>
                          <a:schemeClr val="tx1"/>
                        </a:solidFill>
                      </a:endParaRPr>
                    </a:p>
                  </a:txBody>
                  <a:tcPr marL="35994" marR="35994" marT="17984" marB="17984"/>
                </a:tc>
                <a:tc>
                  <a:txBody>
                    <a:bodyPr/>
                    <a:lstStyle/>
                    <a:p>
                      <a:pPr marL="0" algn="l" defTabSz="914400" rtl="0" eaLnBrk="1" latinLnBrk="0" hangingPunct="1"/>
                      <a:r>
                        <a:rPr lang="en-US" altLang="zh-CN" sz="1200" kern="1200" dirty="0" smtClean="0">
                          <a:solidFill>
                            <a:schemeClr val="tx1"/>
                          </a:solidFill>
                          <a:latin typeface="+mn-lt"/>
                          <a:ea typeface="+mn-ea"/>
                          <a:cs typeface="+mn-cs"/>
                        </a:rPr>
                        <a:t>Draft spec text Update for Section D2.3 (Annex D)</a:t>
                      </a:r>
                      <a:endParaRPr lang="en-US" altLang="zh-CN" sz="1200" kern="1200" dirty="0" smtClean="0">
                        <a:solidFill>
                          <a:schemeClr val="tx1"/>
                        </a:solidFill>
                        <a:latin typeface="+mn-lt"/>
                        <a:ea typeface="+mn-ea"/>
                        <a:cs typeface="+mn-cs"/>
                      </a:endParaRPr>
                    </a:p>
                  </a:txBody>
                  <a:tcPr marL="35994" marR="35994" marT="17984" marB="17984"/>
                </a:tc>
                <a:tc>
                  <a:txBody>
                    <a:bodyPr/>
                    <a:lstStyle/>
                    <a:p>
                      <a:r>
                        <a:rPr lang="en-US" altLang="zh-CN" sz="1200" dirty="0">
                          <a:solidFill>
                            <a:schemeClr val="tx1"/>
                          </a:solidFill>
                          <a:sym typeface="+mn-ea"/>
                        </a:rPr>
                        <a:t>Spec text proposal</a:t>
                      </a:r>
                      <a:endParaRPr lang="en-US" altLang="zh-CN" sz="1200" dirty="0" smtClean="0">
                        <a:solidFill>
                          <a:schemeClr val="tx1"/>
                        </a:solidFill>
                      </a:endParaRPr>
                    </a:p>
                  </a:txBody>
                  <a:tcPr marL="35994" marR="35994" marT="17984" marB="17984"/>
                </a:tc>
              </a:tr>
              <a:tr h="218792">
                <a:tc>
                  <a:txBody>
                    <a:bodyPr/>
                    <a:lstStyle/>
                    <a:p>
                      <a:r>
                        <a:rPr lang="en-US" altLang="zh-CN" sz="1200" dirty="0" smtClean="0">
                          <a:solidFill>
                            <a:schemeClr val="tx1"/>
                          </a:solidFill>
                        </a:rPr>
                        <a:t>11-20/0465</a:t>
                      </a:r>
                      <a:endParaRPr lang="en-US" altLang="zh-CN" sz="1200" dirty="0" smtClean="0">
                        <a:solidFill>
                          <a:schemeClr val="tx1"/>
                        </a:solidFill>
                      </a:endParaRPr>
                    </a:p>
                  </a:txBody>
                  <a:tcPr marL="35994" marR="35994" marT="17984" marB="17984"/>
                </a:tc>
                <a:tc>
                  <a:txBody>
                    <a:bodyPr/>
                    <a:lstStyle/>
                    <a:p>
                      <a:r>
                        <a:rPr lang="en-US" altLang="zh-CN" sz="1200" baseline="0" dirty="0" smtClean="0">
                          <a:solidFill>
                            <a:schemeClr val="tx1"/>
                          </a:solidFill>
                        </a:rPr>
                        <a:t>Prashant Sharma (NXP)</a:t>
                      </a:r>
                      <a:endParaRPr lang="en-US" altLang="zh-CN" sz="1200" baseline="0" dirty="0" smtClean="0">
                        <a:solidFill>
                          <a:schemeClr val="tx1"/>
                        </a:solidFill>
                      </a:endParaRPr>
                    </a:p>
                  </a:txBody>
                  <a:tcPr marL="35994" marR="35994" marT="17984" marB="17984"/>
                </a:tc>
                <a:tc>
                  <a:txBody>
                    <a:bodyPr/>
                    <a:lstStyle/>
                    <a:p>
                      <a:pPr marL="0" algn="l" defTabSz="914400" rtl="0" eaLnBrk="1" latinLnBrk="0" hangingPunct="1"/>
                      <a:r>
                        <a:rPr lang="en-US" altLang="zh-CN" sz="1200" kern="1200" dirty="0" smtClean="0">
                          <a:solidFill>
                            <a:schemeClr val="tx1"/>
                          </a:solidFill>
                          <a:latin typeface="+mn-lt"/>
                          <a:ea typeface="+mn-ea"/>
                          <a:cs typeface="+mn-cs"/>
                        </a:rPr>
                        <a:t>Draft spec text Update for Section 32.3.8 (Data field)</a:t>
                      </a:r>
                      <a:endParaRPr lang="en-US" altLang="zh-CN" sz="1200" kern="1200" dirty="0" smtClean="0">
                        <a:solidFill>
                          <a:schemeClr val="tx1"/>
                        </a:solidFill>
                        <a:latin typeface="+mn-lt"/>
                        <a:ea typeface="+mn-ea"/>
                        <a:cs typeface="+mn-cs"/>
                      </a:endParaRPr>
                    </a:p>
                  </a:txBody>
                  <a:tcPr marL="35994" marR="35994" marT="17984" marB="17984"/>
                </a:tc>
                <a:tc>
                  <a:txBody>
                    <a:bodyPr/>
                    <a:lstStyle/>
                    <a:p>
                      <a:r>
                        <a:rPr lang="en-US" altLang="zh-CN" sz="1200" dirty="0">
                          <a:solidFill>
                            <a:schemeClr val="tx1"/>
                          </a:solidFill>
                          <a:sym typeface="+mn-ea"/>
                        </a:rPr>
                        <a:t>Spec text proposal</a:t>
                      </a:r>
                      <a:endParaRPr lang="zh-CN" altLang="en-US" sz="1200" dirty="0">
                        <a:solidFill>
                          <a:schemeClr val="tx1"/>
                        </a:solidFill>
                      </a:endParaRPr>
                    </a:p>
                  </a:txBody>
                  <a:tcPr marL="35994" marR="35994" marT="17984" marB="17984"/>
                </a:tc>
              </a:tr>
              <a:tr h="219075">
                <a:tc>
                  <a:txBody>
                    <a:bodyPr/>
                    <a:p>
                      <a:pPr>
                        <a:buNone/>
                      </a:pPr>
                      <a:r>
                        <a:rPr lang="en-US" altLang="zh-CN" sz="1200" dirty="0">
                          <a:solidFill>
                            <a:srgbClr val="00B050"/>
                          </a:solidFill>
                        </a:rPr>
                        <a:t>11-20/0451</a:t>
                      </a:r>
                      <a:endParaRPr lang="en-US" altLang="zh-CN" sz="1200" dirty="0">
                        <a:solidFill>
                          <a:srgbClr val="00B050"/>
                        </a:solidFill>
                      </a:endParaRPr>
                    </a:p>
                  </a:txBody>
                  <a:tcPr marL="36000" marR="36000" marT="17972" marB="17972"/>
                </a:tc>
                <a:tc>
                  <a:txBody>
                    <a:bodyPr/>
                    <a:p>
                      <a:pPr>
                        <a:buNone/>
                      </a:pPr>
                      <a:r>
                        <a:rPr lang="en-US" altLang="zh-CN" sz="1200" dirty="0">
                          <a:solidFill>
                            <a:srgbClr val="00B050"/>
                          </a:solidFill>
                        </a:rPr>
                        <a:t>Rui Cao (NXP)</a:t>
                      </a:r>
                      <a:endParaRPr lang="en-US" altLang="zh-CN" sz="1200" dirty="0">
                        <a:solidFill>
                          <a:srgbClr val="00B050"/>
                        </a:solidFill>
                      </a:endParaRPr>
                    </a:p>
                  </a:txBody>
                  <a:tcPr marL="36000" marR="36000" marT="17972" marB="17972"/>
                </a:tc>
                <a:tc>
                  <a:txBody>
                    <a:bodyPr/>
                    <a:p>
                      <a:pPr>
                        <a:buNone/>
                      </a:pPr>
                      <a:r>
                        <a:rPr lang="en-US" altLang="zh-CN" sz="1200" kern="1200" dirty="0">
                          <a:solidFill>
                            <a:srgbClr val="00B050"/>
                          </a:solidFill>
                          <a:latin typeface="+mn-lt"/>
                          <a:ea typeface="+mn-ea"/>
                          <a:cs typeface="+mn-cs"/>
                        </a:rPr>
                        <a:t>NGV-SIG-CRC</a:t>
                      </a:r>
                      <a:endParaRPr lang="en-US" altLang="zh-CN" sz="1200" kern="1200" dirty="0">
                        <a:solidFill>
                          <a:srgbClr val="00B050"/>
                        </a:solidFill>
                        <a:latin typeface="+mn-lt"/>
                        <a:ea typeface="+mn-ea"/>
                        <a:cs typeface="+mn-cs"/>
                      </a:endParaRPr>
                    </a:p>
                  </a:txBody>
                  <a:tcPr marL="36000" marR="36000" marT="17972" marB="17972"/>
                </a:tc>
                <a:tc>
                  <a:txBody>
                    <a:bodyPr/>
                    <a:p>
                      <a:pPr>
                        <a:buNone/>
                      </a:pPr>
                      <a:r>
                        <a:rPr lang="en-US" altLang="zh-CN" sz="1200" dirty="0">
                          <a:solidFill>
                            <a:srgbClr val="00B050"/>
                          </a:solidFill>
                        </a:rPr>
                        <a:t>TG</a:t>
                      </a:r>
                      <a:endParaRPr lang="en-US" altLang="zh-CN" sz="1200" dirty="0">
                        <a:solidFill>
                          <a:srgbClr val="00B050"/>
                        </a:solidFill>
                      </a:endParaRPr>
                    </a:p>
                  </a:txBody>
                  <a:tcPr marL="36000" marR="36000" marT="17972" marB="17972"/>
                </a:tc>
              </a:tr>
              <a:tr h="219075">
                <a:tc>
                  <a:txBody>
                    <a:bodyPr/>
                    <a:p>
                      <a:pPr>
                        <a:buNone/>
                      </a:pPr>
                      <a:r>
                        <a:rPr lang="en-US" altLang="zh-CN" sz="1200" dirty="0">
                          <a:solidFill>
                            <a:schemeClr val="tx1"/>
                          </a:solidFill>
                        </a:rPr>
                        <a:t>11-20/0452</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Rui Cao (NXP)</a:t>
                      </a:r>
                      <a:endParaRPr lang="en-US" altLang="zh-CN" sz="1200" dirty="0">
                        <a:solidFill>
                          <a:schemeClr val="tx1"/>
                        </a:solidFill>
                      </a:endParaRPr>
                    </a:p>
                  </a:txBody>
                  <a:tcPr marL="36000" marR="36000" marT="17972" marB="17972"/>
                </a:tc>
                <a:tc>
                  <a:txBody>
                    <a:bodyPr/>
                    <a:p>
                      <a:pPr>
                        <a:buNone/>
                      </a:pPr>
                      <a:r>
                        <a:rPr lang="en-US" altLang="zh-CN" sz="1200" kern="1200" dirty="0">
                          <a:solidFill>
                            <a:schemeClr val="tx1"/>
                          </a:solidFill>
                          <a:latin typeface="+mn-lt"/>
                          <a:ea typeface="+mn-ea"/>
                          <a:cs typeface="+mn-cs"/>
                        </a:rPr>
                        <a:t>spec change for NGV-SIG CRC</a:t>
                      </a:r>
                      <a:endParaRPr lang="en-US" altLang="zh-CN"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sym typeface="+mn-ea"/>
                        </a:rPr>
                        <a:t>Spec text proposal</a:t>
                      </a:r>
                      <a:endParaRPr lang="zh-CN" altLang="en-US" sz="1200" dirty="0">
                        <a:solidFill>
                          <a:schemeClr val="tx1"/>
                        </a:solidFill>
                      </a:endParaRPr>
                    </a:p>
                  </a:txBody>
                  <a:tcPr marL="36000" marR="36000" marT="17972" marB="17972"/>
                </a:tc>
              </a:tr>
              <a:tr h="219075">
                <a:tc>
                  <a:txBody>
                    <a:bodyPr/>
                    <a:p>
                      <a:pPr>
                        <a:buNone/>
                      </a:pPr>
                      <a:r>
                        <a:rPr lang="en-US" altLang="zh-CN" sz="1200" dirty="0">
                          <a:solidFill>
                            <a:srgbClr val="00B050"/>
                          </a:solidFill>
                        </a:rPr>
                        <a:t>11-20/0453</a:t>
                      </a:r>
                      <a:endParaRPr lang="en-US" altLang="zh-CN" sz="1200" dirty="0">
                        <a:solidFill>
                          <a:srgbClr val="00B050"/>
                        </a:solidFill>
                      </a:endParaRPr>
                    </a:p>
                  </a:txBody>
                  <a:tcPr marL="36000" marR="36000" marT="17972" marB="17972"/>
                </a:tc>
                <a:tc>
                  <a:txBody>
                    <a:bodyPr/>
                    <a:p>
                      <a:pPr>
                        <a:buNone/>
                      </a:pPr>
                      <a:r>
                        <a:rPr lang="en-US" altLang="zh-CN" sz="1200" dirty="0">
                          <a:solidFill>
                            <a:srgbClr val="00B050"/>
                          </a:solidFill>
                        </a:rPr>
                        <a:t>Rui Cao (NXP)</a:t>
                      </a:r>
                      <a:endParaRPr lang="en-US" altLang="zh-CN" sz="1200" dirty="0">
                        <a:solidFill>
                          <a:srgbClr val="00B050"/>
                        </a:solidFill>
                      </a:endParaRPr>
                    </a:p>
                  </a:txBody>
                  <a:tcPr marL="36000" marR="36000" marT="17972" marB="17972"/>
                </a:tc>
                <a:tc>
                  <a:txBody>
                    <a:bodyPr/>
                    <a:p>
                      <a:pPr>
                        <a:buNone/>
                      </a:pPr>
                      <a:r>
                        <a:rPr lang="en-US" altLang="zh-CN" sz="1200" kern="1200" dirty="0">
                          <a:solidFill>
                            <a:srgbClr val="00B050"/>
                          </a:solidFill>
                          <a:latin typeface="+mn-lt"/>
                          <a:ea typeface="+mn-ea"/>
                          <a:cs typeface="+mn-cs"/>
                        </a:rPr>
                        <a:t>NGV GI LTF</a:t>
                      </a:r>
                      <a:endParaRPr lang="en-US" altLang="zh-CN" sz="1200" kern="1200" dirty="0">
                        <a:solidFill>
                          <a:srgbClr val="00B050"/>
                        </a:solidFill>
                        <a:latin typeface="+mn-lt"/>
                        <a:ea typeface="+mn-ea"/>
                        <a:cs typeface="+mn-cs"/>
                      </a:endParaRPr>
                    </a:p>
                  </a:txBody>
                  <a:tcPr marL="36000" marR="36000" marT="17972" marB="17972"/>
                </a:tc>
                <a:tc>
                  <a:txBody>
                    <a:bodyPr/>
                    <a:p>
                      <a:pPr>
                        <a:buNone/>
                      </a:pPr>
                      <a:r>
                        <a:rPr lang="en-US" altLang="zh-CN" sz="1200" dirty="0">
                          <a:solidFill>
                            <a:srgbClr val="00B050"/>
                          </a:solidFill>
                        </a:rPr>
                        <a:t>TG</a:t>
                      </a:r>
                      <a:endParaRPr lang="en-US" altLang="zh-CN" sz="1200" dirty="0">
                        <a:solidFill>
                          <a:srgbClr val="00B050"/>
                        </a:solidFill>
                      </a:endParaRPr>
                    </a:p>
                  </a:txBody>
                  <a:tcPr marL="36000" marR="36000" marT="17972" marB="17972"/>
                </a:tc>
              </a:tr>
              <a:tr h="219075">
                <a:tc>
                  <a:txBody>
                    <a:bodyPr/>
                    <a:lstStyle/>
                    <a:p>
                      <a:pPr>
                        <a:buNone/>
                      </a:pPr>
                      <a:r>
                        <a:rPr lang="en-US" altLang="zh-CN" sz="1200" dirty="0">
                          <a:solidFill>
                            <a:schemeClr val="tx1"/>
                          </a:solidFill>
                        </a:rPr>
                        <a:t>11-20/0454</a:t>
                      </a:r>
                      <a:endParaRPr lang="en-US" altLang="zh-CN" sz="1200" dirty="0">
                        <a:solidFill>
                          <a:schemeClr val="tx1"/>
                        </a:solidFill>
                      </a:endParaRPr>
                    </a:p>
                  </a:txBody>
                  <a:tcPr marL="36000" marR="36000" marT="17972" marB="17972"/>
                </a:tc>
                <a:tc>
                  <a:txBody>
                    <a:bodyPr/>
                    <a:lstStyle/>
                    <a:p>
                      <a:pPr>
                        <a:buNone/>
                      </a:pPr>
                      <a:r>
                        <a:rPr lang="en-US" altLang="zh-CN" sz="1200" dirty="0">
                          <a:solidFill>
                            <a:schemeClr val="tx1"/>
                          </a:solidFill>
                        </a:rPr>
                        <a:t>Rui Cao (NXP)</a:t>
                      </a:r>
                      <a:endParaRPr lang="en-US" altLang="zh-CN" sz="1200" dirty="0">
                        <a:solidFill>
                          <a:schemeClr val="tx1"/>
                        </a:solidFill>
                      </a:endParaRPr>
                    </a:p>
                  </a:txBody>
                  <a:tcPr marL="36000" marR="36000" marT="17972" marB="17972"/>
                </a:tc>
                <a:tc>
                  <a:txBody>
                    <a:bodyPr/>
                    <a:lstStyle/>
                    <a:p>
                      <a:r>
                        <a:rPr lang="en-US" altLang="zh-CN" sz="1200" kern="1200" dirty="0">
                          <a:solidFill>
                            <a:schemeClr val="tx1"/>
                          </a:solidFill>
                          <a:latin typeface="+mn-lt"/>
                          <a:ea typeface="+mn-ea"/>
                          <a:cs typeface="+mn-cs"/>
                        </a:rPr>
                        <a:t>spec change related to GI NGV LTF</a:t>
                      </a:r>
                      <a:endParaRPr lang="en-US" altLang="zh-CN" sz="1200" kern="1200" dirty="0">
                        <a:solidFill>
                          <a:schemeClr val="tx1"/>
                        </a:solidFill>
                        <a:latin typeface="+mn-lt"/>
                        <a:ea typeface="+mn-ea"/>
                        <a:cs typeface="+mn-cs"/>
                      </a:endParaRPr>
                    </a:p>
                  </a:txBody>
                  <a:tcPr marL="36000" marR="36000" marT="17972" marB="17972"/>
                </a:tc>
                <a:tc>
                  <a:txBody>
                    <a:bodyPr/>
                    <a:lstStyle/>
                    <a:p>
                      <a:r>
                        <a:rPr lang="en-US" altLang="zh-CN" sz="1200" dirty="0">
                          <a:solidFill>
                            <a:schemeClr val="tx1"/>
                          </a:solidFill>
                        </a:rPr>
                        <a:t>Spec text proposal</a:t>
                      </a:r>
                      <a:endParaRPr lang="en-US" altLang="zh-CN" sz="1200" dirty="0">
                        <a:solidFill>
                          <a:schemeClr val="tx1"/>
                        </a:solidFill>
                      </a:endParaRPr>
                    </a:p>
                  </a:txBody>
                  <a:tcPr marL="36000" marR="36000" marT="17972" marB="17972"/>
                </a:tc>
              </a:tr>
              <a:tr h="219075">
                <a:tc>
                  <a:txBody>
                    <a:bodyPr/>
                    <a:lstStyle/>
                    <a:p>
                      <a:r>
                        <a:rPr lang="en-US" altLang="zh-CN" sz="1200" dirty="0">
                          <a:solidFill>
                            <a:schemeClr val="tx1"/>
                          </a:solidFill>
                        </a:rPr>
                        <a:t>11-20/0476</a:t>
                      </a:r>
                      <a:endParaRPr lang="en-US" altLang="zh-CN" sz="1200" dirty="0">
                        <a:solidFill>
                          <a:schemeClr val="tx1"/>
                        </a:solidFill>
                      </a:endParaRPr>
                    </a:p>
                  </a:txBody>
                  <a:tcPr marL="36000" marR="36000" marT="17972" marB="17972"/>
                </a:tc>
                <a:tc>
                  <a:txBody>
                    <a:bodyPr/>
                    <a:lstStyle/>
                    <a:p>
                      <a:r>
                        <a:rPr lang="en-US" altLang="zh-CN" sz="1200" dirty="0">
                          <a:solidFill>
                            <a:schemeClr val="tx1"/>
                          </a:solidFill>
                        </a:rPr>
                        <a:t>Miguel Lopez (Ericsson)</a:t>
                      </a:r>
                      <a:endParaRPr lang="en-US" altLang="zh-CN" sz="1200" dirty="0">
                        <a:solidFill>
                          <a:schemeClr val="tx1"/>
                        </a:solidFill>
                      </a:endParaRPr>
                    </a:p>
                  </a:txBody>
                  <a:tcPr marL="36000" marR="36000" marT="17972" marB="17972"/>
                </a:tc>
                <a:tc>
                  <a:txBody>
                    <a:bodyPr/>
                    <a:lstStyle/>
                    <a:p>
                      <a:pPr marL="0" algn="l" defTabSz="914400" rtl="0" eaLnBrk="1" latinLnBrk="0" hangingPunct="1"/>
                      <a:r>
                        <a:rPr lang="en-US" altLang="zh-CN" sz="1200" kern="1200" dirty="0">
                          <a:solidFill>
                            <a:schemeClr val="tx1"/>
                          </a:solidFill>
                          <a:latin typeface="+mn-lt"/>
                          <a:ea typeface="+mn-ea"/>
                          <a:cs typeface="+mn-cs"/>
                        </a:rPr>
                        <a:t>Remark on PPDUs with midambles</a:t>
                      </a:r>
                      <a:endParaRPr lang="en-US" altLang="zh-CN" sz="1200" kern="1200" dirty="0">
                        <a:solidFill>
                          <a:schemeClr val="tx1"/>
                        </a:solidFill>
                        <a:latin typeface="+mn-lt"/>
                        <a:ea typeface="+mn-ea"/>
                        <a:cs typeface="+mn-cs"/>
                      </a:endParaRPr>
                    </a:p>
                  </a:txBody>
                  <a:tcPr marL="36000" marR="36000" marT="17972" marB="17972"/>
                </a:tc>
                <a:tc>
                  <a:txBody>
                    <a:bodyPr/>
                    <a:lstStyle/>
                    <a:p>
                      <a:r>
                        <a:rPr lang="en-US" altLang="zh-CN" sz="1200" dirty="0">
                          <a:solidFill>
                            <a:schemeClr val="tx1"/>
                          </a:solidFill>
                        </a:rPr>
                        <a:t>TG</a:t>
                      </a:r>
                      <a:endParaRPr lang="en-US" altLang="zh-CN" sz="1200" dirty="0">
                        <a:solidFill>
                          <a:schemeClr val="tx1"/>
                        </a:solidFill>
                      </a:endParaRPr>
                    </a:p>
                  </a:txBody>
                  <a:tcPr marL="36000" marR="36000" marT="17972" marB="17972"/>
                </a:tc>
              </a:tr>
              <a:tr h="241514">
                <a:tc>
                  <a:txBody>
                    <a:bodyPr/>
                    <a:lstStyle/>
                    <a:p>
                      <a:r>
                        <a:rPr lang="en-US" altLang="zh-CN" sz="1200" dirty="0">
                          <a:solidFill>
                            <a:schemeClr val="tx1"/>
                          </a:solidFill>
                        </a:rPr>
                        <a:t>11-20/0496</a:t>
                      </a:r>
                      <a:endParaRPr lang="en-US" altLang="zh-CN" sz="1200" dirty="0">
                        <a:solidFill>
                          <a:schemeClr val="tx1"/>
                        </a:solidFill>
                      </a:endParaRPr>
                    </a:p>
                  </a:txBody>
                  <a:tcPr marL="36000" marR="36000" marT="17972" marB="17972"/>
                </a:tc>
                <a:tc>
                  <a:txBody>
                    <a:bodyPr/>
                    <a:lstStyle/>
                    <a:p>
                      <a:r>
                        <a:rPr lang="en-US" altLang="zh-CN" sz="1200" dirty="0">
                          <a:solidFill>
                            <a:schemeClr val="tx1"/>
                          </a:solidFill>
                        </a:rPr>
                        <a:t>Bahar Sadeghi (Intel)</a:t>
                      </a:r>
                      <a:endParaRPr lang="en-US" altLang="zh-CN" sz="1200" dirty="0">
                        <a:solidFill>
                          <a:schemeClr val="tx1"/>
                        </a:solidFill>
                      </a:endParaRPr>
                    </a:p>
                  </a:txBody>
                  <a:tcPr marL="36000" marR="36000" marT="17972" marB="17972"/>
                </a:tc>
                <a:tc>
                  <a:txBody>
                    <a:bodyPr/>
                    <a:lstStyle/>
                    <a:p>
                      <a:r>
                        <a:rPr lang="zh-CN" altLang="en-US" sz="1200" kern="1200" dirty="0">
                          <a:solidFill>
                            <a:schemeClr val="tx1"/>
                          </a:solidFill>
                          <a:latin typeface="+mn-lt"/>
                          <a:ea typeface="+mn-ea"/>
                          <a:cs typeface="+mn-cs"/>
                        </a:rPr>
                        <a:t>draft spec text for 32.1</a:t>
                      </a:r>
                      <a:endParaRPr lang="zh-CN" altLang="en-US" sz="1200" kern="1200" dirty="0">
                        <a:solidFill>
                          <a:schemeClr val="tx1"/>
                        </a:solidFill>
                        <a:latin typeface="+mn-lt"/>
                        <a:ea typeface="+mn-ea"/>
                        <a:cs typeface="+mn-cs"/>
                      </a:endParaRPr>
                    </a:p>
                  </a:txBody>
                  <a:tcPr marL="36000" marR="36000" marT="17972" marB="17972"/>
                </a:tc>
                <a:tc>
                  <a:txBody>
                    <a:bodyPr/>
                    <a:lstStyle/>
                    <a:p>
                      <a:r>
                        <a:rPr lang="en-US" altLang="zh-CN" sz="1200" dirty="0">
                          <a:solidFill>
                            <a:schemeClr val="tx1"/>
                          </a:solidFill>
                        </a:rPr>
                        <a:t>Spec text proposal</a:t>
                      </a:r>
                      <a:endParaRPr lang="en-US" altLang="zh-CN" sz="1200" dirty="0">
                        <a:solidFill>
                          <a:schemeClr val="tx1"/>
                        </a:solidFill>
                      </a:endParaRPr>
                    </a:p>
                  </a:txBody>
                  <a:tcPr marL="36000" marR="36000" marT="17972" marB="17972"/>
                </a:tc>
              </a:tr>
              <a:tr h="241514">
                <a:tc>
                  <a:txBody>
                    <a:bodyPr/>
                    <a:p>
                      <a:pPr>
                        <a:buNone/>
                      </a:pPr>
                      <a:r>
                        <a:rPr lang="en-US" altLang="zh-CN" sz="1200" dirty="0">
                          <a:solidFill>
                            <a:schemeClr val="tx1"/>
                          </a:solidFill>
                        </a:rPr>
                        <a:t>11-20/0518</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Hanseul Hong (Yonsei Univ.)</a:t>
                      </a:r>
                      <a:endParaRPr lang="en-US" altLang="zh-CN" sz="1200" dirty="0">
                        <a:solidFill>
                          <a:schemeClr val="tx1"/>
                        </a:solidFill>
                      </a:endParaRPr>
                    </a:p>
                  </a:txBody>
                  <a:tcPr marL="36000" marR="36000" marT="17972" marB="17972"/>
                </a:tc>
                <a:tc>
                  <a:txBody>
                    <a:bodyPr/>
                    <a:p>
                      <a:pPr>
                        <a:buNone/>
                      </a:pPr>
                      <a:r>
                        <a:rPr lang="en-US" altLang="zh-CN" sz="1200" kern="1200" dirty="0">
                          <a:solidFill>
                            <a:schemeClr val="tx1"/>
                          </a:solidFill>
                          <a:latin typeface="+mn-lt"/>
                          <a:ea typeface="+mn-ea"/>
                          <a:cs typeface="+mn-cs"/>
                        </a:rPr>
                        <a:t>spec text for 20 MHz channel access</a:t>
                      </a:r>
                      <a:endParaRPr lang="en-US" altLang="zh-CN"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rPr>
                        <a:t>Spec text proposal</a:t>
                      </a:r>
                      <a:endParaRPr lang="en-US" altLang="zh-CN" sz="1200" dirty="0">
                        <a:solidFill>
                          <a:schemeClr val="tx1"/>
                        </a:solidFill>
                      </a:endParaRPr>
                    </a:p>
                  </a:txBody>
                  <a:tcPr marL="36000" marR="36000" marT="17972" marB="17972"/>
                </a:tc>
              </a:tr>
            </a:tbl>
          </a:graphicData>
        </a:graphic>
      </p:graphicFrame>
      <p:sp>
        <p:nvSpPr>
          <p:cNvPr id="26692" name="文本框 1"/>
          <p:cNvSpPr txBox="1"/>
          <p:nvPr/>
        </p:nvSpPr>
        <p:spPr>
          <a:xfrm>
            <a:off x="929005" y="5902960"/>
            <a:ext cx="10612755" cy="337185"/>
          </a:xfrm>
          <a:prstGeom prst="rect">
            <a:avLst/>
          </a:prstGeom>
          <a:noFill/>
          <a:ln w="9525">
            <a:noFill/>
          </a:ln>
        </p:spPr>
        <p:txBody>
          <a:bodyPr wrap="square" anchor="t" anchorCtr="0">
            <a:spAutoFit/>
          </a:bodyPr>
          <a:p>
            <a:pPr eaLnBrk="0" hangingPunct="0"/>
            <a:r>
              <a:rPr lang="en-US" altLang="zh-CN" sz="1600" b="1" dirty="0">
                <a:solidFill>
                  <a:srgbClr val="0070C0"/>
                </a:solidFill>
                <a:latin typeface="Times New Roman" panose="02020603050405020304" pitchFamily="18" charset="0"/>
              </a:rPr>
              <a:t>Note, please refer to the latest revision of Editor’s report (11-19/2045) for the up-to-date list of draft spec text proposals </a:t>
            </a:r>
            <a:endParaRPr lang="en-US" altLang="zh-CN" sz="1600" b="1" dirty="0">
              <a:solidFill>
                <a:srgbClr val="0070C0"/>
              </a:solidFill>
              <a:latin typeface="Times New Roman" panose="02020603050405020304" pitchFamily="18" charset="0"/>
              <a:ea typeface="MS PGothic" panose="020B0600070205080204" pitchFamily="34" charset="-128"/>
            </a:endParaRPr>
          </a:p>
        </p:txBody>
      </p:sp>
      <p:sp>
        <p:nvSpPr>
          <p:cNvPr id="2" name="文本框 1"/>
          <p:cNvSpPr txBox="1"/>
          <p:nvPr/>
        </p:nvSpPr>
        <p:spPr>
          <a:xfrm>
            <a:off x="1306513" y="5550218"/>
            <a:ext cx="9296400" cy="460375"/>
          </a:xfrm>
          <a:prstGeom prst="rect">
            <a:avLst/>
          </a:prstGeom>
          <a:noFill/>
          <a:ln w="9525">
            <a:noFill/>
          </a:ln>
        </p:spPr>
        <p:txBody>
          <a:bodyPr anchor="t" anchorCtr="0">
            <a:spAutoFit/>
          </a:bodyPr>
          <a:p>
            <a:pPr eaLnBrk="0" hangingPunct="0"/>
            <a:r>
              <a:rPr lang="en-US" sz="2400" b="1" dirty="0">
                <a:solidFill>
                  <a:srgbClr val="FF0000"/>
                </a:solidFill>
                <a:latin typeface="Times New Roman" panose="02020603050405020304" pitchFamily="18" charset="0"/>
                <a:ea typeface="MS PGothic" panose="020B0600070205080204" pitchFamily="34" charset="-128"/>
              </a:rPr>
              <a:t>Call for subsmissions</a:t>
            </a:r>
            <a:endParaRPr lang="en-US" sz="2400" b="1" dirty="0">
              <a:solidFill>
                <a:srgbClr val="FF0000"/>
              </a:solidFill>
              <a:latin typeface="Times New Roman" panose="02020603050405020304" pitchFamily="18" charset="0"/>
              <a:ea typeface="MS PGothic" panose="020B0600070205080204" pitchFamily="34"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for order and appoint secretary</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policies and IPR policies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Agenda Agreement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Brief update on NPRM discussion in 802.18</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Presenting of technical submissions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11-20/0100r2, straw-poll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11-19/1946,  straw-polls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11-20/0476, </a:t>
            </a:r>
            <a:r>
              <a:rPr lang="en-US" altLang="en-GB" b="1" noProof="0" dirty="0">
                <a:ln>
                  <a:noFill/>
                </a:ln>
                <a:effectLst/>
                <a:uLnTx/>
                <a:uFillTx/>
                <a:sym typeface="+mn-ea"/>
              </a:rPr>
              <a:t>Remark on PPDUs with midambles, Miguel Lopez (Ericsson)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Spec text proposals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Mar 26,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Teleconference Plan</a:t>
            </a:r>
            <a:endParaRPr lang="zh-CN" altLang="en-US" sz="3200" dirty="0"/>
          </a:p>
        </p:txBody>
      </p:sp>
      <p:sp>
        <p:nvSpPr>
          <p:cNvPr id="36866" name="内容占位符 2"/>
          <p:cNvSpPr>
            <a:spLocks noGrp="1"/>
          </p:cNvSpPr>
          <p:nvPr>
            <p:ph idx="1"/>
          </p:nvPr>
        </p:nvSpPr>
        <p:spPr>
          <a:xfrm>
            <a:off x="1600200" y="1676400"/>
            <a:ext cx="8915400" cy="4638040"/>
          </a:xfrm>
        </p:spPr>
        <p:txBody>
          <a:bodyPr vert="horz" wrap="square" lIns="92160" tIns="46080" rIns="92160" bIns="46080" anchor="t" anchorCtr="0">
            <a:normAutofit/>
          </a:bodyPr>
          <a:p>
            <a:pPr eaLnBrk="1" hangingPunct="1"/>
            <a:r>
              <a:rPr lang="en-US" altLang="zh-CN" sz="1800" dirty="0">
                <a:solidFill>
                  <a:schemeClr val="accent1"/>
                </a:solidFill>
              </a:rPr>
              <a:t>Mar 17, 10:00am ~ 11:59 am, ET, webex</a:t>
            </a:r>
            <a:endParaRPr lang="en-US" altLang="zh-CN" sz="1800" dirty="0"/>
          </a:p>
          <a:p>
            <a:pPr eaLnBrk="1" hangingPunct="1"/>
            <a:r>
              <a:rPr lang="en-US" altLang="zh-CN" sz="1800" dirty="0">
                <a:solidFill>
                  <a:schemeClr val="accent1"/>
                </a:solidFill>
              </a:rPr>
              <a:t>Mar 20, 10:00am ~ 11:59 am, ET, webex</a:t>
            </a:r>
            <a:endParaRPr lang="en-US" altLang="zh-CN" sz="1800" dirty="0">
              <a:solidFill>
                <a:schemeClr val="accent1"/>
              </a:solidFill>
            </a:endParaRPr>
          </a:p>
          <a:p>
            <a:pPr eaLnBrk="1" hangingPunct="1"/>
            <a:r>
              <a:rPr lang="en-US" altLang="zh-CN" sz="1800" dirty="0"/>
              <a:t>Mar 24, 10:00am ~ 11:59 am, ET, webex</a:t>
            </a:r>
            <a:endParaRPr lang="en-US" altLang="zh-CN" sz="1800" dirty="0"/>
          </a:p>
          <a:p>
            <a:pPr eaLnBrk="1" hangingPunct="1"/>
            <a:r>
              <a:rPr lang="en-US" altLang="zh-CN" sz="1800" dirty="0"/>
              <a:t>Mar 26, 10:00am ~ 11:59 am, ET, webex</a:t>
            </a:r>
            <a:endParaRPr lang="en-US" altLang="zh-CN" sz="1800" dirty="0"/>
          </a:p>
          <a:p>
            <a:pPr eaLnBrk="1" hangingPunct="1"/>
            <a:r>
              <a:rPr lang="en-US" altLang="zh-CN" sz="1800" dirty="0"/>
              <a:t>Mar 31, 10:00am ~ 11:59 am, ET, webex</a:t>
            </a:r>
            <a:endParaRPr lang="en-US" altLang="zh-CN" sz="1800" dirty="0"/>
          </a:p>
          <a:p>
            <a:pPr eaLnBrk="1" hangingPunct="1"/>
            <a:r>
              <a:rPr lang="en-US" altLang="zh-CN" sz="1800" dirty="0"/>
              <a:t>Apr 07, 10:00am ~ 11:59 am, ET, webex</a:t>
            </a:r>
            <a:endParaRPr lang="en-US" altLang="zh-CN" sz="1800" dirty="0"/>
          </a:p>
          <a:p>
            <a:pPr eaLnBrk="1" hangingPunct="1"/>
            <a:r>
              <a:rPr lang="en-US" altLang="zh-CN" sz="1800" dirty="0"/>
              <a:t>Apr 14, 10:00am ~ 11:59 am, ET, webex</a:t>
            </a:r>
            <a:endParaRPr lang="en-US" altLang="zh-CN" sz="1800" dirty="0"/>
          </a:p>
          <a:p>
            <a:pPr eaLnBrk="1" hangingPunct="1"/>
            <a:r>
              <a:rPr lang="en-US" altLang="zh-CN" sz="1800" dirty="0"/>
              <a:t>Apr 21, 10:00am ~11:59 am, ET, webex</a:t>
            </a:r>
            <a:endParaRPr lang="en-US" altLang="zh-CN" sz="1800" dirty="0"/>
          </a:p>
          <a:p>
            <a:pPr eaLnBrk="1" hangingPunct="1"/>
            <a:r>
              <a:rPr lang="en-US" altLang="zh-CN" sz="1800" dirty="0"/>
              <a:t>May 05, 10:00am ~ 11:59 am, ET, webex</a:t>
            </a:r>
            <a:endParaRPr lang="en-US" altLang="zh-CN" sz="1800" dirty="0"/>
          </a:p>
          <a:p>
            <a:pPr eaLnBrk="1" hangingPunct="1"/>
            <a:r>
              <a:rPr lang="en-US" altLang="zh-CN" sz="1800" dirty="0"/>
              <a:t>May 26, 10:00am ~ 11:59 am, ET, webex</a:t>
            </a:r>
            <a:endParaRPr lang="en-US" altLang="zh-CN" sz="1800" dirty="0">
              <a:cs typeface="+mn-ea"/>
            </a:endParaRPr>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24,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lang="zh-CN" altLang="en-US" sz="2400"/>
              <a:t>Webex meeting (802 Seat 3):</a:t>
            </a:r>
            <a:r>
              <a:rPr lang="zh-CN" altLang="en-US" sz="2400">
                <a:solidFill>
                  <a:schemeClr val="accent2"/>
                </a:solidFill>
              </a:rPr>
              <a:t> </a:t>
            </a:r>
            <a:r>
              <a:rPr lang="zh-CN" altLang="en-US" sz="2400">
                <a:solidFill>
                  <a:schemeClr val="accent2"/>
                </a:solidFill>
                <a:hlinkClick r:id="rId1" action="ppaction://hlinkfile"/>
              </a:rPr>
              <a:t>Join</a:t>
            </a:r>
            <a:endParaRPr lang="zh-CN" altLang="en-US" sz="2400">
              <a:hlinkClick r:id="rId1" action="ppaction://hlinkfile"/>
            </a:endParaRPr>
          </a:p>
          <a:p>
            <a:endParaRPr lang="zh-CN" altLang="en-US" sz="2400"/>
          </a:p>
          <a:p>
            <a:r>
              <a:rPr lang="zh-CN" altLang="en-US" sz="2400"/>
              <a:t>Meeting number: 794 055 885</a:t>
            </a:r>
            <a:endParaRPr lang="zh-CN" altLang="en-US" sz="2400"/>
          </a:p>
          <a:p>
            <a:r>
              <a:rPr lang="zh-CN" altLang="en-US" sz="2400"/>
              <a:t>Meeting password: wireless</a:t>
            </a:r>
            <a:endParaRPr lang="zh-CN" altLang="en-US" sz="2400"/>
          </a:p>
          <a:p>
            <a:endParaRPr lang="zh-CN" altLang="en-US" sz="2400"/>
          </a:p>
          <a:p>
            <a:r>
              <a:rPr lang="zh-CN" altLang="en-US" sz="2400"/>
              <a:t>Join by phone:</a:t>
            </a:r>
            <a:endParaRPr lang="zh-CN" altLang="en-US" sz="2400"/>
          </a:p>
          <a:p>
            <a:r>
              <a:rPr lang="zh-CN" altLang="en-US" sz="2400"/>
              <a:t>   +1-510-338-9438 USA Toll</a:t>
            </a:r>
            <a:endParaRPr lang="zh-CN" altLang="en-US" sz="2400"/>
          </a:p>
          <a:p>
            <a:r>
              <a:rPr lang="zh-CN" altLang="en-US" sz="2400"/>
              <a:t>   +44-20-3198-8144 UK Toll</a:t>
            </a:r>
            <a:endParaRPr lang="zh-CN" altLang="en-US" sz="2400"/>
          </a:p>
          <a:p>
            <a:r>
              <a:rPr lang="zh-CN" altLang="en-US" sz="2400"/>
              <a:t>Access code: 794 055 885</a:t>
            </a:r>
            <a:endParaRPr lang="zh-CN" alt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981200"/>
            <a:ext cx="9829800" cy="2360295"/>
          </a:xfrm>
          <a:prstGeom prst="rect">
            <a:avLst/>
          </a:prstGeom>
        </p:spPr>
        <p:txBody>
          <a:bodyPr>
            <a:normAutofit fontScale="9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4722495"/>
            <a:ext cx="10284460" cy="1168400"/>
          </a:xfrm>
          <a:prstGeom prst="rect">
            <a:avLst/>
          </a:prstGeom>
          <a:noFill/>
        </p:spPr>
        <p:txBody>
          <a:bodyPr wrap="square" rtlCol="0" anchor="t">
            <a:spAutoFit/>
          </a:bodyPr>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endParaRPr lang="en-US" altLang="en-US" sz="2400"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Bylaws</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dirty="0">
              <a:latin typeface="Times New Roman" panose="02020603050405020304" pitchFamily="18" charset="0"/>
            </a:endParaRPr>
          </a:p>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Material about the patent policy is available at</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dirty="0">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dirty="0">
              <a:latin typeface="Calibri" panose="020F0502020204030204" pitchFamily="34" charset="0"/>
            </a:endParaRPr>
          </a:p>
          <a:p>
            <a:pPr marL="285750" indent="-285750" algn="ctr" eaLnBrk="0" hangingPunct="0">
              <a:lnSpc>
                <a:spcPct val="90000"/>
              </a:lnSpc>
              <a:buFont typeface="Monotype Sorts" charset="2"/>
            </a:pPr>
            <a:r>
              <a:rPr lang="en-US" altLang="en-US" sz="2800" b="1" noProof="1" dirty="0">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dirty="0">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#3</a:t>
            </a:r>
            <a:endParaRPr lang="en-US" altLang="en-US" sz="1800" b="1" u="sng"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endPar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endPar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endPar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10378</Words>
  <Application>WPS 演示</Application>
  <PresentationFormat>宽屏</PresentationFormat>
  <Paragraphs>362</Paragraphs>
  <Slides>14</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14</vt:i4>
      </vt:variant>
    </vt:vector>
  </HeadingPairs>
  <TitlesOfParts>
    <vt:vector size="30" baseType="lpstr">
      <vt:lpstr>Arial</vt:lpstr>
      <vt:lpstr>宋体</vt:lpstr>
      <vt:lpstr>Wingdings</vt:lpstr>
      <vt:lpstr>Times New Roman</vt:lpstr>
      <vt:lpstr>MS PGothic</vt:lpstr>
      <vt:lpstr>MS Gothic</vt:lpstr>
      <vt:lpstr>Arial Unicode MS</vt:lpstr>
      <vt:lpstr>Arial Unicode MS</vt:lpstr>
      <vt:lpstr>Arial Black</vt:lpstr>
      <vt:lpstr>Calibri</vt:lpstr>
      <vt:lpstr>Monotype Sorts</vt:lpstr>
      <vt:lpstr>Monotype Sorts</vt:lpstr>
      <vt:lpstr>微软雅黑</vt:lpstr>
      <vt:lpstr>Wingdings</vt:lpstr>
      <vt:lpstr>802-11-Submission-16-9</vt:lpstr>
      <vt:lpstr>Word.Document.8</vt:lpstr>
      <vt:lpstr>PowerPoint 演示文稿</vt:lpstr>
      <vt:lpstr>IEEE 802.11 TGbd Teleconference</vt:lpstr>
      <vt:lpstr>Teleconference Bridge Information</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Staw Polls during TG Teleconference</vt:lpstr>
      <vt:lpstr>PowerPoint 演示文稿</vt:lpstr>
      <vt:lpstr>PowerPoint 演示文稿</vt:lpstr>
      <vt:lpstr>Teleconference Plan</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creator>Nikola Serafimovski</dc:creator>
  <cp:keywords>March 2018</cp:keywords>
  <dc:subject>Task Group AY November 2015 Meeting Agenda</dc:subject>
  <cp:lastModifiedBy>Bo Sun</cp:lastModifiedBy>
  <cp:revision>4218</cp:revision>
  <cp:lastPrinted>2014-11-04T15:04:00Z</cp:lastPrinted>
  <dcterms:created xsi:type="dcterms:W3CDTF">2007-04-17T18:10:00Z</dcterms:created>
  <dcterms:modified xsi:type="dcterms:W3CDTF">2020-03-24T16:02:02Z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