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720" r:id="rId3"/>
    <p:sldId id="735" r:id="rId4"/>
    <p:sldId id="814" r:id="rId5"/>
    <p:sldId id="736" r:id="rId6"/>
    <p:sldId id="737" r:id="rId7"/>
    <p:sldId id="738" r:id="rId8"/>
    <p:sldId id="739" r:id="rId9"/>
    <p:sldId id="740" r:id="rId10"/>
    <p:sldId id="741" r:id="rId11"/>
    <p:sldId id="742" r:id="rId12"/>
    <p:sldId id="793" r:id="rId13"/>
    <p:sldId id="761" r:id="rId14"/>
    <p:sldId id="744" r:id="rId15"/>
    <p:sldId id="753" r:id="rId1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2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0519</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www.google.com/url?q=https://ieee802.my.webex.com/ieee802.my/j.php?MTID%3Dm2cc059bdfe81a8360b365bc1532c4f65&amp;sa=D&amp;usd=2&amp;usg=AOvVaw1WqcYbOrlK-S999MBuA0fd"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Telecofnerence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Mar 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16823"/>
          <a:ext cx="9677400" cy="3110230"/>
        </p:xfrm>
        <a:graphic>
          <a:graphicData uri="http://schemas.openxmlformats.org/drawingml/2006/table">
            <a:tbl>
              <a:tblPr firstRow="1" bandRow="1">
                <a:tableStyleId>{5C22544A-7EE6-4342-B048-85BDC9FD1C3A}</a:tableStyleId>
              </a:tblPr>
              <a:tblGrid>
                <a:gridCol w="914401"/>
                <a:gridCol w="1935480"/>
                <a:gridCol w="511937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00B050"/>
                          </a:solidFill>
                        </a:rPr>
                        <a:t>11-19/1847</a:t>
                      </a:r>
                      <a:endParaRPr lang="en-US" altLang="zh-CN" sz="1200" dirty="0" smtClean="0">
                        <a:solidFill>
                          <a:srgbClr val="00B050"/>
                        </a:solidFill>
                      </a:endParaRPr>
                    </a:p>
                  </a:txBody>
                  <a:tcPr marL="36000" marR="36000" marT="17972" marB="17972"/>
                </a:tc>
                <a:tc>
                  <a:txBody>
                    <a:bodyPr/>
                    <a:p>
                      <a:r>
                        <a:rPr lang="en-US" altLang="zh-CN" sz="1200" dirty="0" err="1" smtClean="0">
                          <a:solidFill>
                            <a:srgbClr val="00B050"/>
                          </a:solidFill>
                        </a:rPr>
                        <a:t>Insun</a:t>
                      </a:r>
                      <a:r>
                        <a:rPr lang="en-US" altLang="zh-CN" sz="1200" dirty="0" smtClean="0">
                          <a:solidFill>
                            <a:srgbClr val="00B050"/>
                          </a:solidFill>
                        </a:rPr>
                        <a:t> (LGE)</a:t>
                      </a:r>
                      <a:endParaRPr lang="en-US" altLang="zh-CN" sz="1200" dirty="0" smtClean="0">
                        <a:solidFill>
                          <a:srgbClr val="00B050"/>
                        </a:solidFill>
                      </a:endParaRPr>
                    </a:p>
                  </a:txBody>
                  <a:tcPr marL="36000" marR="36000" marT="17972" marB="17972"/>
                </a:tc>
                <a:tc>
                  <a:txBody>
                    <a:bodyPr/>
                    <a:p>
                      <a:r>
                        <a:rPr lang="en-US" altLang="zh-CN" sz="1200" kern="1200" dirty="0" smtClean="0">
                          <a:solidFill>
                            <a:srgbClr val="00B050"/>
                          </a:solidFill>
                          <a:latin typeface="+mn-lt"/>
                          <a:ea typeface="+mn-ea"/>
                          <a:cs typeface="+mn-cs"/>
                        </a:rPr>
                        <a:t>Discussion on PHY/MAC Signaling for Adaptive Repetition of 11p PPDU in 11bd</a:t>
                      </a:r>
                      <a:endParaRPr lang="en-US" altLang="zh-CN" sz="1200" kern="1200" dirty="0" smtClean="0">
                        <a:solidFill>
                          <a:srgbClr val="00B050"/>
                        </a:solidFill>
                        <a:latin typeface="+mn-lt"/>
                        <a:ea typeface="+mn-ea"/>
                        <a:cs typeface="+mn-cs"/>
                      </a:endParaRPr>
                    </a:p>
                  </a:txBody>
                  <a:tcPr marL="36000" marR="36000" marT="17972" marB="17972"/>
                </a:tc>
                <a:tc>
                  <a:txBody>
                    <a:bodyPr/>
                    <a:p>
                      <a:r>
                        <a:rPr lang="en-US" altLang="zh-CN" sz="1200" dirty="0" smtClean="0">
                          <a:solidFill>
                            <a:srgbClr val="00B050"/>
                          </a:solidFill>
                        </a:rPr>
                        <a:t>TG</a:t>
                      </a:r>
                      <a:endParaRPr lang="en-US" altLang="zh-CN" sz="1200" dirty="0" smtClean="0">
                        <a:solidFill>
                          <a:srgbClr val="00B050"/>
                        </a:solidFill>
                      </a:endParaRPr>
                    </a:p>
                  </a:txBody>
                  <a:tcPr marL="36000" marR="36000" marT="17972" marB="17972"/>
                </a:tc>
              </a:tr>
              <a:tr h="218792">
                <a:tc>
                  <a:txBody>
                    <a:bodyPr/>
                    <a:p>
                      <a:r>
                        <a:rPr lang="en-US" altLang="zh-CN" sz="1200" dirty="0" smtClean="0">
                          <a:solidFill>
                            <a:srgbClr val="00B050"/>
                          </a:solidFill>
                        </a:rPr>
                        <a:t>11-19/1946</a:t>
                      </a:r>
                      <a:endParaRPr lang="en-US" altLang="zh-CN" sz="1200" dirty="0" smtClean="0">
                        <a:solidFill>
                          <a:srgbClr val="00B050"/>
                        </a:solidFill>
                      </a:endParaRPr>
                    </a:p>
                  </a:txBody>
                  <a:tcPr marL="35994" marR="35994" marT="17984" marB="17984"/>
                </a:tc>
                <a:tc>
                  <a:txBody>
                    <a:bodyPr/>
                    <a:p>
                      <a:r>
                        <a:rPr lang="en-US" altLang="zh-CN" sz="1200" dirty="0" err="1" smtClean="0">
                          <a:solidFill>
                            <a:srgbClr val="00B050"/>
                          </a:solidFill>
                        </a:rPr>
                        <a:t>Alessio</a:t>
                      </a:r>
                      <a:r>
                        <a:rPr lang="en-US" altLang="zh-CN" sz="1200" dirty="0" smtClean="0">
                          <a:solidFill>
                            <a:srgbClr val="00B050"/>
                          </a:solidFill>
                        </a:rPr>
                        <a:t> </a:t>
                      </a:r>
                      <a:r>
                        <a:rPr lang="en-US" altLang="zh-CN" sz="1200" dirty="0" err="1" smtClean="0">
                          <a:solidFill>
                            <a:srgbClr val="00B050"/>
                          </a:solidFill>
                        </a:rPr>
                        <a:t>Filippi</a:t>
                      </a:r>
                      <a:r>
                        <a:rPr lang="en-US" altLang="zh-CN" sz="1200" baseline="0" dirty="0" smtClean="0">
                          <a:solidFill>
                            <a:srgbClr val="00B050"/>
                          </a:solidFill>
                        </a:rPr>
                        <a:t> (NXP)</a:t>
                      </a:r>
                      <a:endParaRPr lang="en-US" altLang="zh-CN" sz="1200" baseline="0" dirty="0" smtClean="0">
                        <a:solidFill>
                          <a:srgbClr val="00B050"/>
                        </a:solidFill>
                      </a:endParaRPr>
                    </a:p>
                  </a:txBody>
                  <a:tcPr marL="35994" marR="35994" marT="17984" marB="17984"/>
                </a:tc>
                <a:tc>
                  <a:txBody>
                    <a:bodyPr/>
                    <a:p>
                      <a:pPr marL="0" algn="l" defTabSz="914400" rtl="0" eaLnBrk="1" latinLnBrk="0" hangingPunct="1"/>
                      <a:r>
                        <a:rPr lang="en-US" altLang="zh-CN" sz="1200" kern="1200" dirty="0" smtClean="0">
                          <a:solidFill>
                            <a:srgbClr val="00B050"/>
                          </a:solidFill>
                          <a:latin typeface="+mn-lt"/>
                          <a:ea typeface="+mn-ea"/>
                          <a:cs typeface="+mn-cs"/>
                        </a:rPr>
                        <a:t>Detection of adaptive repetitions</a:t>
                      </a:r>
                      <a:endParaRPr lang="en-US" altLang="zh-CN" sz="1200" kern="1200" dirty="0" smtClean="0">
                        <a:solidFill>
                          <a:srgbClr val="00B050"/>
                        </a:solidFill>
                        <a:latin typeface="+mn-lt"/>
                        <a:ea typeface="+mn-ea"/>
                        <a:cs typeface="+mn-cs"/>
                      </a:endParaRPr>
                    </a:p>
                  </a:txBody>
                  <a:tcPr marL="35994" marR="35994" marT="17984" marB="17984"/>
                </a:tc>
                <a:tc>
                  <a:txBody>
                    <a:bodyPr/>
                    <a:p>
                      <a:r>
                        <a:rPr lang="en-US" altLang="zh-CN" sz="1200" dirty="0" smtClean="0">
                          <a:solidFill>
                            <a:srgbClr val="00B050"/>
                          </a:solidFill>
                        </a:rPr>
                        <a:t>TG</a:t>
                      </a:r>
                      <a:endParaRPr lang="en-US" altLang="zh-CN" sz="1200" dirty="0" smtClean="0">
                        <a:solidFill>
                          <a:srgbClr val="00B050"/>
                        </a:solidFill>
                      </a:endParaRPr>
                    </a:p>
                  </a:txBody>
                  <a:tcPr marL="35994" marR="35994" marT="17984" marB="17984"/>
                </a:tc>
              </a:tr>
              <a:tr h="218792">
                <a:tc>
                  <a:txBody>
                    <a:bodyPr/>
                    <a:lstStyle/>
                    <a:p>
                      <a:pPr>
                        <a:buNone/>
                      </a:pPr>
                      <a:r>
                        <a:rPr lang="en-US" altLang="zh-CN" sz="1200" dirty="0">
                          <a:solidFill>
                            <a:srgbClr val="FFC000"/>
                          </a:solidFill>
                        </a:rPr>
                        <a:t>11-20/0100</a:t>
                      </a:r>
                      <a:endParaRPr lang="en-US" altLang="zh-CN" sz="1200" dirty="0">
                        <a:solidFill>
                          <a:srgbClr val="FFC000"/>
                        </a:solidFill>
                      </a:endParaRPr>
                    </a:p>
                  </a:txBody>
                  <a:tcPr marL="36000" marR="36000" marT="17972" marB="17972"/>
                </a:tc>
                <a:tc>
                  <a:txBody>
                    <a:bodyPr/>
                    <a:lstStyle/>
                    <a:p>
                      <a:pPr>
                        <a:buNone/>
                      </a:pPr>
                      <a:r>
                        <a:rPr lang="en-US" altLang="zh-CN" sz="1200" dirty="0">
                          <a:solidFill>
                            <a:srgbClr val="FFC000"/>
                          </a:solidFill>
                        </a:rPr>
                        <a:t>Rui Yang (InterDigital)</a:t>
                      </a:r>
                      <a:endParaRPr lang="en-US" altLang="zh-CN" sz="1200" dirty="0">
                        <a:solidFill>
                          <a:srgbClr val="FFC000"/>
                        </a:solidFill>
                      </a:endParaRPr>
                    </a:p>
                  </a:txBody>
                  <a:tcPr marL="36000" marR="36000" marT="17972" marB="17972"/>
                </a:tc>
                <a:tc>
                  <a:txBody>
                    <a:bodyPr/>
                    <a:lstStyle/>
                    <a:p>
                      <a:pPr>
                        <a:buNone/>
                      </a:pPr>
                      <a:r>
                        <a:rPr lang="zh-CN" altLang="en-US" sz="1200" kern="1200" dirty="0">
                          <a:solidFill>
                            <a:srgbClr val="FFC000"/>
                          </a:solidFill>
                          <a:latin typeface="+mn-lt"/>
                          <a:ea typeface="+mn-ea"/>
                          <a:cs typeface="+mn-cs"/>
                        </a:rPr>
                        <a:t>Follow-Up on PHY Signaling for Adaptive Repetition of 11p PPDU</a:t>
                      </a:r>
                      <a:endParaRPr lang="zh-CN" altLang="en-US" sz="1200" kern="1200" dirty="0">
                        <a:solidFill>
                          <a:srgbClr val="FFC000"/>
                        </a:solidFill>
                        <a:latin typeface="+mn-lt"/>
                        <a:ea typeface="+mn-ea"/>
                        <a:cs typeface="+mn-cs"/>
                      </a:endParaRPr>
                    </a:p>
                  </a:txBody>
                  <a:tcPr marL="36000" marR="36000" marT="17972" marB="17972"/>
                </a:tc>
                <a:tc>
                  <a:txBody>
                    <a:bodyPr/>
                    <a:lstStyle/>
                    <a:p>
                      <a:pPr>
                        <a:buNone/>
                      </a:pPr>
                      <a:r>
                        <a:rPr lang="en-US" altLang="zh-CN" sz="1200" dirty="0">
                          <a:solidFill>
                            <a:srgbClr val="FFC000"/>
                          </a:solidFill>
                        </a:rPr>
                        <a:t>TG (defer to Mar 20)</a:t>
                      </a:r>
                      <a:endParaRPr lang="en-US" altLang="zh-CN" sz="1200" dirty="0">
                        <a:solidFill>
                          <a:srgbClr val="FFC000"/>
                        </a:solidFill>
                      </a:endParaRPr>
                    </a:p>
                  </a:txBody>
                  <a:tcPr marL="36000" marR="36000" marT="17972" marB="17972"/>
                </a:tc>
              </a:tr>
              <a:tr h="218792">
                <a:tc>
                  <a:txBody>
                    <a:bodyPr/>
                    <a:lstStyle/>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18792">
                <a:tc>
                  <a:txBody>
                    <a:bodyPr/>
                    <a:lstStyle/>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19075">
                <a:tc>
                  <a:txBody>
                    <a:bodyPr/>
                    <a:p>
                      <a:pPr>
                        <a:buNone/>
                      </a:pPr>
                      <a:r>
                        <a:rPr lang="en-US" altLang="zh-CN" sz="1200" dirty="0">
                          <a:solidFill>
                            <a:srgbClr val="00B050"/>
                          </a:solidFill>
                        </a:rPr>
                        <a:t>11-20/0451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NGV-SIG-CRC</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19075">
                <a:tc>
                  <a:txBody>
                    <a:bodyPr/>
                    <a:p>
                      <a:pPr>
                        <a:buNone/>
                      </a:pPr>
                      <a:r>
                        <a:rPr lang="en-US" altLang="zh-CN" sz="1200" dirty="0">
                          <a:solidFill>
                            <a:srgbClr val="00B050"/>
                          </a:solidFill>
                        </a:rPr>
                        <a:t>11-20/0453</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 GI LTF</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lstStyle/>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19075">
                <a:tc>
                  <a:txBody>
                    <a:bodyPr/>
                    <a:lstStyle/>
                    <a:p>
                      <a:r>
                        <a:rPr lang="en-US" altLang="zh-CN" sz="1200" dirty="0">
                          <a:solidFill>
                            <a:schemeClr val="tx1"/>
                          </a:solidFill>
                        </a:rPr>
                        <a:t>11-20/0476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Miguel Lopez (Ericsson)</a:t>
                      </a:r>
                      <a:endParaRPr lang="en-US" altLang="zh-CN" sz="1200" dirty="0">
                        <a:solidFill>
                          <a:schemeClr val="tx1"/>
                        </a:solidFill>
                      </a:endParaRPr>
                    </a:p>
                  </a:txBody>
                  <a:tcPr marL="36000" marR="36000" marT="17972" marB="17972"/>
                </a:tc>
                <a:tc>
                  <a:txBody>
                    <a:bodyPr/>
                    <a:lstStyle/>
                    <a:p>
                      <a:pPr marL="0" algn="l" defTabSz="914400" rtl="0" eaLnBrk="1" latinLnBrk="0" hangingPunct="1"/>
                      <a:r>
                        <a:rPr lang="en-US" altLang="zh-CN" sz="1200" kern="1200" dirty="0">
                          <a:solidFill>
                            <a:schemeClr val="tx1"/>
                          </a:solidFill>
                          <a:latin typeface="+mn-lt"/>
                          <a:ea typeface="+mn-ea"/>
                          <a:cs typeface="+mn-cs"/>
                        </a:rPr>
                        <a:t>Remark on PPDUs with midambles</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lstStyle/>
                    <a:p>
                      <a:r>
                        <a:rPr lang="en-US" altLang="zh-CN" sz="1200" dirty="0">
                          <a:solidFill>
                            <a:schemeClr val="tx1"/>
                          </a:solidFill>
                        </a:rPr>
                        <a:t>11-20/0496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Bahar Sadeghi (Intel)</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draft spec text for 32.1</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11-20/0518</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Hanseul Hong (Yonsei Univ.)</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text for 20 MHz channel access</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306513" y="555021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882078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Brief update on NPRM discussion in 802.18</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11-20/0100r2, straw poll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11-20/0476</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Spec text proposals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Mar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solidFill>
                  <a:schemeClr val="accent1"/>
                </a:solidFill>
              </a:rPr>
              <a:t>Mar 20, 10:00am ~ 11:59 am, ET, webex</a:t>
            </a:r>
            <a:endParaRPr lang="en-US" altLang="zh-CN" sz="1800" dirty="0">
              <a:solidFill>
                <a:schemeClr val="accent1"/>
              </a:solidFill>
            </a:endParaRPr>
          </a:p>
          <a:p>
            <a:pPr eaLnBrk="1" hangingPunct="1"/>
            <a:r>
              <a:rPr lang="en-US" altLang="zh-CN" sz="1800" dirty="0"/>
              <a:t>Mar 24, 10:00am ~ 11:59 am, ET, webex</a:t>
            </a:r>
            <a:endParaRPr lang="en-US" altLang="zh-CN" sz="1800" dirty="0"/>
          </a:p>
          <a:p>
            <a:pPr eaLnBrk="1" hangingPunct="1"/>
            <a:r>
              <a:rPr lang="en-US" altLang="zh-CN" sz="1800" dirty="0"/>
              <a:t>Mar 26, 10:00am ~ 11:59 am, ET, webex</a:t>
            </a:r>
            <a:endParaRPr lang="en-US" altLang="zh-CN" sz="1800" dirty="0"/>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(802 Seat 3):</a:t>
            </a:r>
            <a:r>
              <a:rPr lang="zh-CN" altLang="en-US" sz="2400">
                <a:solidFill>
                  <a:schemeClr val="accent2"/>
                </a:solidFill>
              </a:rPr>
              <a:t> </a:t>
            </a:r>
            <a:r>
              <a:rPr lang="zh-CN" altLang="en-US" sz="2400">
                <a:solidFill>
                  <a:schemeClr val="accent2"/>
                </a:solidFill>
                <a:hlinkClick r:id="rId1" tooltip="" action="ppaction://hlinkfile"/>
              </a:rPr>
              <a:t>Join</a:t>
            </a:r>
            <a:endParaRPr lang="zh-CN" altLang="en-US" sz="2400">
              <a:hlinkClick r:id="rId1" tooltip="" action="ppaction://hlinkfile"/>
            </a:endParaRPr>
          </a:p>
          <a:p>
            <a:endParaRPr lang="zh-CN" altLang="en-US" sz="2400"/>
          </a:p>
          <a:p>
            <a:r>
              <a:rPr lang="zh-CN" altLang="en-US" sz="2400"/>
              <a:t>Meeting number: 794 055 885</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794 055 885</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2360295"/>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472249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10297</Words>
  <Application>WPS 演示</Application>
  <PresentationFormat>宽屏</PresentationFormat>
  <Paragraphs>361</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3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Teleconference Bridge Information</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Staw Polls during TG Teleconference</vt:lpstr>
      <vt:lpstr>PowerPoint 演示文稿</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4213</cp:revision>
  <cp:lastPrinted>2014-11-04T15:04:00Z</cp:lastPrinted>
  <dcterms:created xsi:type="dcterms:W3CDTF">2007-04-17T18:10:00Z</dcterms:created>
  <dcterms:modified xsi:type="dcterms:W3CDTF">2020-03-20T16:18:19Z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