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2">
  <p:sldMasterIdLst>
    <p:sldMasterId id="2147483648" r:id="rId1"/>
  </p:sldMasterIdLst>
  <p:notesMasterIdLst>
    <p:notesMasterId r:id="rId16"/>
  </p:notesMasterIdLst>
  <p:handoutMasterIdLst>
    <p:handoutMasterId r:id="rId17"/>
  </p:handoutMasterIdLst>
  <p:sldIdLst>
    <p:sldId id="269" r:id="rId2"/>
    <p:sldId id="360" r:id="rId3"/>
    <p:sldId id="350" r:id="rId4"/>
    <p:sldId id="351" r:id="rId5"/>
    <p:sldId id="352" r:id="rId6"/>
    <p:sldId id="353" r:id="rId7"/>
    <p:sldId id="361" r:id="rId8"/>
    <p:sldId id="354" r:id="rId9"/>
    <p:sldId id="355" r:id="rId10"/>
    <p:sldId id="364" r:id="rId11"/>
    <p:sldId id="356" r:id="rId12"/>
    <p:sldId id="362" r:id="rId13"/>
    <p:sldId id="363" r:id="rId14"/>
    <p:sldId id="359" r:id="rId15"/>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Wang" initials="JW" lastIdx="2" clrIdx="0">
    <p:extLst>
      <p:ext uri="{19B8F6BF-5375-455C-9EA6-DF929625EA0E}">
        <p15:presenceInfo xmlns:p15="http://schemas.microsoft.com/office/powerpoint/2012/main" userId="S-1-5-21-3285339950-981350797-2163593329-1941" providerId="AD"/>
      </p:ext>
    </p:extLst>
  </p:cmAuthor>
  <p:cmAuthor id="2" name="Huang　Lei" initials="H" lastIdx="2" clrIdx="1">
    <p:extLst>
      <p:ext uri="{19B8F6BF-5375-455C-9EA6-DF929625EA0E}">
        <p15:presenceInfo xmlns:p15="http://schemas.microsoft.com/office/powerpoint/2012/main" userId="S-1-5-21-3734395507-3439540992-2097805461-213897" providerId="AD"/>
      </p:ext>
    </p:extLst>
  </p:cmAuthor>
  <p:cmAuthor id="3" name="Xin Zuo(左鑫)" initials="xz" lastIdx="4" clrIdx="2">
    <p:extLst>
      <p:ext uri="{19B8F6BF-5375-455C-9EA6-DF929625EA0E}">
        <p15:presenceInfo xmlns:p15="http://schemas.microsoft.com/office/powerpoint/2012/main" userId="Xin Zuo(左鑫)"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3" autoAdjust="0"/>
    <p:restoredTop sz="94660"/>
  </p:normalViewPr>
  <p:slideViewPr>
    <p:cSldViewPr>
      <p:cViewPr varScale="1">
        <p:scale>
          <a:sx n="121" d="100"/>
          <a:sy n="121" d="100"/>
        </p:scale>
        <p:origin x="126" y="18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640" y="-28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Xin Zuo (Tencent)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a:t>
            </a:r>
            <a:r>
              <a:rPr lang="en-US" altLang="zh-CN" dirty="0"/>
              <a:t>9</a:t>
            </a:r>
            <a:r>
              <a:rPr lang="en-US" dirty="0"/>
              <a:t>/</a:t>
            </a:r>
            <a:r>
              <a:rPr lang="en-US" altLang="zh-CN" dirty="0"/>
              <a:t>1538</a:t>
            </a:r>
            <a:r>
              <a:rPr lang="en-US" dirty="0"/>
              <a:t>r</a:t>
            </a:r>
            <a:r>
              <a:rPr lang="en-US" altLang="zh-CN" dirty="0"/>
              <a:t>0</a:t>
            </a:r>
            <a:endParaRPr lang="en-US" dirty="0"/>
          </a:p>
        </p:txBody>
      </p:sp>
      <p:sp>
        <p:nvSpPr>
          <p:cNvPr id="2051" name="Rectangle 3"/>
          <p:cNvSpPr>
            <a:spLocks noGrp="1" noChangeArrowheads="1"/>
          </p:cNvSpPr>
          <p:nvPr>
            <p:ph type="dt" idx="1"/>
          </p:nvPr>
        </p:nvSpPr>
        <p:spPr bwMode="auto">
          <a:xfrm>
            <a:off x="654050" y="95706"/>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ltLang="zh-CN" dirty="0"/>
              <a:t>September 2019</a:t>
            </a:r>
          </a:p>
        </p:txBody>
      </p:sp>
      <p:sp>
        <p:nvSpPr>
          <p:cNvPr id="57348"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Xin Zuo (Tencent)</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Xin Zuo (Tencent)</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384175" y="701675"/>
            <a:ext cx="6165850"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Harry Wang (Tencent)</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929218"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endParaRPr 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(Tencent)</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Harry Wang (Tencent)</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(Tencent)</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(Tencent)</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(Tencent)</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721601" y="6475413"/>
            <a:ext cx="3670300" cy="184666"/>
          </a:xfrm>
        </p:spPr>
        <p:txBody>
          <a:bodyPr/>
          <a:lstStyle>
            <a:lvl1pPr>
              <a:defRPr/>
            </a:lvl1pPr>
          </a:lstStyle>
          <a:p>
            <a:pPr>
              <a:defRPr/>
            </a:pPr>
            <a:r>
              <a:rPr lang="en-US" altLang="ko-KR"/>
              <a:t>Harry Wang (Tencent)</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(Tencent)</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(Tencent)</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Harry Wang (Tencent)</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Harry Wang (Tencent)</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10700519" y="332601"/>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1" name="Rectangle 7"/>
          <p:cNvSpPr>
            <a:spLocks noChangeArrowheads="1"/>
          </p:cNvSpPr>
          <p:nvPr userDrawn="1"/>
        </p:nvSpPr>
        <p:spPr bwMode="auto">
          <a:xfrm>
            <a:off x="8052294" y="332601"/>
            <a:ext cx="32253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802.11-20/0512r2</a:t>
            </a:r>
          </a:p>
        </p:txBody>
      </p:sp>
      <p:sp>
        <p:nvSpPr>
          <p:cNvPr id="12" name="Rectangle 7"/>
          <p:cNvSpPr>
            <a:spLocks noChangeArrowheads="1"/>
          </p:cNvSpPr>
          <p:nvPr userDrawn="1"/>
        </p:nvSpPr>
        <p:spPr bwMode="auto">
          <a:xfrm>
            <a:off x="881167" y="304801"/>
            <a:ext cx="440203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March 2020</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xfrm>
            <a:off x="2209800" y="609600"/>
            <a:ext cx="7772400" cy="1066800"/>
          </a:xfrm>
        </p:spPr>
        <p:txBody>
          <a:bodyPr/>
          <a:lstStyle/>
          <a:p>
            <a:r>
              <a:rPr lang="en-US" altLang="ko-KR" dirty="0"/>
              <a:t>MLD Address Management Discussion</a:t>
            </a:r>
            <a:endParaRPr lang="en-US" altLang="en-US" dirty="0"/>
          </a:p>
        </p:txBody>
      </p:sp>
      <p:sp>
        <p:nvSpPr>
          <p:cNvPr id="13318" name="Rectangle 6"/>
          <p:cNvSpPr>
            <a:spLocks noGrp="1" noChangeArrowheads="1"/>
          </p:cNvSpPr>
          <p:nvPr>
            <p:ph type="body" idx="1"/>
          </p:nvPr>
        </p:nvSpPr>
        <p:spPr>
          <a:xfrm>
            <a:off x="2209800" y="1676400"/>
            <a:ext cx="7772400" cy="381000"/>
          </a:xfrm>
        </p:spPr>
        <p:txBody>
          <a:bodyPr/>
          <a:lstStyle/>
          <a:p>
            <a:pPr algn="ctr">
              <a:buFontTx/>
              <a:buNone/>
            </a:pPr>
            <a:r>
              <a:rPr lang="en-US" altLang="en-US" sz="2000" dirty="0"/>
              <a:t>Date:</a:t>
            </a:r>
            <a:r>
              <a:rPr lang="en-US" altLang="en-US" sz="2000" b="0" dirty="0"/>
              <a:t> 2020-05-13</a:t>
            </a:r>
          </a:p>
        </p:txBody>
      </p:sp>
      <p:sp>
        <p:nvSpPr>
          <p:cNvPr id="13320"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graphicFrame>
        <p:nvGraphicFramePr>
          <p:cNvPr id="2" name="Table 1"/>
          <p:cNvGraphicFramePr>
            <a:graphicFrameLocks noGrp="1"/>
          </p:cNvGraphicFramePr>
          <p:nvPr>
            <p:extLst>
              <p:ext uri="{D42A27DB-BD31-4B8C-83A1-F6EECF244321}">
                <p14:modId xmlns:p14="http://schemas.microsoft.com/office/powerpoint/2010/main" val="2578576455"/>
              </p:ext>
            </p:extLst>
          </p:nvPr>
        </p:nvGraphicFramePr>
        <p:xfrm>
          <a:off x="1905001" y="2534920"/>
          <a:ext cx="8305800" cy="1854200"/>
        </p:xfrm>
        <a:graphic>
          <a:graphicData uri="http://schemas.openxmlformats.org/drawingml/2006/table">
            <a:tbl>
              <a:tblPr>
                <a:tableStyleId>{5940675A-B579-460E-94D1-54222C63F5DA}</a:tableStyleId>
              </a:tblPr>
              <a:tblGrid>
                <a:gridCol w="1523999">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70840">
                <a:tc>
                  <a:txBody>
                    <a:bodyPr/>
                    <a:lstStyle/>
                    <a:p>
                      <a:r>
                        <a:rPr lang="en-US" sz="1100" dirty="0"/>
                        <a:t>Name</a:t>
                      </a:r>
                    </a:p>
                  </a:txBody>
                  <a:tcPr/>
                </a:tc>
                <a:tc>
                  <a:txBody>
                    <a:bodyPr/>
                    <a:lstStyle/>
                    <a:p>
                      <a:r>
                        <a:rPr lang="en-US" sz="1100" dirty="0"/>
                        <a:t>Company</a:t>
                      </a:r>
                    </a:p>
                  </a:txBody>
                  <a:tcPr/>
                </a:tc>
                <a:tc>
                  <a:txBody>
                    <a:bodyPr/>
                    <a:lstStyle/>
                    <a:p>
                      <a:r>
                        <a:rPr lang="en-US" sz="1100" dirty="0"/>
                        <a:t>Address</a:t>
                      </a:r>
                    </a:p>
                  </a:txBody>
                  <a:tcPr/>
                </a:tc>
                <a:tc>
                  <a:txBody>
                    <a:bodyPr/>
                    <a:lstStyle/>
                    <a:p>
                      <a:r>
                        <a:rPr lang="en-US" sz="1100" dirty="0"/>
                        <a:t>Phone</a:t>
                      </a:r>
                    </a:p>
                  </a:txBody>
                  <a:tcPr/>
                </a:tc>
                <a:tc>
                  <a:txBody>
                    <a:bodyPr/>
                    <a:lstStyle/>
                    <a:p>
                      <a:r>
                        <a:rPr lang="en-US" sz="11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sz="1100" b="0" kern="0" dirty="0">
                          <a:solidFill>
                            <a:schemeClr val="tx1"/>
                          </a:solidFill>
                          <a:effectLst/>
                          <a:latin typeface="Times New Roman" panose="02020603050405020304" pitchFamily="18" charset="0"/>
                          <a:ea typeface="+mn-ea"/>
                          <a:cs typeface="+mn-cs"/>
                        </a:rPr>
                        <a:t>Harry Wang</a:t>
                      </a:r>
                      <a:endParaRPr lang="ko-KR" sz="11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spcAft>
                          <a:spcPts val="0"/>
                        </a:spcAft>
                      </a:pPr>
                      <a:r>
                        <a:rPr lang="en-US" sz="1100" b="0" dirty="0">
                          <a:effectLst/>
                          <a:latin typeface="Times New Roman" panose="02020603050405020304" pitchFamily="18" charset="0"/>
                          <a:ea typeface="맑은 고딕" panose="020B0503020000020004" pitchFamily="50" charset="-127"/>
                        </a:rPr>
                        <a:t>Tencent</a:t>
                      </a:r>
                      <a:endParaRPr lang="ko-KR" sz="1100" b="0" dirty="0">
                        <a:effectLst/>
                        <a:latin typeface="Times New Roman" panose="02020603050405020304" pitchFamily="18" charset="0"/>
                        <a:ea typeface="맑은 고딕" panose="020B0503020000020004" pitchFamily="50" charset="-127"/>
                      </a:endParaRPr>
                    </a:p>
                  </a:txBody>
                  <a:tcPr marL="68580" marR="68580" marT="0" marB="0"/>
                </a:tc>
                <a:tc rowSpan="4">
                  <a:txBody>
                    <a:bodyPr/>
                    <a:lstStyle/>
                    <a:p>
                      <a:pPr>
                        <a:spcAft>
                          <a:spcPts val="0"/>
                        </a:spcAft>
                      </a:pPr>
                      <a:r>
                        <a:rPr lang="en-US" sz="900" dirty="0">
                          <a:solidFill>
                            <a:srgbClr val="5E6267"/>
                          </a:solidFill>
                          <a:effectLst/>
                          <a:latin typeface="Helvetica Neue"/>
                          <a:ea typeface="宋体" panose="02010600030101010101" pitchFamily="2" charset="-122"/>
                        </a:rPr>
                        <a:t>Tencent Building, </a:t>
                      </a:r>
                      <a:r>
                        <a:rPr lang="en-US" sz="900" dirty="0" err="1">
                          <a:solidFill>
                            <a:srgbClr val="5E6267"/>
                          </a:solidFill>
                          <a:effectLst/>
                          <a:latin typeface="Helvetica Neue"/>
                          <a:ea typeface="宋体" panose="02010600030101010101" pitchFamily="2" charset="-122"/>
                        </a:rPr>
                        <a:t>Kejizhongyi</a:t>
                      </a:r>
                      <a:r>
                        <a:rPr lang="en-US" sz="900" dirty="0">
                          <a:solidFill>
                            <a:srgbClr val="5E6267"/>
                          </a:solidFill>
                          <a:effectLst/>
                          <a:latin typeface="Helvetica Neue"/>
                          <a:ea typeface="宋体" panose="02010600030101010101" pitchFamily="2" charset="-122"/>
                        </a:rPr>
                        <a:t> Avenue, Hi-tech Park, </a:t>
                      </a:r>
                      <a:endParaRPr lang="en-GB" sz="800" dirty="0">
                        <a:effectLst/>
                        <a:latin typeface="Times New Roman" panose="02020603050405020304" pitchFamily="18" charset="0"/>
                        <a:ea typeface="宋体" panose="02010600030101010101" pitchFamily="2" charset="-122"/>
                      </a:endParaRPr>
                    </a:p>
                    <a:p>
                      <a:pPr>
                        <a:spcAft>
                          <a:spcPts val="0"/>
                        </a:spcAft>
                      </a:pPr>
                      <a:r>
                        <a:rPr lang="en-US" sz="900" dirty="0">
                          <a:solidFill>
                            <a:srgbClr val="5E6267"/>
                          </a:solidFill>
                          <a:effectLst/>
                          <a:latin typeface="Helvetica Neue"/>
                          <a:ea typeface="宋体" panose="02010600030101010101" pitchFamily="2" charset="-122"/>
                        </a:rPr>
                        <a:t>Nanshan District, </a:t>
                      </a:r>
                      <a:endParaRPr lang="en-GB" sz="800" dirty="0">
                        <a:effectLst/>
                        <a:latin typeface="Times New Roman" panose="02020603050405020304" pitchFamily="18" charset="0"/>
                        <a:ea typeface="宋体" panose="02010600030101010101" pitchFamily="2" charset="-122"/>
                      </a:endParaRPr>
                    </a:p>
                    <a:p>
                      <a:pPr>
                        <a:spcAft>
                          <a:spcPts val="0"/>
                        </a:spcAft>
                      </a:pPr>
                      <a:r>
                        <a:rPr lang="en-US" sz="900" dirty="0">
                          <a:solidFill>
                            <a:srgbClr val="5E6267"/>
                          </a:solidFill>
                          <a:effectLst/>
                          <a:latin typeface="Helvetica Neue"/>
                          <a:ea typeface="宋体" panose="02010600030101010101" pitchFamily="2" charset="-122"/>
                        </a:rPr>
                        <a:t>Shenzhen</a:t>
                      </a:r>
                      <a:endParaRPr lang="en-GB"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GB" sz="1100" b="0" kern="1200" dirty="0">
                          <a:solidFill>
                            <a:schemeClr val="tx1"/>
                          </a:solidFill>
                          <a:effectLst/>
                          <a:latin typeface="Times New Roman" panose="02020603050405020304" pitchFamily="18" charset="0"/>
                          <a:ea typeface="맑은 고딕" panose="020B0503020000020004" pitchFamily="50" charset="-127"/>
                          <a:cs typeface="+mn-cs"/>
                        </a:rPr>
                        <a:t>+86-755-86013388</a:t>
                      </a:r>
                    </a:p>
                  </a:txBody>
                  <a:tcPr marL="68580" marR="68580" marT="0" marB="0"/>
                </a:tc>
                <a:tc>
                  <a:txBody>
                    <a:bodyPr/>
                    <a:lstStyle/>
                    <a:p>
                      <a:pPr>
                        <a:spcAft>
                          <a:spcPts val="0"/>
                        </a:spcAft>
                      </a:pPr>
                      <a:r>
                        <a:rPr lang="en-US" altLang="ko-KR" sz="1100" b="0" dirty="0">
                          <a:effectLst/>
                          <a:latin typeface="Times New Roman" panose="02020603050405020304" pitchFamily="18" charset="0"/>
                          <a:ea typeface="맑은 고딕" panose="020B0503020000020004" pitchFamily="50" charset="-127"/>
                        </a:rPr>
                        <a:t>harryhwang@tencent.com</a:t>
                      </a:r>
                      <a:endParaRPr lang="ko-KR" sz="11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algn="l" defTabSz="914400" rtl="0" eaLnBrk="1" latinLnBrk="0" hangingPunct="1">
                        <a:spcAft>
                          <a:spcPts val="0"/>
                        </a:spcAft>
                      </a:pPr>
                      <a:r>
                        <a:rPr lang="en-US" altLang="zh-CN" sz="1100" b="0" kern="0" dirty="0">
                          <a:solidFill>
                            <a:schemeClr val="tx1"/>
                          </a:solidFill>
                          <a:effectLst/>
                          <a:latin typeface="Times New Roman" panose="02020603050405020304" pitchFamily="18" charset="0"/>
                          <a:ea typeface="+mn-ea"/>
                          <a:cs typeface="+mn-cs"/>
                        </a:rPr>
                        <a:t>Xin </a:t>
                      </a:r>
                      <a:r>
                        <a:rPr lang="en-US" altLang="zh-CN" sz="1100" b="0" kern="0" dirty="0" err="1">
                          <a:solidFill>
                            <a:schemeClr val="tx1"/>
                          </a:solidFill>
                          <a:effectLst/>
                          <a:latin typeface="Times New Roman" panose="02020603050405020304" pitchFamily="18" charset="0"/>
                          <a:ea typeface="+mn-ea"/>
                          <a:cs typeface="+mn-cs"/>
                        </a:rPr>
                        <a:t>Zuo</a:t>
                      </a:r>
                      <a:endParaRPr lang="ko-KR" altLang="zh-CN" sz="11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en-SG"/>
                    </a:p>
                  </a:txBody>
                  <a:tcPr/>
                </a:tc>
                <a:tc vMerge="1">
                  <a:txBody>
                    <a:bodyPr/>
                    <a:lstStyle/>
                    <a:p>
                      <a:endParaRPr lang="en-GB"/>
                    </a:p>
                  </a:txBody>
                  <a:tcPr/>
                </a:tc>
                <a:tc>
                  <a:txBody>
                    <a:bodyPr/>
                    <a:lstStyle/>
                    <a:p>
                      <a:pPr>
                        <a:spcAft>
                          <a:spcPts val="0"/>
                        </a:spcAft>
                      </a:pPr>
                      <a:r>
                        <a:rPr lang="en-US" sz="1200" dirty="0">
                          <a:effectLst/>
                          <a:latin typeface="Times New Roman" panose="02020603050405020304" pitchFamily="18" charset="0"/>
                          <a:ea typeface="宋体" panose="02010600030101010101" pitchFamily="2" charset="-122"/>
                        </a:rPr>
                        <a:t> </a:t>
                      </a:r>
                      <a:endParaRPr lang="en-GB"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endParaRPr lang="ko-KR" sz="11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685763853"/>
                  </a:ext>
                </a:extLst>
              </a:tr>
              <a:tr h="370840">
                <a:tc>
                  <a:txBody>
                    <a:bodyPr/>
                    <a:lstStyle/>
                    <a:p>
                      <a:pPr marL="0" algn="l" defTabSz="914400" rtl="0" eaLnBrk="1" latinLnBrk="0" hangingPunct="1">
                        <a:spcAft>
                          <a:spcPts val="0"/>
                        </a:spcAft>
                      </a:pPr>
                      <a:r>
                        <a:rPr lang="en-US" altLang="ko-KR" sz="1100" b="0" kern="0" dirty="0">
                          <a:solidFill>
                            <a:schemeClr val="tx1"/>
                          </a:solidFill>
                          <a:effectLst/>
                          <a:latin typeface="Times New Roman" panose="02020603050405020304" pitchFamily="18" charset="0"/>
                          <a:ea typeface="+mn-ea"/>
                          <a:cs typeface="+mn-cs"/>
                        </a:rPr>
                        <a:t>Glenn Hu</a:t>
                      </a:r>
                      <a:endParaRPr lang="ko-KR" sz="11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4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en-GB" sz="10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endParaRPr lang="en-GB"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endParaRPr lang="ko-KR" sz="11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813253350"/>
                  </a:ext>
                </a:extLst>
              </a:tr>
              <a:tr h="370840">
                <a:tc>
                  <a:txBody>
                    <a:bodyPr/>
                    <a:lstStyle/>
                    <a:p>
                      <a:pPr marL="0" algn="l" defTabSz="914400" rtl="0" eaLnBrk="1" latinLnBrk="0" hangingPunct="1">
                        <a:spcAft>
                          <a:spcPts val="0"/>
                        </a:spcAft>
                      </a:pPr>
                      <a:r>
                        <a:rPr lang="en-US" altLang="ko-KR" sz="1100" b="0" kern="0" dirty="0">
                          <a:solidFill>
                            <a:schemeClr val="tx1"/>
                          </a:solidFill>
                          <a:effectLst/>
                          <a:latin typeface="Times New Roman" panose="02020603050405020304" pitchFamily="18" charset="0"/>
                          <a:ea typeface="+mn-ea"/>
                          <a:cs typeface="+mn-cs"/>
                        </a:rPr>
                        <a:t>Lander Li</a:t>
                      </a:r>
                      <a:endParaRPr lang="ko-KR" sz="11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1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en-GB"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endParaRPr lang="en-GB"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endParaRPr lang="ko-KR" sz="11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563385852"/>
                  </a:ext>
                </a:extLst>
              </a:tr>
            </a:tbl>
          </a:graphicData>
        </a:graphic>
      </p:graphicFrame>
      <p:sp>
        <p:nvSpPr>
          <p:cNvPr id="3" name="灯片编号占位符 2">
            <a:extLst>
              <a:ext uri="{FF2B5EF4-FFF2-40B4-BE49-F238E27FC236}">
                <a16:creationId xmlns:a16="http://schemas.microsoft.com/office/drawing/2014/main" id="{F73E56E1-FEA8-4244-A2E5-26A9A6F59BDA}"/>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a:t>
            </a:fld>
            <a:endParaRPr lang="en-US" altLang="en-US"/>
          </a:p>
        </p:txBody>
      </p:sp>
      <p:sp>
        <p:nvSpPr>
          <p:cNvPr id="10" name="Footer Placeholder 1">
            <a:extLst>
              <a:ext uri="{FF2B5EF4-FFF2-40B4-BE49-F238E27FC236}">
                <a16:creationId xmlns:a16="http://schemas.microsoft.com/office/drawing/2014/main" id="{F7BC101D-7AED-493C-ADA8-928B8C24B4CB}"/>
              </a:ext>
            </a:extLst>
          </p:cNvPr>
          <p:cNvSpPr>
            <a:spLocks noGrp="1"/>
          </p:cNvSpPr>
          <p:nvPr>
            <p:ph type="ftr" sz="quarter" idx="11"/>
          </p:nvPr>
        </p:nvSpPr>
        <p:spPr>
          <a:xfrm>
            <a:off x="7721601" y="6475413"/>
            <a:ext cx="3670300" cy="184666"/>
          </a:xfrm>
        </p:spPr>
        <p:txBody>
          <a:bodyPr/>
          <a:lstStyle/>
          <a:p>
            <a:pPr>
              <a:defRPr/>
            </a:pPr>
            <a:r>
              <a:rPr lang="en-US" altLang="ko-KR"/>
              <a:t>Harry Wang (Tencent)</a:t>
            </a:r>
            <a:endParaRPr lang="en-US" altLang="ko-K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BFD6B0-208E-4A0F-9362-EA9473F6DAD5}"/>
              </a:ext>
            </a:extLst>
          </p:cNvPr>
          <p:cNvSpPr>
            <a:spLocks noGrp="1"/>
          </p:cNvSpPr>
          <p:nvPr>
            <p:ph type="title"/>
          </p:nvPr>
        </p:nvSpPr>
        <p:spPr/>
        <p:txBody>
          <a:bodyPr/>
          <a:lstStyle/>
          <a:p>
            <a:r>
              <a:rPr lang="en-US" altLang="zh-CN" dirty="0"/>
              <a:t>Q &amp; A</a:t>
            </a:r>
            <a:endParaRPr lang="zh-CN" altLang="en-US" dirty="0"/>
          </a:p>
        </p:txBody>
      </p:sp>
      <p:sp>
        <p:nvSpPr>
          <p:cNvPr id="3" name="内容占位符 2">
            <a:extLst>
              <a:ext uri="{FF2B5EF4-FFF2-40B4-BE49-F238E27FC236}">
                <a16:creationId xmlns:a16="http://schemas.microsoft.com/office/drawing/2014/main" id="{040E1838-AE18-44B5-9B4F-08008529D01F}"/>
              </a:ext>
            </a:extLst>
          </p:cNvPr>
          <p:cNvSpPr>
            <a:spLocks noGrp="1"/>
          </p:cNvSpPr>
          <p:nvPr>
            <p:ph idx="1"/>
          </p:nvPr>
        </p:nvSpPr>
        <p:spPr/>
        <p:txBody>
          <a:bodyPr/>
          <a:lstStyle/>
          <a:p>
            <a:r>
              <a:rPr lang="en-US" altLang="zh-CN" sz="1800" dirty="0"/>
              <a:t>Q: what problem to be solved?</a:t>
            </a:r>
          </a:p>
          <a:p>
            <a:pPr lvl="1"/>
            <a:r>
              <a:rPr lang="en-US" altLang="zh-CN" sz="1400" dirty="0"/>
              <a:t>A: An .11be MLD needs more than one MAC address (MLD address and link address). Those link addresses should be post configured to preserve uniqueness in local area.</a:t>
            </a:r>
          </a:p>
          <a:p>
            <a:pPr lvl="1"/>
            <a:r>
              <a:rPr lang="en-US" altLang="zh-CN" sz="1400" dirty="0"/>
              <a:t>1) Same as the legacy device, it is preferable to have a single MAC address pre-installed for 11be MLD (as the MLD address).</a:t>
            </a:r>
          </a:p>
          <a:p>
            <a:pPr lvl="1"/>
            <a:r>
              <a:rPr lang="en-US" altLang="zh-CN" sz="1400" dirty="0"/>
              <a:t>2) MLME-Reset primitive in current spec is defined to reset the MAC address together with all the MAC MIBs. It is not suitable for MLD because of the correlation functions between links within an MLD.</a:t>
            </a:r>
          </a:p>
          <a:p>
            <a:pPr lvl="1"/>
            <a:r>
              <a:rPr lang="en-US" altLang="zh-CN" sz="1400" dirty="0"/>
              <a:t>3) The address assignment protocol in developing doesn’t consider the separation of link address and MLD address.</a:t>
            </a:r>
          </a:p>
          <a:p>
            <a:r>
              <a:rPr lang="en-US" altLang="zh-CN" sz="1800" dirty="0"/>
              <a:t>Q: implementation specific?</a:t>
            </a:r>
          </a:p>
          <a:p>
            <a:pPr lvl="1"/>
            <a:r>
              <a:rPr lang="en-US" altLang="zh-CN" sz="1400" dirty="0"/>
              <a:t>A: The link address assignment can be done in ML setup, during which new primitive and protocol may be required.</a:t>
            </a:r>
          </a:p>
          <a:p>
            <a:pPr lvl="1"/>
            <a:r>
              <a:rPr lang="en-US" altLang="zh-CN" sz="1400" dirty="0"/>
              <a:t>1) For AP MLD, link address should be configured without resetting other link configuration parameters.</a:t>
            </a:r>
          </a:p>
          <a:p>
            <a:pPr lvl="1"/>
            <a:r>
              <a:rPr lang="en-US" altLang="zh-CN" sz="1400" dirty="0"/>
              <a:t>2) For Non-AP MLD, the link address should be assigned by AP MLD during ML setup procedure.</a:t>
            </a:r>
          </a:p>
          <a:p>
            <a:r>
              <a:rPr lang="en-US" altLang="zh-CN" sz="1800" dirty="0"/>
              <a:t>Q: different from the ongoing work?</a:t>
            </a:r>
          </a:p>
          <a:p>
            <a:pPr lvl="1"/>
            <a:r>
              <a:rPr lang="en-US" altLang="zh-CN" sz="1400" dirty="0"/>
              <a:t>A: The address assignment protocol in development doesn’t consider the separation of link address and MLD address.</a:t>
            </a:r>
          </a:p>
          <a:p>
            <a:pPr lvl="1"/>
            <a:r>
              <a:rPr lang="en-US" altLang="zh-CN" sz="1400" dirty="0"/>
              <a:t>MLD address provides a globally unique anchor in the MAC address space for the link address.</a:t>
            </a:r>
          </a:p>
          <a:p>
            <a:r>
              <a:rPr lang="en-US" altLang="zh-CN" sz="1800" dirty="0"/>
              <a:t>Q: how MLD support the legacy mode (no MAC address assignment)?</a:t>
            </a:r>
          </a:p>
          <a:p>
            <a:pPr lvl="1"/>
            <a:r>
              <a:rPr lang="en-US" altLang="zh-CN" sz="1400" dirty="0"/>
              <a:t>A: when MLD operates in a legacy BSS, the non-AP link can use its MLD address as the link address.</a:t>
            </a:r>
          </a:p>
          <a:p>
            <a:endParaRPr lang="zh-CN" altLang="en-US" sz="1800" dirty="0"/>
          </a:p>
        </p:txBody>
      </p:sp>
      <p:sp>
        <p:nvSpPr>
          <p:cNvPr id="4" name="页脚占位符 3">
            <a:extLst>
              <a:ext uri="{FF2B5EF4-FFF2-40B4-BE49-F238E27FC236}">
                <a16:creationId xmlns:a16="http://schemas.microsoft.com/office/drawing/2014/main" id="{37C4604D-DDB4-4BF5-83C3-3F51A86AE9A6}"/>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863CED47-7665-4D26-BA56-8DD98709997F}"/>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10</a:t>
            </a:fld>
            <a:endParaRPr lang="en-US" altLang="en-US"/>
          </a:p>
        </p:txBody>
      </p:sp>
    </p:spTree>
    <p:extLst>
      <p:ext uri="{BB962C8B-B14F-4D97-AF65-F5344CB8AC3E}">
        <p14:creationId xmlns:p14="http://schemas.microsoft.com/office/powerpoint/2010/main" val="2466045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D6C52A-DCA7-467B-8D2F-CCB69B297A68}"/>
              </a:ext>
            </a:extLst>
          </p:cNvPr>
          <p:cNvSpPr>
            <a:spLocks noGrp="1"/>
          </p:cNvSpPr>
          <p:nvPr>
            <p:ph type="title"/>
          </p:nvPr>
        </p:nvSpPr>
        <p:spPr/>
        <p:txBody>
          <a:bodyPr/>
          <a:lstStyle/>
          <a:p>
            <a:r>
              <a:rPr lang="en-US" altLang="zh-CN" dirty="0"/>
              <a:t>SP#1</a:t>
            </a:r>
            <a:endParaRPr lang="zh-CN" altLang="en-US" dirty="0"/>
          </a:p>
        </p:txBody>
      </p:sp>
      <p:sp>
        <p:nvSpPr>
          <p:cNvPr id="3" name="内容占位符 2">
            <a:extLst>
              <a:ext uri="{FF2B5EF4-FFF2-40B4-BE49-F238E27FC236}">
                <a16:creationId xmlns:a16="http://schemas.microsoft.com/office/drawing/2014/main" id="{5F765695-B8B0-4A93-A826-FC9C66C718B8}"/>
              </a:ext>
            </a:extLst>
          </p:cNvPr>
          <p:cNvSpPr>
            <a:spLocks noGrp="1"/>
          </p:cNvSpPr>
          <p:nvPr>
            <p:ph idx="1"/>
          </p:nvPr>
        </p:nvSpPr>
        <p:spPr/>
        <p:txBody>
          <a:bodyPr/>
          <a:lstStyle/>
          <a:p>
            <a:r>
              <a:rPr lang="en-US" altLang="zh-CN" dirty="0"/>
              <a:t>Should 11be consider a mechanism to configure the Link addresses of the MLDs within a BSS?</a:t>
            </a:r>
          </a:p>
          <a:p>
            <a:pPr lvl="1"/>
            <a:r>
              <a:rPr lang="en-US" altLang="zh-CN" dirty="0"/>
              <a:t>Note: the link address is the MAC address assigned for each STA affiliated with a MLD.</a:t>
            </a:r>
          </a:p>
          <a:p>
            <a:pPr marL="457200" lvl="1" indent="0">
              <a:buNone/>
            </a:pPr>
            <a:endParaRPr lang="en-US" altLang="zh-CN" dirty="0"/>
          </a:p>
          <a:p>
            <a:endParaRPr lang="zh-CN" altLang="en-US" dirty="0"/>
          </a:p>
        </p:txBody>
      </p:sp>
      <p:sp>
        <p:nvSpPr>
          <p:cNvPr id="4" name="页脚占位符 3">
            <a:extLst>
              <a:ext uri="{FF2B5EF4-FFF2-40B4-BE49-F238E27FC236}">
                <a16:creationId xmlns:a16="http://schemas.microsoft.com/office/drawing/2014/main" id="{D789F121-887B-4926-9C81-31D4CF885EE1}"/>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4AC8A8EA-10A3-4175-ABFB-DCB144B57F29}"/>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11</a:t>
            </a:fld>
            <a:endParaRPr lang="en-US" altLang="en-US"/>
          </a:p>
        </p:txBody>
      </p:sp>
    </p:spTree>
    <p:extLst>
      <p:ext uri="{BB962C8B-B14F-4D97-AF65-F5344CB8AC3E}">
        <p14:creationId xmlns:p14="http://schemas.microsoft.com/office/powerpoint/2010/main" val="2932729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D6C52A-DCA7-467B-8D2F-CCB69B297A68}"/>
              </a:ext>
            </a:extLst>
          </p:cNvPr>
          <p:cNvSpPr>
            <a:spLocks noGrp="1"/>
          </p:cNvSpPr>
          <p:nvPr>
            <p:ph type="title"/>
          </p:nvPr>
        </p:nvSpPr>
        <p:spPr/>
        <p:txBody>
          <a:bodyPr/>
          <a:lstStyle/>
          <a:p>
            <a:r>
              <a:rPr lang="en-US" altLang="zh-CN" dirty="0"/>
              <a:t>SP#2</a:t>
            </a:r>
            <a:endParaRPr lang="zh-CN" altLang="en-US" dirty="0"/>
          </a:p>
        </p:txBody>
      </p:sp>
      <p:sp>
        <p:nvSpPr>
          <p:cNvPr id="3" name="内容占位符 2">
            <a:extLst>
              <a:ext uri="{FF2B5EF4-FFF2-40B4-BE49-F238E27FC236}">
                <a16:creationId xmlns:a16="http://schemas.microsoft.com/office/drawing/2014/main" id="{5F765695-B8B0-4A93-A826-FC9C66C718B8}"/>
              </a:ext>
            </a:extLst>
          </p:cNvPr>
          <p:cNvSpPr>
            <a:spLocks noGrp="1"/>
          </p:cNvSpPr>
          <p:nvPr>
            <p:ph idx="1"/>
          </p:nvPr>
        </p:nvSpPr>
        <p:spPr/>
        <p:txBody>
          <a:bodyPr/>
          <a:lstStyle/>
          <a:p>
            <a:r>
              <a:rPr lang="en-US" altLang="zh-CN" dirty="0"/>
              <a:t>Should AP MLD assign link address for each AP affiliated with AP MLD?</a:t>
            </a:r>
          </a:p>
          <a:p>
            <a:endParaRPr lang="zh-CN" altLang="en-US" dirty="0"/>
          </a:p>
        </p:txBody>
      </p:sp>
      <p:sp>
        <p:nvSpPr>
          <p:cNvPr id="4" name="页脚占位符 3">
            <a:extLst>
              <a:ext uri="{FF2B5EF4-FFF2-40B4-BE49-F238E27FC236}">
                <a16:creationId xmlns:a16="http://schemas.microsoft.com/office/drawing/2014/main" id="{D789F121-887B-4926-9C81-31D4CF885EE1}"/>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4AC8A8EA-10A3-4175-ABFB-DCB144B57F29}"/>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12</a:t>
            </a:fld>
            <a:endParaRPr lang="en-US" altLang="en-US"/>
          </a:p>
        </p:txBody>
      </p:sp>
    </p:spTree>
    <p:extLst>
      <p:ext uri="{BB962C8B-B14F-4D97-AF65-F5344CB8AC3E}">
        <p14:creationId xmlns:p14="http://schemas.microsoft.com/office/powerpoint/2010/main" val="4107476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D6C52A-DCA7-467B-8D2F-CCB69B297A68}"/>
              </a:ext>
            </a:extLst>
          </p:cNvPr>
          <p:cNvSpPr>
            <a:spLocks noGrp="1"/>
          </p:cNvSpPr>
          <p:nvPr>
            <p:ph type="title"/>
          </p:nvPr>
        </p:nvSpPr>
        <p:spPr/>
        <p:txBody>
          <a:bodyPr/>
          <a:lstStyle/>
          <a:p>
            <a:r>
              <a:rPr lang="en-US" altLang="zh-CN" dirty="0"/>
              <a:t>SP#3</a:t>
            </a:r>
            <a:endParaRPr lang="zh-CN" altLang="en-US" dirty="0"/>
          </a:p>
        </p:txBody>
      </p:sp>
      <p:sp>
        <p:nvSpPr>
          <p:cNvPr id="3" name="内容占位符 2">
            <a:extLst>
              <a:ext uri="{FF2B5EF4-FFF2-40B4-BE49-F238E27FC236}">
                <a16:creationId xmlns:a16="http://schemas.microsoft.com/office/drawing/2014/main" id="{5F765695-B8B0-4A93-A826-FC9C66C718B8}"/>
              </a:ext>
            </a:extLst>
          </p:cNvPr>
          <p:cNvSpPr>
            <a:spLocks noGrp="1"/>
          </p:cNvSpPr>
          <p:nvPr>
            <p:ph idx="1"/>
          </p:nvPr>
        </p:nvSpPr>
        <p:spPr/>
        <p:txBody>
          <a:bodyPr/>
          <a:lstStyle/>
          <a:p>
            <a:r>
              <a:rPr lang="en-US" altLang="zh-CN" dirty="0"/>
              <a:t>May the link addresses in a Non-AP MLD be managed by AP-MLD?</a:t>
            </a:r>
          </a:p>
          <a:p>
            <a:endParaRPr lang="zh-CN" altLang="en-US" dirty="0"/>
          </a:p>
        </p:txBody>
      </p:sp>
      <p:sp>
        <p:nvSpPr>
          <p:cNvPr id="4" name="页脚占位符 3">
            <a:extLst>
              <a:ext uri="{FF2B5EF4-FFF2-40B4-BE49-F238E27FC236}">
                <a16:creationId xmlns:a16="http://schemas.microsoft.com/office/drawing/2014/main" id="{D789F121-887B-4926-9C81-31D4CF885EE1}"/>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4AC8A8EA-10A3-4175-ABFB-DCB144B57F29}"/>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13</a:t>
            </a:fld>
            <a:endParaRPr lang="en-US" altLang="en-US"/>
          </a:p>
        </p:txBody>
      </p:sp>
    </p:spTree>
    <p:extLst>
      <p:ext uri="{BB962C8B-B14F-4D97-AF65-F5344CB8AC3E}">
        <p14:creationId xmlns:p14="http://schemas.microsoft.com/office/powerpoint/2010/main" val="3592635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BDAEC1-5D9F-498F-86A8-25DEE93F8B3A}"/>
              </a:ext>
            </a:extLst>
          </p:cNvPr>
          <p:cNvSpPr>
            <a:spLocks noGrp="1"/>
          </p:cNvSpPr>
          <p:nvPr>
            <p:ph type="title"/>
          </p:nvPr>
        </p:nvSpPr>
        <p:spPr/>
        <p:txBody>
          <a:bodyPr/>
          <a:lstStyle/>
          <a:p>
            <a:r>
              <a:rPr lang="en-US" altLang="zh-CN" dirty="0"/>
              <a:t>Reference</a:t>
            </a:r>
            <a:endParaRPr lang="zh-CN" altLang="en-US" dirty="0"/>
          </a:p>
        </p:txBody>
      </p:sp>
      <p:sp>
        <p:nvSpPr>
          <p:cNvPr id="3" name="内容占位符 2">
            <a:extLst>
              <a:ext uri="{FF2B5EF4-FFF2-40B4-BE49-F238E27FC236}">
                <a16:creationId xmlns:a16="http://schemas.microsoft.com/office/drawing/2014/main" id="{83C131DC-4542-4A99-8ED6-C091FAFEA7CC}"/>
              </a:ext>
            </a:extLst>
          </p:cNvPr>
          <p:cNvSpPr>
            <a:spLocks noGrp="1"/>
          </p:cNvSpPr>
          <p:nvPr>
            <p:ph idx="1"/>
          </p:nvPr>
        </p:nvSpPr>
        <p:spPr/>
        <p:txBody>
          <a:bodyPr/>
          <a:lstStyle/>
          <a:p>
            <a:pPr marL="514350" indent="-514350">
              <a:buFont typeface="+mj-lt"/>
              <a:buAutoNum type="arabicPeriod"/>
            </a:pPr>
            <a:r>
              <a:rPr lang="en-US" altLang="zh-CN" dirty="0"/>
              <a:t>19-1899r7, </a:t>
            </a:r>
            <a:r>
              <a:rPr lang="en-GB" altLang="zh-CN" dirty="0"/>
              <a:t>MLA MAC Addresses Considerations</a:t>
            </a:r>
            <a:r>
              <a:rPr lang="en-US" altLang="zh-CN" dirty="0"/>
              <a:t>;</a:t>
            </a:r>
          </a:p>
          <a:p>
            <a:pPr marL="514350" indent="-514350">
              <a:buFont typeface="+mj-lt"/>
              <a:buAutoNum type="arabicPeriod"/>
            </a:pPr>
            <a:r>
              <a:rPr lang="en-US" altLang="en-US" dirty="0"/>
              <a:t>20-0180r1, MLLE MAC addresses</a:t>
            </a:r>
          </a:p>
          <a:p>
            <a:pPr marL="514350" indent="-514350">
              <a:buFont typeface="+mj-lt"/>
              <a:buAutoNum type="arabicPeriod"/>
            </a:pPr>
            <a:r>
              <a:rPr lang="en-GB" altLang="zh-CN" dirty="0"/>
              <a:t>20-0063r0, Non-AP MLD Link Address</a:t>
            </a:r>
          </a:p>
          <a:p>
            <a:pPr marL="514350" indent="-514350">
              <a:buFont typeface="+mj-lt"/>
              <a:buAutoNum type="arabicPeriod"/>
            </a:pPr>
            <a:r>
              <a:rPr lang="en-GB" altLang="zh-CN" dirty="0"/>
              <a:t>19-1962r1, </a:t>
            </a:r>
            <a:r>
              <a:rPr lang="en-US" altLang="zh-CN" dirty="0"/>
              <a:t>Multi-Link Device Instance &amp; New Frame MAC Header</a:t>
            </a:r>
          </a:p>
          <a:p>
            <a:pPr marL="514350" indent="-514350">
              <a:buFont typeface="+mj-lt"/>
              <a:buAutoNum type="arabicPeriod"/>
            </a:pPr>
            <a:r>
              <a:rPr lang="en-US" altLang="zh-CN" dirty="0"/>
              <a:t>20-0054r0, </a:t>
            </a:r>
            <a:r>
              <a:rPr lang="en-GB" altLang="en-US" dirty="0"/>
              <a:t>MLD MAC Address and WM Address</a:t>
            </a:r>
            <a:endParaRPr lang="en-US" altLang="zh-CN" dirty="0"/>
          </a:p>
          <a:p>
            <a:endParaRPr lang="zh-CN" altLang="en-US" dirty="0"/>
          </a:p>
        </p:txBody>
      </p:sp>
      <p:sp>
        <p:nvSpPr>
          <p:cNvPr id="4" name="页脚占位符 3">
            <a:extLst>
              <a:ext uri="{FF2B5EF4-FFF2-40B4-BE49-F238E27FC236}">
                <a16:creationId xmlns:a16="http://schemas.microsoft.com/office/drawing/2014/main" id="{37E13254-07F6-456F-9470-D151D46D9252}"/>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B85EE658-261D-445F-9F0E-AFA571356936}"/>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14</a:t>
            </a:fld>
            <a:endParaRPr lang="en-US" altLang="en-US"/>
          </a:p>
        </p:txBody>
      </p:sp>
    </p:spTree>
    <p:extLst>
      <p:ext uri="{BB962C8B-B14F-4D97-AF65-F5344CB8AC3E}">
        <p14:creationId xmlns:p14="http://schemas.microsoft.com/office/powerpoint/2010/main" val="1067041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9E5E23B-916E-43D1-9B78-85F58D4094C7}"/>
              </a:ext>
            </a:extLst>
          </p:cNvPr>
          <p:cNvSpPr>
            <a:spLocks noGrp="1"/>
          </p:cNvSpPr>
          <p:nvPr>
            <p:ph type="title"/>
          </p:nvPr>
        </p:nvSpPr>
        <p:spPr/>
        <p:txBody>
          <a:bodyPr/>
          <a:lstStyle/>
          <a:p>
            <a:r>
              <a:rPr lang="en-US" altLang="zh-CN" dirty="0"/>
              <a:t>MAC Addresses for MLD</a:t>
            </a:r>
            <a:endParaRPr lang="zh-CN" altLang="en-US" dirty="0"/>
          </a:p>
        </p:txBody>
      </p:sp>
      <p:sp>
        <p:nvSpPr>
          <p:cNvPr id="3" name="内容占位符 2">
            <a:extLst>
              <a:ext uri="{FF2B5EF4-FFF2-40B4-BE49-F238E27FC236}">
                <a16:creationId xmlns:a16="http://schemas.microsoft.com/office/drawing/2014/main" id="{40F3B265-BCDF-4732-8311-C9FB6A486F32}"/>
              </a:ext>
            </a:extLst>
          </p:cNvPr>
          <p:cNvSpPr>
            <a:spLocks noGrp="1"/>
          </p:cNvSpPr>
          <p:nvPr>
            <p:ph idx="1"/>
          </p:nvPr>
        </p:nvSpPr>
        <p:spPr>
          <a:xfrm>
            <a:off x="914400" y="1828800"/>
            <a:ext cx="11049000" cy="4267200"/>
          </a:xfrm>
        </p:spPr>
        <p:txBody>
          <a:bodyPr/>
          <a:lstStyle/>
          <a:p>
            <a:r>
              <a:rPr lang="en-US" altLang="zh-CN" sz="2000" dirty="0"/>
              <a:t>Commonly, a Wi-Fi device has ONE pre-installed global unique MAC address:</a:t>
            </a:r>
          </a:p>
          <a:p>
            <a:pPr lvl="1"/>
            <a:r>
              <a:rPr lang="en-US" altLang="zh-CN" sz="1800" dirty="0"/>
              <a:t>The 48-bit address is composed by a 24-bit OUI, bought from IEEE, and a 24-bit extension</a:t>
            </a:r>
          </a:p>
          <a:p>
            <a:pPr lvl="1"/>
            <a:r>
              <a:rPr lang="en-US" altLang="zh-CN" sz="1800" dirty="0"/>
              <a:t>The MAC address is used to identify both MAC-SAP and MLME-SAP</a:t>
            </a:r>
          </a:p>
          <a:p>
            <a:pPr lvl="2"/>
            <a:r>
              <a:rPr lang="en-US" altLang="zh-CN" sz="1600" dirty="0"/>
              <a:t>Encapsulated in the TA/RA field in the MAC header</a:t>
            </a:r>
          </a:p>
          <a:p>
            <a:pPr lvl="1"/>
            <a:r>
              <a:rPr lang="en-US" altLang="zh-CN" sz="1800" dirty="0"/>
              <a:t>The uniqueness of the address is guaranteed solely by the OUI prefix</a:t>
            </a:r>
          </a:p>
          <a:p>
            <a:pPr lvl="1"/>
            <a:r>
              <a:rPr lang="en-US" altLang="zh-CN" sz="1800" dirty="0"/>
              <a:t>For other types of prefix such as CID, SAI, and AAI, there is no guarantee of unique MAC address </a:t>
            </a:r>
          </a:p>
          <a:p>
            <a:pPr lvl="1"/>
            <a:r>
              <a:rPr lang="en-US" altLang="zh-CN" sz="1800" dirty="0"/>
              <a:t>For AP, the MAC address provides the basis of Multi-BSSID</a:t>
            </a:r>
          </a:p>
          <a:p>
            <a:pPr lvl="1"/>
            <a:r>
              <a:rPr lang="en-US" altLang="zh-CN" sz="1800" dirty="0"/>
              <a:t>In a multi-link BSS, the consumption of MAC addresses will be boosted by multiple times compared to the legacy, all MAC functions require unique addresses.</a:t>
            </a:r>
          </a:p>
          <a:p>
            <a:r>
              <a:rPr lang="en-US" altLang="zh-CN" sz="2000" dirty="0"/>
              <a:t>For .11be MLD, it is preferable to have only ONE pre-installed MAC address as the legacy </a:t>
            </a:r>
          </a:p>
          <a:p>
            <a:pPr lvl="1"/>
            <a:r>
              <a:rPr lang="en-US" altLang="zh-CN" sz="1800" dirty="0"/>
              <a:t>A single pre-installed MAC address for MLD MAC-SAP;</a:t>
            </a:r>
          </a:p>
          <a:p>
            <a:pPr lvl="1"/>
            <a:r>
              <a:rPr lang="en-US" altLang="zh-CN" sz="1800" dirty="0"/>
              <a:t>A mechanism to configure the address for each link</a:t>
            </a:r>
          </a:p>
          <a:p>
            <a:pPr lvl="1"/>
            <a:r>
              <a:rPr lang="en-US" altLang="zh-CN" sz="1800" dirty="0"/>
              <a:t>with respect to functional requirements (slide 3,4) already agreed </a:t>
            </a:r>
          </a:p>
          <a:p>
            <a:endParaRPr lang="zh-CN" altLang="en-US" sz="2000" dirty="0"/>
          </a:p>
        </p:txBody>
      </p:sp>
      <p:sp>
        <p:nvSpPr>
          <p:cNvPr id="4" name="页脚占位符 3">
            <a:extLst>
              <a:ext uri="{FF2B5EF4-FFF2-40B4-BE49-F238E27FC236}">
                <a16:creationId xmlns:a16="http://schemas.microsoft.com/office/drawing/2014/main" id="{B7E8B27E-0ED5-4A24-A79B-CE0DEB07FA28}"/>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FAF26C44-70C6-4467-9B5A-D7DC56A3DE5A}"/>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2</a:t>
            </a:fld>
            <a:endParaRPr lang="en-US" altLang="en-US"/>
          </a:p>
        </p:txBody>
      </p:sp>
    </p:spTree>
    <p:extLst>
      <p:ext uri="{BB962C8B-B14F-4D97-AF65-F5344CB8AC3E}">
        <p14:creationId xmlns:p14="http://schemas.microsoft.com/office/powerpoint/2010/main" val="3639131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a:extLst>
              <a:ext uri="{FF2B5EF4-FFF2-40B4-BE49-F238E27FC236}">
                <a16:creationId xmlns:a16="http://schemas.microsoft.com/office/drawing/2014/main" id="{C703D2C9-5EEC-48D5-BFD7-058F90376D5B}"/>
              </a:ext>
            </a:extLst>
          </p:cNvPr>
          <p:cNvSpPr>
            <a:spLocks noGrp="1"/>
          </p:cNvSpPr>
          <p:nvPr>
            <p:ph type="title"/>
          </p:nvPr>
        </p:nvSpPr>
        <p:spPr/>
        <p:txBody>
          <a:bodyPr/>
          <a:lstStyle/>
          <a:p>
            <a:r>
              <a:rPr lang="en-US" altLang="zh-CN" dirty="0"/>
              <a:t>Background – Multiple Addresses</a:t>
            </a:r>
            <a:endParaRPr lang="zh-CN" altLang="en-US" dirty="0"/>
          </a:p>
        </p:txBody>
      </p:sp>
      <p:sp>
        <p:nvSpPr>
          <p:cNvPr id="20" name="内容占位符 19">
            <a:extLst>
              <a:ext uri="{FF2B5EF4-FFF2-40B4-BE49-F238E27FC236}">
                <a16:creationId xmlns:a16="http://schemas.microsoft.com/office/drawing/2014/main" id="{C04A69E8-B0B1-4E14-8ABD-BD25BEFB0486}"/>
              </a:ext>
            </a:extLst>
          </p:cNvPr>
          <p:cNvSpPr>
            <a:spLocks noGrp="1"/>
          </p:cNvSpPr>
          <p:nvPr>
            <p:ph idx="1"/>
          </p:nvPr>
        </p:nvSpPr>
        <p:spPr>
          <a:xfrm>
            <a:off x="914398" y="1981200"/>
            <a:ext cx="7415209" cy="4114800"/>
          </a:xfrm>
        </p:spPr>
        <p:txBody>
          <a:bodyPr>
            <a:normAutofit fontScale="85000" lnSpcReduction="20000"/>
          </a:bodyPr>
          <a:lstStyle/>
          <a:p>
            <a:r>
              <a:rPr lang="en-US" altLang="zh-CN" dirty="0"/>
              <a:t>MLD address issues have been discussed in the group [1,2,3,4,5] as a function of MLO;</a:t>
            </a:r>
          </a:p>
          <a:p>
            <a:r>
              <a:rPr lang="en-US" altLang="zh-CN" dirty="0"/>
              <a:t>Some of general principles are summarized as follows,</a:t>
            </a:r>
          </a:p>
          <a:p>
            <a:pPr lvl="1"/>
            <a:r>
              <a:rPr lang="en-US" altLang="zh-CN" dirty="0"/>
              <a:t>MAC SAP may need unique* address, which may be used to identify a MLD on DS, </a:t>
            </a:r>
            <a:r>
              <a:rPr lang="en-US" altLang="zh-CN" dirty="0" err="1"/>
              <a:t>i.e</a:t>
            </a:r>
            <a:r>
              <a:rPr lang="en-US" altLang="zh-CN" dirty="0"/>
              <a:t> the MLD address z;</a:t>
            </a:r>
          </a:p>
          <a:p>
            <a:pPr lvl="1"/>
            <a:r>
              <a:rPr lang="en-US" altLang="zh-CN" dirty="0"/>
              <a:t>STAs may have separate addresses x/y </a:t>
            </a:r>
            <a:r>
              <a:rPr lang="en-US" altLang="zh-CN" dirty="0" err="1"/>
              <a:t>i.e</a:t>
            </a:r>
            <a:r>
              <a:rPr lang="en-US" altLang="zh-CN" dirty="0"/>
              <a:t> the STA/MAC/Link address, which may be the same or different as the MLD address z;</a:t>
            </a:r>
          </a:p>
          <a:p>
            <a:pPr lvl="1"/>
            <a:r>
              <a:rPr lang="en-US" altLang="zh-CN" dirty="0"/>
              <a:t>AP MLD is preferred to have different STA address (</a:t>
            </a:r>
            <a:r>
              <a:rPr lang="en-US" altLang="zh-CN" dirty="0" err="1"/>
              <a:t>x≠y</a:t>
            </a:r>
            <a:r>
              <a:rPr lang="en-US" altLang="zh-CN" dirty="0"/>
              <a:t>) for the backward compatibility with legacy STAs;</a:t>
            </a:r>
          </a:p>
          <a:p>
            <a:pPr lvl="1"/>
            <a:r>
              <a:rPr lang="en-US" altLang="zh-CN" dirty="0"/>
              <a:t>Non-AP MLD is therefore to use different STA addresses</a:t>
            </a:r>
            <a:r>
              <a:rPr lang="zh-CN" altLang="en-US" dirty="0"/>
              <a:t> </a:t>
            </a:r>
            <a:r>
              <a:rPr lang="en-US" altLang="zh-CN" dirty="0"/>
              <a:t>to</a:t>
            </a:r>
            <a:r>
              <a:rPr lang="zh-CN" altLang="en-US" dirty="0"/>
              <a:t> </a:t>
            </a:r>
            <a:r>
              <a:rPr lang="en-US" altLang="zh-CN" dirty="0"/>
              <a:t>enable</a:t>
            </a:r>
            <a:r>
              <a:rPr lang="zh-CN" altLang="en-US" dirty="0"/>
              <a:t> </a:t>
            </a:r>
            <a:r>
              <a:rPr lang="en-US" altLang="zh-CN" dirty="0"/>
              <a:t>symmetric operations, and to honor existing authentication process.</a:t>
            </a:r>
          </a:p>
          <a:p>
            <a:r>
              <a:rPr lang="en-US" altLang="zh-CN" dirty="0"/>
              <a:t>In nutshell, (</a:t>
            </a:r>
            <a:r>
              <a:rPr lang="en-US" altLang="zh-CN" dirty="0" err="1"/>
              <a:t>x,y</a:t>
            </a:r>
            <a:r>
              <a:rPr lang="en-US" altLang="zh-CN" dirty="0"/>
              <a:t>) is used for STA (low MAC) and (z) is for MLD (high MAC), if the MAC functions are separated in 11be.</a:t>
            </a:r>
          </a:p>
          <a:p>
            <a:r>
              <a:rPr lang="en-US" altLang="zh-CN" dirty="0"/>
              <a:t>With the support of Multiple BSSID, many more MAC addresses need to be managed by AP MLD.</a:t>
            </a:r>
          </a:p>
          <a:p>
            <a:endParaRPr lang="zh-CN" altLang="en-US" dirty="0"/>
          </a:p>
        </p:txBody>
      </p:sp>
      <p:sp>
        <p:nvSpPr>
          <p:cNvPr id="2" name="页脚占位符 1">
            <a:extLst>
              <a:ext uri="{FF2B5EF4-FFF2-40B4-BE49-F238E27FC236}">
                <a16:creationId xmlns:a16="http://schemas.microsoft.com/office/drawing/2014/main" id="{1A82938A-345B-4B7A-887B-2199B7E3C60D}"/>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3" name="灯片编号占位符 2">
            <a:extLst>
              <a:ext uri="{FF2B5EF4-FFF2-40B4-BE49-F238E27FC236}">
                <a16:creationId xmlns:a16="http://schemas.microsoft.com/office/drawing/2014/main" id="{6124A56E-395A-4741-99A5-97E1AD2E6541}"/>
              </a:ext>
            </a:extLst>
          </p:cNvPr>
          <p:cNvSpPr>
            <a:spLocks noGrp="1"/>
          </p:cNvSpPr>
          <p:nvPr>
            <p:ph type="sldNum" sz="quarter" idx="12"/>
          </p:nvPr>
        </p:nvSpPr>
        <p:spPr/>
        <p:txBody>
          <a:bodyPr/>
          <a:lstStyle/>
          <a:p>
            <a:r>
              <a:rPr lang="en-US" altLang="en-US"/>
              <a:t>Slide </a:t>
            </a:r>
            <a:fld id="{CF617D86-5CEF-4A7A-8BBC-1BE5E3A2734F}" type="slidenum">
              <a:rPr lang="en-US" altLang="en-US" smtClean="0"/>
              <a:pPr/>
              <a:t>3</a:t>
            </a:fld>
            <a:endParaRPr lang="en-US" altLang="en-US"/>
          </a:p>
        </p:txBody>
      </p:sp>
      <p:cxnSp>
        <p:nvCxnSpPr>
          <p:cNvPr id="35" name="直接箭头连接符 34">
            <a:extLst>
              <a:ext uri="{FF2B5EF4-FFF2-40B4-BE49-F238E27FC236}">
                <a16:creationId xmlns:a16="http://schemas.microsoft.com/office/drawing/2014/main" id="{B0B1E3DD-296F-4EC1-AA1F-1E910B6F73DF}"/>
              </a:ext>
            </a:extLst>
          </p:cNvPr>
          <p:cNvCxnSpPr/>
          <p:nvPr/>
        </p:nvCxnSpPr>
        <p:spPr>
          <a:xfrm>
            <a:off x="10160796" y="2074063"/>
            <a:ext cx="0" cy="1522413"/>
          </a:xfrm>
          <a:prstGeom prst="straightConnector1">
            <a:avLst/>
          </a:prstGeom>
          <a:noFill/>
          <a:ln w="6350" cap="flat" cmpd="sng" algn="ctr">
            <a:solidFill>
              <a:srgbClr val="4472C4"/>
            </a:solidFill>
            <a:prstDash val="solid"/>
            <a:miter lim="800000"/>
            <a:tailEnd type="triangle"/>
          </a:ln>
          <a:effectLst/>
        </p:spPr>
      </p:cxnSp>
      <p:sp>
        <p:nvSpPr>
          <p:cNvPr id="36" name="矩形 35">
            <a:extLst>
              <a:ext uri="{FF2B5EF4-FFF2-40B4-BE49-F238E27FC236}">
                <a16:creationId xmlns:a16="http://schemas.microsoft.com/office/drawing/2014/main" id="{C9003BD6-35F3-4B59-A0F8-12E7F1CDA7F3}"/>
              </a:ext>
            </a:extLst>
          </p:cNvPr>
          <p:cNvSpPr/>
          <p:nvPr/>
        </p:nvSpPr>
        <p:spPr>
          <a:xfrm>
            <a:off x="8534400" y="3048000"/>
            <a:ext cx="3236119" cy="1714499"/>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37" name="文本框 36">
            <a:extLst>
              <a:ext uri="{FF2B5EF4-FFF2-40B4-BE49-F238E27FC236}">
                <a16:creationId xmlns:a16="http://schemas.microsoft.com/office/drawing/2014/main" id="{E16851D5-F48D-432C-837E-7E10EF88BD28}"/>
              </a:ext>
            </a:extLst>
          </p:cNvPr>
          <p:cNvSpPr txBox="1"/>
          <p:nvPr/>
        </p:nvSpPr>
        <p:spPr>
          <a:xfrm>
            <a:off x="8570120" y="3048000"/>
            <a:ext cx="1228725"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MLD</a:t>
            </a:r>
            <a:endParaRPr lang="zh-CN" altLang="en-US" sz="1800" dirty="0">
              <a:solidFill>
                <a:prstClr val="black"/>
              </a:solidFill>
              <a:latin typeface="等线" panose="020F0502020204030204"/>
              <a:ea typeface="等线" panose="02010600030101010101" pitchFamily="2" charset="-122"/>
            </a:endParaRPr>
          </a:p>
        </p:txBody>
      </p:sp>
      <p:sp>
        <p:nvSpPr>
          <p:cNvPr id="38" name="流程图: 终止 37">
            <a:extLst>
              <a:ext uri="{FF2B5EF4-FFF2-40B4-BE49-F238E27FC236}">
                <a16:creationId xmlns:a16="http://schemas.microsoft.com/office/drawing/2014/main" id="{DAE136D8-C0F8-4D5D-A436-F05B311E58E6}"/>
              </a:ext>
            </a:extLst>
          </p:cNvPr>
          <p:cNvSpPr/>
          <p:nvPr/>
        </p:nvSpPr>
        <p:spPr>
          <a:xfrm>
            <a:off x="9641680" y="2740023"/>
            <a:ext cx="1021557" cy="479427"/>
          </a:xfrm>
          <a:prstGeom prst="flowChartTerminator">
            <a:avLst/>
          </a:prstGeom>
          <a:solidFill>
            <a:sysClr val="window" lastClr="FFFFFF"/>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MAC SAP</a:t>
            </a:r>
          </a:p>
        </p:txBody>
      </p:sp>
      <p:sp>
        <p:nvSpPr>
          <p:cNvPr id="39" name="矩形 38">
            <a:extLst>
              <a:ext uri="{FF2B5EF4-FFF2-40B4-BE49-F238E27FC236}">
                <a16:creationId xmlns:a16="http://schemas.microsoft.com/office/drawing/2014/main" id="{6987FD6C-DA43-45EF-BF5C-D949E2D481BF}"/>
              </a:ext>
            </a:extLst>
          </p:cNvPr>
          <p:cNvSpPr/>
          <p:nvPr/>
        </p:nvSpPr>
        <p:spPr>
          <a:xfrm>
            <a:off x="8820152" y="4105275"/>
            <a:ext cx="978693" cy="430768"/>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STA 1</a:t>
            </a:r>
            <a:endParaRPr kumimoji="0" lang="zh-CN" altLang="en-US"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C4F4F57F-6672-4B72-A96E-EF3DD71190C0}"/>
              </a:ext>
            </a:extLst>
          </p:cNvPr>
          <p:cNvSpPr/>
          <p:nvPr/>
        </p:nvSpPr>
        <p:spPr>
          <a:xfrm>
            <a:off x="10501314" y="4105275"/>
            <a:ext cx="978693" cy="430768"/>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STA 2</a:t>
            </a:r>
            <a:endParaRPr kumimoji="0" lang="zh-CN" altLang="en-US"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41" name="直接箭头连接符 40">
            <a:extLst>
              <a:ext uri="{FF2B5EF4-FFF2-40B4-BE49-F238E27FC236}">
                <a16:creationId xmlns:a16="http://schemas.microsoft.com/office/drawing/2014/main" id="{9254CF63-CCEA-4E3D-A5A8-B7A1CCC66B3B}"/>
              </a:ext>
            </a:extLst>
          </p:cNvPr>
          <p:cNvCxnSpPr/>
          <p:nvPr/>
        </p:nvCxnSpPr>
        <p:spPr>
          <a:xfrm>
            <a:off x="9298783" y="3603626"/>
            <a:ext cx="0" cy="501649"/>
          </a:xfrm>
          <a:prstGeom prst="straightConnector1">
            <a:avLst/>
          </a:prstGeom>
          <a:noFill/>
          <a:ln w="6350" cap="flat" cmpd="sng" algn="ctr">
            <a:solidFill>
              <a:srgbClr val="4472C4"/>
            </a:solidFill>
            <a:prstDash val="solid"/>
            <a:miter lim="800000"/>
            <a:tailEnd type="triangle"/>
          </a:ln>
          <a:effectLst/>
        </p:spPr>
      </p:cxnSp>
      <p:cxnSp>
        <p:nvCxnSpPr>
          <p:cNvPr id="42" name="直接连接符 41">
            <a:extLst>
              <a:ext uri="{FF2B5EF4-FFF2-40B4-BE49-F238E27FC236}">
                <a16:creationId xmlns:a16="http://schemas.microsoft.com/office/drawing/2014/main" id="{256C4AC5-EA22-48EF-90BB-ACE2751B3F74}"/>
              </a:ext>
            </a:extLst>
          </p:cNvPr>
          <p:cNvCxnSpPr/>
          <p:nvPr/>
        </p:nvCxnSpPr>
        <p:spPr>
          <a:xfrm>
            <a:off x="9298783" y="3603626"/>
            <a:ext cx="1693069" cy="0"/>
          </a:xfrm>
          <a:prstGeom prst="line">
            <a:avLst/>
          </a:prstGeom>
          <a:noFill/>
          <a:ln w="6350" cap="flat" cmpd="sng" algn="ctr">
            <a:solidFill>
              <a:srgbClr val="4472C4"/>
            </a:solidFill>
            <a:prstDash val="solid"/>
            <a:miter lim="800000"/>
          </a:ln>
          <a:effectLst/>
        </p:spPr>
      </p:cxnSp>
      <p:cxnSp>
        <p:nvCxnSpPr>
          <p:cNvPr id="43" name="直接箭头连接符 42">
            <a:extLst>
              <a:ext uri="{FF2B5EF4-FFF2-40B4-BE49-F238E27FC236}">
                <a16:creationId xmlns:a16="http://schemas.microsoft.com/office/drawing/2014/main" id="{DB267A6E-E7D3-49B5-AB07-BF9FCE5A5D6A}"/>
              </a:ext>
            </a:extLst>
          </p:cNvPr>
          <p:cNvCxnSpPr/>
          <p:nvPr/>
        </p:nvCxnSpPr>
        <p:spPr>
          <a:xfrm>
            <a:off x="10991852" y="3603626"/>
            <a:ext cx="0" cy="501649"/>
          </a:xfrm>
          <a:prstGeom prst="straightConnector1">
            <a:avLst/>
          </a:prstGeom>
          <a:noFill/>
          <a:ln w="6350" cap="flat" cmpd="sng" algn="ctr">
            <a:solidFill>
              <a:srgbClr val="4472C4"/>
            </a:solidFill>
            <a:prstDash val="solid"/>
            <a:miter lim="800000"/>
            <a:tailEnd type="triangle"/>
          </a:ln>
          <a:effectLst/>
        </p:spPr>
      </p:cxnSp>
      <p:cxnSp>
        <p:nvCxnSpPr>
          <p:cNvPr id="44" name="直接连接符 43">
            <a:extLst>
              <a:ext uri="{FF2B5EF4-FFF2-40B4-BE49-F238E27FC236}">
                <a16:creationId xmlns:a16="http://schemas.microsoft.com/office/drawing/2014/main" id="{964D27FB-01B6-4C23-BD55-43A30DAB1CA4}"/>
              </a:ext>
            </a:extLst>
          </p:cNvPr>
          <p:cNvCxnSpPr>
            <a:stCxn id="39" idx="2"/>
          </p:cNvCxnSpPr>
          <p:nvPr/>
        </p:nvCxnSpPr>
        <p:spPr>
          <a:xfrm>
            <a:off x="9309499" y="4536043"/>
            <a:ext cx="0" cy="876538"/>
          </a:xfrm>
          <a:prstGeom prst="line">
            <a:avLst/>
          </a:prstGeom>
          <a:noFill/>
          <a:ln w="6350" cap="flat" cmpd="sng" algn="ctr">
            <a:solidFill>
              <a:srgbClr val="4472C4"/>
            </a:solidFill>
            <a:prstDash val="solid"/>
            <a:miter lim="800000"/>
          </a:ln>
          <a:effectLst/>
        </p:spPr>
      </p:cxnSp>
      <p:cxnSp>
        <p:nvCxnSpPr>
          <p:cNvPr id="45" name="直接连接符 44">
            <a:extLst>
              <a:ext uri="{FF2B5EF4-FFF2-40B4-BE49-F238E27FC236}">
                <a16:creationId xmlns:a16="http://schemas.microsoft.com/office/drawing/2014/main" id="{39465D81-580A-41EC-B6B8-A41A8A2C6DF0}"/>
              </a:ext>
            </a:extLst>
          </p:cNvPr>
          <p:cNvCxnSpPr/>
          <p:nvPr/>
        </p:nvCxnSpPr>
        <p:spPr>
          <a:xfrm>
            <a:off x="10991852" y="4536043"/>
            <a:ext cx="0" cy="876538"/>
          </a:xfrm>
          <a:prstGeom prst="line">
            <a:avLst/>
          </a:prstGeom>
          <a:noFill/>
          <a:ln w="6350" cap="flat" cmpd="sng" algn="ctr">
            <a:solidFill>
              <a:srgbClr val="4472C4"/>
            </a:solidFill>
            <a:prstDash val="solid"/>
            <a:miter lim="800000"/>
          </a:ln>
          <a:effectLst/>
        </p:spPr>
      </p:cxnSp>
      <p:sp>
        <p:nvSpPr>
          <p:cNvPr id="46" name="文本框 45">
            <a:extLst>
              <a:ext uri="{FF2B5EF4-FFF2-40B4-BE49-F238E27FC236}">
                <a16:creationId xmlns:a16="http://schemas.microsoft.com/office/drawing/2014/main" id="{AE6EC40E-842A-412F-AA68-EEBB0E0AC6C6}"/>
              </a:ext>
            </a:extLst>
          </p:cNvPr>
          <p:cNvSpPr txBox="1"/>
          <p:nvPr/>
        </p:nvSpPr>
        <p:spPr>
          <a:xfrm>
            <a:off x="9272589" y="3694153"/>
            <a:ext cx="1228725" cy="369332"/>
          </a:xfrm>
          <a:prstGeom prst="rect">
            <a:avLst/>
          </a:prstGeom>
          <a:noFill/>
        </p:spPr>
        <p:txBody>
          <a:bodyPr wrap="square" rtlCol="0">
            <a:spAutoFit/>
          </a:bodyPr>
          <a:lstStyle/>
          <a:p>
            <a:pPr fontAlgn="auto">
              <a:spcBef>
                <a:spcPts val="0"/>
              </a:spcBef>
              <a:spcAft>
                <a:spcPts val="0"/>
              </a:spcAft>
            </a:pPr>
            <a:r>
              <a:rPr lang="en-US" altLang="zh-CN" sz="1800" dirty="0" err="1">
                <a:solidFill>
                  <a:prstClr val="black"/>
                </a:solidFill>
                <a:latin typeface="等线" panose="020F0502020204030204"/>
                <a:ea typeface="等线" panose="02010600030101010101" pitchFamily="2" charset="-122"/>
              </a:rPr>
              <a:t>Addr</a:t>
            </a:r>
            <a:r>
              <a:rPr lang="en-US" altLang="zh-CN" sz="1800" dirty="0">
                <a:solidFill>
                  <a:prstClr val="black"/>
                </a:solidFill>
                <a:latin typeface="等线" panose="020F0502020204030204"/>
                <a:ea typeface="等线" panose="02010600030101010101" pitchFamily="2" charset="-122"/>
              </a:rPr>
              <a:t>(x)</a:t>
            </a:r>
            <a:endParaRPr lang="zh-CN" altLang="en-US" sz="1800" dirty="0">
              <a:solidFill>
                <a:prstClr val="black"/>
              </a:solidFill>
              <a:latin typeface="等线" panose="020F0502020204030204"/>
              <a:ea typeface="等线" panose="02010600030101010101" pitchFamily="2" charset="-122"/>
            </a:endParaRPr>
          </a:p>
        </p:txBody>
      </p:sp>
      <p:sp>
        <p:nvSpPr>
          <p:cNvPr id="47" name="文本框 46">
            <a:extLst>
              <a:ext uri="{FF2B5EF4-FFF2-40B4-BE49-F238E27FC236}">
                <a16:creationId xmlns:a16="http://schemas.microsoft.com/office/drawing/2014/main" id="{6BADEB58-3610-41AD-B406-7AB0B7BA7604}"/>
              </a:ext>
            </a:extLst>
          </p:cNvPr>
          <p:cNvSpPr txBox="1"/>
          <p:nvPr/>
        </p:nvSpPr>
        <p:spPr>
          <a:xfrm>
            <a:off x="9182100" y="2297668"/>
            <a:ext cx="1228725" cy="369332"/>
          </a:xfrm>
          <a:prstGeom prst="rect">
            <a:avLst/>
          </a:prstGeom>
          <a:noFill/>
        </p:spPr>
        <p:txBody>
          <a:bodyPr wrap="square" rtlCol="0">
            <a:spAutoFit/>
          </a:bodyPr>
          <a:lstStyle/>
          <a:p>
            <a:pPr fontAlgn="auto">
              <a:spcBef>
                <a:spcPts val="0"/>
              </a:spcBef>
              <a:spcAft>
                <a:spcPts val="0"/>
              </a:spcAft>
            </a:pPr>
            <a:r>
              <a:rPr lang="en-US" altLang="zh-CN" sz="1800" dirty="0" err="1">
                <a:solidFill>
                  <a:prstClr val="black"/>
                </a:solidFill>
                <a:latin typeface="等线" panose="020F0502020204030204"/>
                <a:ea typeface="等线" panose="02010600030101010101" pitchFamily="2" charset="-122"/>
              </a:rPr>
              <a:t>Addr</a:t>
            </a:r>
            <a:r>
              <a:rPr lang="en-US" altLang="zh-CN" sz="1800" dirty="0">
                <a:solidFill>
                  <a:prstClr val="black"/>
                </a:solidFill>
                <a:latin typeface="等线" panose="020F0502020204030204"/>
                <a:ea typeface="等线" panose="02010600030101010101" pitchFamily="2" charset="-122"/>
              </a:rPr>
              <a:t>(z)</a:t>
            </a:r>
            <a:endParaRPr lang="zh-CN" altLang="en-US" sz="1800" dirty="0">
              <a:solidFill>
                <a:prstClr val="black"/>
              </a:solidFill>
              <a:latin typeface="等线" panose="020F0502020204030204"/>
              <a:ea typeface="等线" panose="02010600030101010101" pitchFamily="2" charset="-122"/>
            </a:endParaRPr>
          </a:p>
        </p:txBody>
      </p:sp>
      <p:sp>
        <p:nvSpPr>
          <p:cNvPr id="48" name="文本框 47">
            <a:extLst>
              <a:ext uri="{FF2B5EF4-FFF2-40B4-BE49-F238E27FC236}">
                <a16:creationId xmlns:a16="http://schemas.microsoft.com/office/drawing/2014/main" id="{F6BAA87F-7FC4-4EA0-A93D-D07067D7F08B}"/>
              </a:ext>
            </a:extLst>
          </p:cNvPr>
          <p:cNvSpPr txBox="1"/>
          <p:nvPr/>
        </p:nvSpPr>
        <p:spPr>
          <a:xfrm>
            <a:off x="10910887" y="3691650"/>
            <a:ext cx="1228725" cy="369332"/>
          </a:xfrm>
          <a:prstGeom prst="rect">
            <a:avLst/>
          </a:prstGeom>
          <a:noFill/>
        </p:spPr>
        <p:txBody>
          <a:bodyPr wrap="square" rtlCol="0">
            <a:spAutoFit/>
          </a:bodyPr>
          <a:lstStyle/>
          <a:p>
            <a:pPr fontAlgn="auto">
              <a:spcBef>
                <a:spcPts val="0"/>
              </a:spcBef>
              <a:spcAft>
                <a:spcPts val="0"/>
              </a:spcAft>
            </a:pPr>
            <a:r>
              <a:rPr lang="en-US" altLang="zh-CN" sz="1800" dirty="0" err="1">
                <a:solidFill>
                  <a:prstClr val="black"/>
                </a:solidFill>
                <a:latin typeface="等线" panose="020F0502020204030204"/>
                <a:ea typeface="等线" panose="02010600030101010101" pitchFamily="2" charset="-122"/>
              </a:rPr>
              <a:t>Addr</a:t>
            </a:r>
            <a:r>
              <a:rPr lang="en-US" altLang="zh-CN" sz="1800" dirty="0">
                <a:solidFill>
                  <a:prstClr val="black"/>
                </a:solidFill>
                <a:latin typeface="等线" panose="020F0502020204030204"/>
                <a:ea typeface="等线" panose="02010600030101010101" pitchFamily="2" charset="-122"/>
              </a:rPr>
              <a:t>(y)</a:t>
            </a:r>
            <a:endParaRPr lang="zh-CN" altLang="en-US" sz="1800" dirty="0">
              <a:solidFill>
                <a:prstClr val="black"/>
              </a:solidFill>
              <a:latin typeface="等线" panose="020F0502020204030204"/>
              <a:ea typeface="等线" panose="02010600030101010101" pitchFamily="2" charset="-122"/>
            </a:endParaRPr>
          </a:p>
        </p:txBody>
      </p:sp>
    </p:spTree>
    <p:extLst>
      <p:ext uri="{BB962C8B-B14F-4D97-AF65-F5344CB8AC3E}">
        <p14:creationId xmlns:p14="http://schemas.microsoft.com/office/powerpoint/2010/main" val="1206939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D44F54D-DB8A-40C9-907F-9E208BB3AF90}"/>
              </a:ext>
            </a:extLst>
          </p:cNvPr>
          <p:cNvSpPr>
            <a:spLocks noGrp="1"/>
          </p:cNvSpPr>
          <p:nvPr>
            <p:ph type="title"/>
          </p:nvPr>
        </p:nvSpPr>
        <p:spPr/>
        <p:txBody>
          <a:bodyPr/>
          <a:lstStyle/>
          <a:p>
            <a:r>
              <a:rPr lang="en-US" altLang="zh-CN" dirty="0"/>
              <a:t>Address for Different Purposes </a:t>
            </a:r>
            <a:endParaRPr lang="zh-CN" altLang="en-US" dirty="0"/>
          </a:p>
        </p:txBody>
      </p:sp>
      <p:sp>
        <p:nvSpPr>
          <p:cNvPr id="3" name="内容占位符 2">
            <a:extLst>
              <a:ext uri="{FF2B5EF4-FFF2-40B4-BE49-F238E27FC236}">
                <a16:creationId xmlns:a16="http://schemas.microsoft.com/office/drawing/2014/main" id="{1DD4386D-3881-46A2-AC13-339F181CB3CE}"/>
              </a:ext>
            </a:extLst>
          </p:cNvPr>
          <p:cNvSpPr>
            <a:spLocks noGrp="1"/>
          </p:cNvSpPr>
          <p:nvPr>
            <p:ph idx="1"/>
          </p:nvPr>
        </p:nvSpPr>
        <p:spPr>
          <a:xfrm>
            <a:off x="914398" y="1981200"/>
            <a:ext cx="7403313" cy="4114800"/>
          </a:xfrm>
        </p:spPr>
        <p:txBody>
          <a:bodyPr>
            <a:normAutofit fontScale="92500" lnSpcReduction="10000"/>
          </a:bodyPr>
          <a:lstStyle/>
          <a:p>
            <a:r>
              <a:rPr lang="en-US" altLang="zh-CN" dirty="0"/>
              <a:t>During MLD BSS setup,</a:t>
            </a:r>
          </a:p>
          <a:p>
            <a:pPr lvl="1"/>
            <a:r>
              <a:rPr lang="en-US" altLang="zh-CN" dirty="0"/>
              <a:t>AP MLD needs to inform both its MLD address (z) and the STA addresses (x, y) to Non-AP MLD, and only the STA addresses (x or y) to the legacy;</a:t>
            </a:r>
          </a:p>
          <a:p>
            <a:pPr lvl="1"/>
            <a:r>
              <a:rPr lang="en-US" altLang="zh-CN" dirty="0"/>
              <a:t>Non-AP MLD should present all its addresses to AP MLD as well, so that</a:t>
            </a:r>
          </a:p>
          <a:p>
            <a:pPr lvl="1"/>
            <a:r>
              <a:rPr lang="en-US" altLang="zh-CN" dirty="0"/>
              <a:t>The connection being setup on one link works for all links;</a:t>
            </a:r>
          </a:p>
          <a:p>
            <a:r>
              <a:rPr lang="en-US" altLang="zh-CN" dirty="0"/>
              <a:t>After successful setup,</a:t>
            </a:r>
          </a:p>
          <a:p>
            <a:pPr lvl="1"/>
            <a:r>
              <a:rPr lang="en-US" altLang="zh-CN" dirty="0"/>
              <a:t>TA/RA in MAC headers are preferred to use STA address (say x);</a:t>
            </a:r>
          </a:p>
          <a:p>
            <a:pPr lvl="1"/>
            <a:r>
              <a:rPr lang="en-US" altLang="zh-CN" dirty="0"/>
              <a:t>SA/DA for MSDUs are preferred to use MLD address (z);</a:t>
            </a:r>
          </a:p>
          <a:p>
            <a:r>
              <a:rPr lang="en-US" altLang="zh-CN" dirty="0"/>
              <a:t>All MLD, both AP and Non-AP, should have at least a MLD address built-in or pre-installed by the network administrator, that is unique at some extent.</a:t>
            </a:r>
          </a:p>
          <a:p>
            <a:endParaRPr lang="zh-CN" altLang="en-US" dirty="0"/>
          </a:p>
        </p:txBody>
      </p:sp>
      <p:sp>
        <p:nvSpPr>
          <p:cNvPr id="4" name="页脚占位符 3">
            <a:extLst>
              <a:ext uri="{FF2B5EF4-FFF2-40B4-BE49-F238E27FC236}">
                <a16:creationId xmlns:a16="http://schemas.microsoft.com/office/drawing/2014/main" id="{028108E9-83FE-453B-931D-0F1503D4A591}"/>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665EC84F-2DE7-4B3E-8DF9-EFC3F4779D0A}"/>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4</a:t>
            </a:fld>
            <a:endParaRPr lang="en-US" altLang="en-US"/>
          </a:p>
        </p:txBody>
      </p:sp>
      <p:cxnSp>
        <p:nvCxnSpPr>
          <p:cNvPr id="6" name="直接箭头连接符 5">
            <a:extLst>
              <a:ext uri="{FF2B5EF4-FFF2-40B4-BE49-F238E27FC236}">
                <a16:creationId xmlns:a16="http://schemas.microsoft.com/office/drawing/2014/main" id="{A505D0B5-F595-448A-BCB2-1B567C5E16E8}"/>
              </a:ext>
            </a:extLst>
          </p:cNvPr>
          <p:cNvCxnSpPr/>
          <p:nvPr/>
        </p:nvCxnSpPr>
        <p:spPr>
          <a:xfrm>
            <a:off x="10160796" y="2074063"/>
            <a:ext cx="0" cy="1522413"/>
          </a:xfrm>
          <a:prstGeom prst="straightConnector1">
            <a:avLst/>
          </a:prstGeom>
          <a:noFill/>
          <a:ln w="6350" cap="flat" cmpd="sng" algn="ctr">
            <a:solidFill>
              <a:srgbClr val="4472C4"/>
            </a:solidFill>
            <a:prstDash val="solid"/>
            <a:miter lim="800000"/>
            <a:tailEnd type="triangle"/>
          </a:ln>
          <a:effectLst/>
        </p:spPr>
      </p:cxnSp>
      <p:sp>
        <p:nvSpPr>
          <p:cNvPr id="7" name="矩形 6">
            <a:extLst>
              <a:ext uri="{FF2B5EF4-FFF2-40B4-BE49-F238E27FC236}">
                <a16:creationId xmlns:a16="http://schemas.microsoft.com/office/drawing/2014/main" id="{CEDF474F-7F4B-4A27-9710-69E7541785DD}"/>
              </a:ext>
            </a:extLst>
          </p:cNvPr>
          <p:cNvSpPr/>
          <p:nvPr/>
        </p:nvSpPr>
        <p:spPr>
          <a:xfrm>
            <a:off x="8534400" y="3048000"/>
            <a:ext cx="3236119" cy="1714499"/>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8" name="文本框 7">
            <a:extLst>
              <a:ext uri="{FF2B5EF4-FFF2-40B4-BE49-F238E27FC236}">
                <a16:creationId xmlns:a16="http://schemas.microsoft.com/office/drawing/2014/main" id="{FE240F54-35B3-4214-B6EF-794937CE2A0E}"/>
              </a:ext>
            </a:extLst>
          </p:cNvPr>
          <p:cNvSpPr txBox="1"/>
          <p:nvPr/>
        </p:nvSpPr>
        <p:spPr>
          <a:xfrm>
            <a:off x="8570120" y="3048000"/>
            <a:ext cx="1228725"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MLD</a:t>
            </a:r>
            <a:endParaRPr lang="zh-CN" altLang="en-US" sz="1800" dirty="0">
              <a:solidFill>
                <a:prstClr val="black"/>
              </a:solidFill>
              <a:latin typeface="等线" panose="020F0502020204030204"/>
              <a:ea typeface="等线" panose="02010600030101010101" pitchFamily="2" charset="-122"/>
            </a:endParaRPr>
          </a:p>
        </p:txBody>
      </p:sp>
      <p:sp>
        <p:nvSpPr>
          <p:cNvPr id="9" name="流程图: 终止 8">
            <a:extLst>
              <a:ext uri="{FF2B5EF4-FFF2-40B4-BE49-F238E27FC236}">
                <a16:creationId xmlns:a16="http://schemas.microsoft.com/office/drawing/2014/main" id="{B855E668-8684-427E-AFD9-265030B2D8C3}"/>
              </a:ext>
            </a:extLst>
          </p:cNvPr>
          <p:cNvSpPr/>
          <p:nvPr/>
        </p:nvSpPr>
        <p:spPr>
          <a:xfrm>
            <a:off x="9641680" y="2740023"/>
            <a:ext cx="1021557" cy="479427"/>
          </a:xfrm>
          <a:prstGeom prst="flowChartTerminator">
            <a:avLst/>
          </a:prstGeom>
          <a:solidFill>
            <a:sysClr val="window" lastClr="FFFFFF"/>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MAC SAP</a:t>
            </a:r>
          </a:p>
        </p:txBody>
      </p:sp>
      <p:sp>
        <p:nvSpPr>
          <p:cNvPr id="10" name="矩形 9">
            <a:extLst>
              <a:ext uri="{FF2B5EF4-FFF2-40B4-BE49-F238E27FC236}">
                <a16:creationId xmlns:a16="http://schemas.microsoft.com/office/drawing/2014/main" id="{851ABD8A-03EF-4E83-8527-313CF06BBB2F}"/>
              </a:ext>
            </a:extLst>
          </p:cNvPr>
          <p:cNvSpPr/>
          <p:nvPr/>
        </p:nvSpPr>
        <p:spPr>
          <a:xfrm>
            <a:off x="8820152" y="4105275"/>
            <a:ext cx="978693" cy="430768"/>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STA 1</a:t>
            </a:r>
            <a:endParaRPr kumimoji="0" lang="zh-CN" altLang="en-US"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1" name="矩形 10">
            <a:extLst>
              <a:ext uri="{FF2B5EF4-FFF2-40B4-BE49-F238E27FC236}">
                <a16:creationId xmlns:a16="http://schemas.microsoft.com/office/drawing/2014/main" id="{01780184-1E64-4C41-A242-C23FF93D3118}"/>
              </a:ext>
            </a:extLst>
          </p:cNvPr>
          <p:cNvSpPr/>
          <p:nvPr/>
        </p:nvSpPr>
        <p:spPr>
          <a:xfrm>
            <a:off x="10501314" y="4105275"/>
            <a:ext cx="978693" cy="430768"/>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STA 2</a:t>
            </a:r>
            <a:endParaRPr kumimoji="0" lang="zh-CN" altLang="en-US"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2" name="直接箭头连接符 11">
            <a:extLst>
              <a:ext uri="{FF2B5EF4-FFF2-40B4-BE49-F238E27FC236}">
                <a16:creationId xmlns:a16="http://schemas.microsoft.com/office/drawing/2014/main" id="{EBD17161-A931-4557-8B6C-0A798B7FD21C}"/>
              </a:ext>
            </a:extLst>
          </p:cNvPr>
          <p:cNvCxnSpPr/>
          <p:nvPr/>
        </p:nvCxnSpPr>
        <p:spPr>
          <a:xfrm>
            <a:off x="9298783" y="3603626"/>
            <a:ext cx="0" cy="501649"/>
          </a:xfrm>
          <a:prstGeom prst="straightConnector1">
            <a:avLst/>
          </a:prstGeom>
          <a:noFill/>
          <a:ln w="6350" cap="flat" cmpd="sng" algn="ctr">
            <a:solidFill>
              <a:srgbClr val="4472C4"/>
            </a:solidFill>
            <a:prstDash val="solid"/>
            <a:miter lim="800000"/>
            <a:tailEnd type="triangle"/>
          </a:ln>
          <a:effectLst/>
        </p:spPr>
      </p:cxnSp>
      <p:cxnSp>
        <p:nvCxnSpPr>
          <p:cNvPr id="13" name="直接连接符 12">
            <a:extLst>
              <a:ext uri="{FF2B5EF4-FFF2-40B4-BE49-F238E27FC236}">
                <a16:creationId xmlns:a16="http://schemas.microsoft.com/office/drawing/2014/main" id="{25DFAA1A-FDE4-4686-A9D6-49A926221ED4}"/>
              </a:ext>
            </a:extLst>
          </p:cNvPr>
          <p:cNvCxnSpPr/>
          <p:nvPr/>
        </p:nvCxnSpPr>
        <p:spPr>
          <a:xfrm>
            <a:off x="9298783" y="3603626"/>
            <a:ext cx="1693069" cy="0"/>
          </a:xfrm>
          <a:prstGeom prst="line">
            <a:avLst/>
          </a:prstGeom>
          <a:noFill/>
          <a:ln w="6350" cap="flat" cmpd="sng" algn="ctr">
            <a:solidFill>
              <a:srgbClr val="4472C4"/>
            </a:solidFill>
            <a:prstDash val="solid"/>
            <a:miter lim="800000"/>
          </a:ln>
          <a:effectLst/>
        </p:spPr>
      </p:cxnSp>
      <p:cxnSp>
        <p:nvCxnSpPr>
          <p:cNvPr id="14" name="直接箭头连接符 13">
            <a:extLst>
              <a:ext uri="{FF2B5EF4-FFF2-40B4-BE49-F238E27FC236}">
                <a16:creationId xmlns:a16="http://schemas.microsoft.com/office/drawing/2014/main" id="{89B810E8-E0AC-4B5B-A6AD-F44174ABB269}"/>
              </a:ext>
            </a:extLst>
          </p:cNvPr>
          <p:cNvCxnSpPr/>
          <p:nvPr/>
        </p:nvCxnSpPr>
        <p:spPr>
          <a:xfrm>
            <a:off x="10991852" y="3603626"/>
            <a:ext cx="0" cy="501649"/>
          </a:xfrm>
          <a:prstGeom prst="straightConnector1">
            <a:avLst/>
          </a:prstGeom>
          <a:noFill/>
          <a:ln w="6350" cap="flat" cmpd="sng" algn="ctr">
            <a:solidFill>
              <a:srgbClr val="4472C4"/>
            </a:solidFill>
            <a:prstDash val="solid"/>
            <a:miter lim="800000"/>
            <a:tailEnd type="triangle"/>
          </a:ln>
          <a:effectLst/>
        </p:spPr>
      </p:cxnSp>
      <p:cxnSp>
        <p:nvCxnSpPr>
          <p:cNvPr id="15" name="直接连接符 14">
            <a:extLst>
              <a:ext uri="{FF2B5EF4-FFF2-40B4-BE49-F238E27FC236}">
                <a16:creationId xmlns:a16="http://schemas.microsoft.com/office/drawing/2014/main" id="{E8E3C0ED-B70B-4DCE-AE4D-DA1091859467}"/>
              </a:ext>
            </a:extLst>
          </p:cNvPr>
          <p:cNvCxnSpPr>
            <a:stCxn id="10" idx="2"/>
          </p:cNvCxnSpPr>
          <p:nvPr/>
        </p:nvCxnSpPr>
        <p:spPr>
          <a:xfrm>
            <a:off x="9309499" y="4536043"/>
            <a:ext cx="0" cy="876538"/>
          </a:xfrm>
          <a:prstGeom prst="line">
            <a:avLst/>
          </a:prstGeom>
          <a:noFill/>
          <a:ln w="6350" cap="flat" cmpd="sng" algn="ctr">
            <a:solidFill>
              <a:srgbClr val="4472C4"/>
            </a:solidFill>
            <a:prstDash val="solid"/>
            <a:miter lim="800000"/>
          </a:ln>
          <a:effectLst/>
        </p:spPr>
      </p:cxnSp>
      <p:cxnSp>
        <p:nvCxnSpPr>
          <p:cNvPr id="16" name="直接连接符 15">
            <a:extLst>
              <a:ext uri="{FF2B5EF4-FFF2-40B4-BE49-F238E27FC236}">
                <a16:creationId xmlns:a16="http://schemas.microsoft.com/office/drawing/2014/main" id="{432EBD92-B400-4802-BC4E-AC0A4DDC41DA}"/>
              </a:ext>
            </a:extLst>
          </p:cNvPr>
          <p:cNvCxnSpPr/>
          <p:nvPr/>
        </p:nvCxnSpPr>
        <p:spPr>
          <a:xfrm>
            <a:off x="10991852" y="4536043"/>
            <a:ext cx="0" cy="876538"/>
          </a:xfrm>
          <a:prstGeom prst="line">
            <a:avLst/>
          </a:prstGeom>
          <a:noFill/>
          <a:ln w="6350" cap="flat" cmpd="sng" algn="ctr">
            <a:solidFill>
              <a:srgbClr val="4472C4"/>
            </a:solidFill>
            <a:prstDash val="solid"/>
            <a:miter lim="800000"/>
          </a:ln>
          <a:effectLst/>
        </p:spPr>
      </p:cxnSp>
      <p:sp>
        <p:nvSpPr>
          <p:cNvPr id="17" name="文本框 16">
            <a:extLst>
              <a:ext uri="{FF2B5EF4-FFF2-40B4-BE49-F238E27FC236}">
                <a16:creationId xmlns:a16="http://schemas.microsoft.com/office/drawing/2014/main" id="{1E34E9DE-03E6-4A9C-8471-AB469C4BE1EB}"/>
              </a:ext>
            </a:extLst>
          </p:cNvPr>
          <p:cNvSpPr txBox="1"/>
          <p:nvPr/>
        </p:nvSpPr>
        <p:spPr>
          <a:xfrm>
            <a:off x="9272589" y="3694153"/>
            <a:ext cx="1228725" cy="369332"/>
          </a:xfrm>
          <a:prstGeom prst="rect">
            <a:avLst/>
          </a:prstGeom>
          <a:noFill/>
        </p:spPr>
        <p:txBody>
          <a:bodyPr wrap="square" rtlCol="0">
            <a:spAutoFit/>
          </a:bodyPr>
          <a:lstStyle/>
          <a:p>
            <a:pPr fontAlgn="auto">
              <a:spcBef>
                <a:spcPts val="0"/>
              </a:spcBef>
              <a:spcAft>
                <a:spcPts val="0"/>
              </a:spcAft>
            </a:pPr>
            <a:r>
              <a:rPr lang="en-US" altLang="zh-CN" sz="1800" dirty="0" err="1">
                <a:solidFill>
                  <a:prstClr val="black"/>
                </a:solidFill>
                <a:latin typeface="等线" panose="020F0502020204030204"/>
                <a:ea typeface="等线" panose="02010600030101010101" pitchFamily="2" charset="-122"/>
              </a:rPr>
              <a:t>Addr</a:t>
            </a:r>
            <a:r>
              <a:rPr lang="en-US" altLang="zh-CN" sz="1800" dirty="0">
                <a:solidFill>
                  <a:prstClr val="black"/>
                </a:solidFill>
                <a:latin typeface="等线" panose="020F0502020204030204"/>
                <a:ea typeface="等线" panose="02010600030101010101" pitchFamily="2" charset="-122"/>
              </a:rPr>
              <a:t>(x)</a:t>
            </a:r>
            <a:endParaRPr lang="zh-CN" altLang="en-US" sz="1800" dirty="0">
              <a:solidFill>
                <a:prstClr val="black"/>
              </a:solidFill>
              <a:latin typeface="等线" panose="020F0502020204030204"/>
              <a:ea typeface="等线" panose="02010600030101010101" pitchFamily="2" charset="-122"/>
            </a:endParaRPr>
          </a:p>
        </p:txBody>
      </p:sp>
      <p:sp>
        <p:nvSpPr>
          <p:cNvPr id="18" name="文本框 17">
            <a:extLst>
              <a:ext uri="{FF2B5EF4-FFF2-40B4-BE49-F238E27FC236}">
                <a16:creationId xmlns:a16="http://schemas.microsoft.com/office/drawing/2014/main" id="{6B0C13DA-7841-4415-A69C-3FC904D66EBE}"/>
              </a:ext>
            </a:extLst>
          </p:cNvPr>
          <p:cNvSpPr txBox="1"/>
          <p:nvPr/>
        </p:nvSpPr>
        <p:spPr>
          <a:xfrm>
            <a:off x="9182100" y="2286000"/>
            <a:ext cx="1228725" cy="369332"/>
          </a:xfrm>
          <a:prstGeom prst="rect">
            <a:avLst/>
          </a:prstGeom>
          <a:noFill/>
        </p:spPr>
        <p:txBody>
          <a:bodyPr wrap="square" rtlCol="0">
            <a:spAutoFit/>
          </a:bodyPr>
          <a:lstStyle/>
          <a:p>
            <a:pPr fontAlgn="auto">
              <a:spcBef>
                <a:spcPts val="0"/>
              </a:spcBef>
              <a:spcAft>
                <a:spcPts val="0"/>
              </a:spcAft>
            </a:pPr>
            <a:r>
              <a:rPr lang="en-US" altLang="zh-CN" sz="1800" dirty="0" err="1">
                <a:solidFill>
                  <a:prstClr val="black"/>
                </a:solidFill>
                <a:latin typeface="等线" panose="020F0502020204030204"/>
                <a:ea typeface="等线" panose="02010600030101010101" pitchFamily="2" charset="-122"/>
              </a:rPr>
              <a:t>Addr</a:t>
            </a:r>
            <a:r>
              <a:rPr lang="en-US" altLang="zh-CN" sz="1800" dirty="0">
                <a:solidFill>
                  <a:prstClr val="black"/>
                </a:solidFill>
                <a:latin typeface="等线" panose="020F0502020204030204"/>
                <a:ea typeface="等线" panose="02010600030101010101" pitchFamily="2" charset="-122"/>
              </a:rPr>
              <a:t>(z)</a:t>
            </a:r>
            <a:endParaRPr lang="zh-CN" altLang="en-US" sz="1800" dirty="0">
              <a:solidFill>
                <a:prstClr val="black"/>
              </a:solidFill>
              <a:latin typeface="等线" panose="020F0502020204030204"/>
              <a:ea typeface="等线" panose="02010600030101010101" pitchFamily="2" charset="-122"/>
            </a:endParaRPr>
          </a:p>
        </p:txBody>
      </p:sp>
      <p:sp>
        <p:nvSpPr>
          <p:cNvPr id="19" name="文本框 18">
            <a:extLst>
              <a:ext uri="{FF2B5EF4-FFF2-40B4-BE49-F238E27FC236}">
                <a16:creationId xmlns:a16="http://schemas.microsoft.com/office/drawing/2014/main" id="{1F6486F2-D4FD-4465-83DD-0FC5F2B27D75}"/>
              </a:ext>
            </a:extLst>
          </p:cNvPr>
          <p:cNvSpPr txBox="1"/>
          <p:nvPr/>
        </p:nvSpPr>
        <p:spPr>
          <a:xfrm>
            <a:off x="10910887" y="3691650"/>
            <a:ext cx="1228725" cy="369332"/>
          </a:xfrm>
          <a:prstGeom prst="rect">
            <a:avLst/>
          </a:prstGeom>
          <a:noFill/>
        </p:spPr>
        <p:txBody>
          <a:bodyPr wrap="square" rtlCol="0">
            <a:spAutoFit/>
          </a:bodyPr>
          <a:lstStyle/>
          <a:p>
            <a:pPr fontAlgn="auto">
              <a:spcBef>
                <a:spcPts val="0"/>
              </a:spcBef>
              <a:spcAft>
                <a:spcPts val="0"/>
              </a:spcAft>
            </a:pPr>
            <a:r>
              <a:rPr lang="en-US" altLang="zh-CN" sz="1800" dirty="0" err="1">
                <a:solidFill>
                  <a:prstClr val="black"/>
                </a:solidFill>
                <a:latin typeface="等线" panose="020F0502020204030204"/>
                <a:ea typeface="等线" panose="02010600030101010101" pitchFamily="2" charset="-122"/>
              </a:rPr>
              <a:t>Addr</a:t>
            </a:r>
            <a:r>
              <a:rPr lang="en-US" altLang="zh-CN" sz="1800" dirty="0">
                <a:solidFill>
                  <a:prstClr val="black"/>
                </a:solidFill>
                <a:latin typeface="等线" panose="020F0502020204030204"/>
                <a:ea typeface="等线" panose="02010600030101010101" pitchFamily="2" charset="-122"/>
              </a:rPr>
              <a:t>(y)</a:t>
            </a:r>
            <a:endParaRPr lang="zh-CN" altLang="en-US" sz="1800" dirty="0">
              <a:solidFill>
                <a:prstClr val="black"/>
              </a:solidFill>
              <a:latin typeface="等线" panose="020F0502020204030204"/>
              <a:ea typeface="等线" panose="02010600030101010101" pitchFamily="2" charset="-122"/>
            </a:endParaRPr>
          </a:p>
        </p:txBody>
      </p:sp>
    </p:spTree>
    <p:extLst>
      <p:ext uri="{BB962C8B-B14F-4D97-AF65-F5344CB8AC3E}">
        <p14:creationId xmlns:p14="http://schemas.microsoft.com/office/powerpoint/2010/main" val="721560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7CA448-A35F-44E8-93E0-C06D0F613B2F}"/>
              </a:ext>
            </a:extLst>
          </p:cNvPr>
          <p:cNvSpPr>
            <a:spLocks noGrp="1"/>
          </p:cNvSpPr>
          <p:nvPr>
            <p:ph type="title"/>
          </p:nvPr>
        </p:nvSpPr>
        <p:spPr/>
        <p:txBody>
          <a:bodyPr/>
          <a:lstStyle/>
          <a:p>
            <a:r>
              <a:rPr lang="en-US" altLang="zh-CN" dirty="0"/>
              <a:t>Proposal</a:t>
            </a:r>
            <a:endParaRPr lang="zh-CN" altLang="en-US" dirty="0"/>
          </a:p>
        </p:txBody>
      </p:sp>
      <p:sp>
        <p:nvSpPr>
          <p:cNvPr id="3" name="内容占位符 2">
            <a:extLst>
              <a:ext uri="{FF2B5EF4-FFF2-40B4-BE49-F238E27FC236}">
                <a16:creationId xmlns:a16="http://schemas.microsoft.com/office/drawing/2014/main" id="{E58B9539-872B-4687-B35F-9789AAB2F074}"/>
              </a:ext>
            </a:extLst>
          </p:cNvPr>
          <p:cNvSpPr>
            <a:spLocks noGrp="1"/>
          </p:cNvSpPr>
          <p:nvPr>
            <p:ph idx="1"/>
          </p:nvPr>
        </p:nvSpPr>
        <p:spPr/>
        <p:txBody>
          <a:bodyPr/>
          <a:lstStyle/>
          <a:p>
            <a:r>
              <a:rPr lang="en-US" altLang="zh-CN" dirty="0"/>
              <a:t>In this contribution, we propose to use dynamic allocation and management for the STA addresses for both AP and Non-AP.</a:t>
            </a:r>
          </a:p>
          <a:p>
            <a:r>
              <a:rPr lang="en-US" altLang="zh-CN" dirty="0"/>
              <a:t>With respect to the concept and protocols defined in 802c, 802.11aq and P802.1CQ.</a:t>
            </a:r>
            <a:endParaRPr lang="zh-CN" altLang="en-US" dirty="0"/>
          </a:p>
          <a:p>
            <a:endParaRPr lang="zh-CN" altLang="en-US" dirty="0"/>
          </a:p>
        </p:txBody>
      </p:sp>
      <p:sp>
        <p:nvSpPr>
          <p:cNvPr id="4" name="页脚占位符 3">
            <a:extLst>
              <a:ext uri="{FF2B5EF4-FFF2-40B4-BE49-F238E27FC236}">
                <a16:creationId xmlns:a16="http://schemas.microsoft.com/office/drawing/2014/main" id="{6E3A4138-6F3F-4E86-9474-1CDA17ED2DA4}"/>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00C3AC14-F52D-47F7-BE73-5932BC044BF2}"/>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Tree>
    <p:extLst>
      <p:ext uri="{BB962C8B-B14F-4D97-AF65-F5344CB8AC3E}">
        <p14:creationId xmlns:p14="http://schemas.microsoft.com/office/powerpoint/2010/main" val="1418566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D27D4C-9E4B-4A13-84D8-83FFDE6BC2FC}"/>
              </a:ext>
            </a:extLst>
          </p:cNvPr>
          <p:cNvSpPr>
            <a:spLocks noGrp="1"/>
          </p:cNvSpPr>
          <p:nvPr>
            <p:ph type="title"/>
          </p:nvPr>
        </p:nvSpPr>
        <p:spPr/>
        <p:txBody>
          <a:bodyPr/>
          <a:lstStyle/>
          <a:p>
            <a:r>
              <a:rPr lang="en-US" altLang="zh-CN" dirty="0"/>
              <a:t>AP MLD (STA) Address Management</a:t>
            </a:r>
            <a:endParaRPr lang="zh-CN" altLang="en-US" dirty="0"/>
          </a:p>
        </p:txBody>
      </p:sp>
      <p:sp>
        <p:nvSpPr>
          <p:cNvPr id="4" name="页脚占位符 3">
            <a:extLst>
              <a:ext uri="{FF2B5EF4-FFF2-40B4-BE49-F238E27FC236}">
                <a16:creationId xmlns:a16="http://schemas.microsoft.com/office/drawing/2014/main" id="{4EF2260A-A7C1-4CF6-B692-28512E310CEC}"/>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D165E367-F2A5-4F12-8EA0-F346C428A080}"/>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
        <p:nvSpPr>
          <p:cNvPr id="38" name="内容占位符 2">
            <a:extLst>
              <a:ext uri="{FF2B5EF4-FFF2-40B4-BE49-F238E27FC236}">
                <a16:creationId xmlns:a16="http://schemas.microsoft.com/office/drawing/2014/main" id="{BDD21FAD-5D84-4A1E-8FE8-94CF1CE30C3B}"/>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altLang="zh-CN" sz="2800" b="0" i="0" u="none" strike="noStrike" kern="120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rPr>
              <a:t>Option 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altLang="zh-CN" sz="2800" b="0" i="0" u="none" strike="noStrike" kern="120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altLang="zh-CN" sz="2800" b="0" i="0" u="none" strike="noStrike" kern="120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altLang="zh-CN" sz="2800" b="0" i="0" u="none" strike="noStrike" kern="120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altLang="zh-CN" sz="2800" b="0" i="0" u="none" strike="noStrike" kern="120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altLang="zh-CN" sz="2800" b="0" i="0" u="none" strike="noStrike" kern="120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rPr>
              <a:t>Option II</a:t>
            </a:r>
            <a:endParaRPr kumimoji="0" lang="zh-CN" altLang="en-US" sz="2800" b="0" i="0" u="none" strike="noStrike" kern="120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zh-CN" altLang="en-US" sz="2800" b="0" i="0" u="none" strike="noStrike" kern="1200" cap="none" spc="0" normalizeH="0" baseline="0" noProof="0" dirty="0">
              <a:ln>
                <a:noFill/>
              </a:ln>
              <a:solidFill>
                <a:sysClr val="windowText" lastClr="000000"/>
              </a:solidFill>
              <a:effectLst/>
              <a:uLnTx/>
              <a:uFillTx/>
              <a:latin typeface="等线" panose="020F0502020204030204"/>
              <a:ea typeface="等线" panose="02010600030101010101" pitchFamily="2" charset="-122"/>
              <a:cs typeface="+mn-cs"/>
            </a:endParaRPr>
          </a:p>
        </p:txBody>
      </p:sp>
      <p:sp>
        <p:nvSpPr>
          <p:cNvPr id="39" name="矩形 38">
            <a:extLst>
              <a:ext uri="{FF2B5EF4-FFF2-40B4-BE49-F238E27FC236}">
                <a16:creationId xmlns:a16="http://schemas.microsoft.com/office/drawing/2014/main" id="{4C6EE5F5-0A4E-4385-BF28-4E49E77AD54A}"/>
              </a:ext>
            </a:extLst>
          </p:cNvPr>
          <p:cNvSpPr/>
          <p:nvPr/>
        </p:nvSpPr>
        <p:spPr>
          <a:xfrm>
            <a:off x="5769428" y="1834923"/>
            <a:ext cx="1197428" cy="40231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SME</a:t>
            </a:r>
            <a:endParaRPr kumimoji="0" lang="zh-CN" altLang="en-US"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1D3F7C7D-A234-43E6-8FF7-DC83A561BEA5}"/>
              </a:ext>
            </a:extLst>
          </p:cNvPr>
          <p:cNvSpPr/>
          <p:nvPr/>
        </p:nvSpPr>
        <p:spPr>
          <a:xfrm>
            <a:off x="4666345" y="1625600"/>
            <a:ext cx="4122057" cy="805543"/>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41" name="矩形 40">
            <a:extLst>
              <a:ext uri="{FF2B5EF4-FFF2-40B4-BE49-F238E27FC236}">
                <a16:creationId xmlns:a16="http://schemas.microsoft.com/office/drawing/2014/main" id="{59BD15E6-6C51-4CF2-AD47-1D5F65788CFF}"/>
              </a:ext>
            </a:extLst>
          </p:cNvPr>
          <p:cNvSpPr/>
          <p:nvPr/>
        </p:nvSpPr>
        <p:spPr>
          <a:xfrm>
            <a:off x="7511143" y="1834923"/>
            <a:ext cx="1197428" cy="40231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STA 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MLME</a:t>
            </a:r>
            <a:endParaRPr kumimoji="0" lang="zh-CN" altLang="en-US" sz="16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42" name="文本框 41">
            <a:extLst>
              <a:ext uri="{FF2B5EF4-FFF2-40B4-BE49-F238E27FC236}">
                <a16:creationId xmlns:a16="http://schemas.microsoft.com/office/drawing/2014/main" id="{D5758127-CEA5-4375-A7E3-9F0758E2E7B6}"/>
              </a:ext>
            </a:extLst>
          </p:cNvPr>
          <p:cNvSpPr txBox="1"/>
          <p:nvPr/>
        </p:nvSpPr>
        <p:spPr>
          <a:xfrm>
            <a:off x="4680858" y="1650257"/>
            <a:ext cx="1059543"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AP MLD</a:t>
            </a:r>
            <a:endParaRPr lang="zh-CN" altLang="en-US" sz="1800" dirty="0">
              <a:solidFill>
                <a:prstClr val="black"/>
              </a:solidFill>
              <a:latin typeface="等线" panose="020F0502020204030204"/>
              <a:ea typeface="等线" panose="02010600030101010101" pitchFamily="2" charset="-122"/>
            </a:endParaRPr>
          </a:p>
        </p:txBody>
      </p:sp>
      <p:cxnSp>
        <p:nvCxnSpPr>
          <p:cNvPr id="43" name="直接连接符 42">
            <a:extLst>
              <a:ext uri="{FF2B5EF4-FFF2-40B4-BE49-F238E27FC236}">
                <a16:creationId xmlns:a16="http://schemas.microsoft.com/office/drawing/2014/main" id="{FBAD89ED-AD2C-43EB-AC62-E5B518C36926}"/>
              </a:ext>
            </a:extLst>
          </p:cNvPr>
          <p:cNvCxnSpPr>
            <a:cxnSpLocks/>
            <a:stCxn id="39" idx="2"/>
          </p:cNvCxnSpPr>
          <p:nvPr/>
        </p:nvCxnSpPr>
        <p:spPr>
          <a:xfrm>
            <a:off x="6368142" y="2237241"/>
            <a:ext cx="0" cy="1267959"/>
          </a:xfrm>
          <a:prstGeom prst="line">
            <a:avLst/>
          </a:prstGeom>
          <a:noFill/>
          <a:ln w="6350" cap="flat" cmpd="sng" algn="ctr">
            <a:solidFill>
              <a:srgbClr val="4472C4"/>
            </a:solidFill>
            <a:prstDash val="solid"/>
            <a:miter lim="800000"/>
          </a:ln>
          <a:effectLst/>
        </p:spPr>
      </p:cxnSp>
      <p:cxnSp>
        <p:nvCxnSpPr>
          <p:cNvPr id="44" name="直接连接符 43">
            <a:extLst>
              <a:ext uri="{FF2B5EF4-FFF2-40B4-BE49-F238E27FC236}">
                <a16:creationId xmlns:a16="http://schemas.microsoft.com/office/drawing/2014/main" id="{C521F4F7-5113-4DB5-81E0-F84BB6D23A70}"/>
              </a:ext>
            </a:extLst>
          </p:cNvPr>
          <p:cNvCxnSpPr>
            <a:stCxn id="41" idx="2"/>
          </p:cNvCxnSpPr>
          <p:nvPr/>
        </p:nvCxnSpPr>
        <p:spPr>
          <a:xfrm>
            <a:off x="8109857" y="2237241"/>
            <a:ext cx="0" cy="1275216"/>
          </a:xfrm>
          <a:prstGeom prst="line">
            <a:avLst/>
          </a:prstGeom>
          <a:noFill/>
          <a:ln w="6350" cap="flat" cmpd="sng" algn="ctr">
            <a:solidFill>
              <a:srgbClr val="4472C4"/>
            </a:solidFill>
            <a:prstDash val="solid"/>
            <a:miter lim="800000"/>
          </a:ln>
          <a:effectLst/>
        </p:spPr>
      </p:cxnSp>
      <p:cxnSp>
        <p:nvCxnSpPr>
          <p:cNvPr id="45" name="直接箭头连接符 44">
            <a:extLst>
              <a:ext uri="{FF2B5EF4-FFF2-40B4-BE49-F238E27FC236}">
                <a16:creationId xmlns:a16="http://schemas.microsoft.com/office/drawing/2014/main" id="{9A15675B-77B6-4C6F-9674-F5904DCA7BFA}"/>
              </a:ext>
            </a:extLst>
          </p:cNvPr>
          <p:cNvCxnSpPr/>
          <p:nvPr/>
        </p:nvCxnSpPr>
        <p:spPr>
          <a:xfrm>
            <a:off x="6368142" y="2692400"/>
            <a:ext cx="1741715" cy="246743"/>
          </a:xfrm>
          <a:prstGeom prst="straightConnector1">
            <a:avLst/>
          </a:prstGeom>
          <a:noFill/>
          <a:ln w="6350" cap="flat" cmpd="sng" algn="ctr">
            <a:solidFill>
              <a:srgbClr val="4472C4"/>
            </a:solidFill>
            <a:prstDash val="solid"/>
            <a:miter lim="800000"/>
            <a:tailEnd type="triangle"/>
          </a:ln>
          <a:effectLst/>
        </p:spPr>
      </p:cxnSp>
      <p:sp>
        <p:nvSpPr>
          <p:cNvPr id="46" name="文本框 45">
            <a:extLst>
              <a:ext uri="{FF2B5EF4-FFF2-40B4-BE49-F238E27FC236}">
                <a16:creationId xmlns:a16="http://schemas.microsoft.com/office/drawing/2014/main" id="{957FCEDC-6295-4321-9A61-D8E5C3551F9C}"/>
              </a:ext>
            </a:extLst>
          </p:cNvPr>
          <p:cNvSpPr txBox="1"/>
          <p:nvPr/>
        </p:nvSpPr>
        <p:spPr>
          <a:xfrm>
            <a:off x="4582885" y="2548054"/>
            <a:ext cx="1741715" cy="523220"/>
          </a:xfrm>
          <a:prstGeom prst="rect">
            <a:avLst/>
          </a:prstGeom>
          <a:noFill/>
        </p:spPr>
        <p:txBody>
          <a:bodyPr wrap="square" rtlCol="0">
            <a:spAutoFit/>
          </a:bodyPr>
          <a:lstStyle/>
          <a:p>
            <a:pPr fontAlgn="auto">
              <a:spcBef>
                <a:spcPts val="0"/>
              </a:spcBef>
              <a:spcAft>
                <a:spcPts val="0"/>
              </a:spcAft>
            </a:pPr>
            <a:r>
              <a:rPr lang="en-US" altLang="zh-CN" sz="1400" dirty="0">
                <a:solidFill>
                  <a:prstClr val="black"/>
                </a:solidFill>
                <a:latin typeface="等线" panose="020F0502020204030204"/>
                <a:ea typeface="等线" panose="02010600030101010101" pitchFamily="2" charset="-122"/>
              </a:rPr>
              <a:t>MLME-</a:t>
            </a:r>
            <a:r>
              <a:rPr lang="en-US" altLang="zh-CN" sz="1400" dirty="0" err="1">
                <a:solidFill>
                  <a:prstClr val="black"/>
                </a:solidFill>
                <a:latin typeface="等线" panose="020F0502020204030204"/>
                <a:ea typeface="等线" panose="02010600030101010101" pitchFamily="2" charset="-122"/>
              </a:rPr>
              <a:t>AddrAssign</a:t>
            </a:r>
            <a:r>
              <a:rPr lang="en-US" altLang="zh-CN" sz="1400" dirty="0">
                <a:solidFill>
                  <a:prstClr val="black"/>
                </a:solidFill>
                <a:latin typeface="等线" panose="020F0502020204030204"/>
                <a:ea typeface="等线" panose="02010600030101010101" pitchFamily="2" charset="-122"/>
              </a:rPr>
              <a:t>. request</a:t>
            </a:r>
            <a:endParaRPr lang="zh-CN" altLang="en-US" sz="1400" dirty="0">
              <a:solidFill>
                <a:prstClr val="black"/>
              </a:solidFill>
              <a:latin typeface="等线" panose="020F0502020204030204"/>
              <a:ea typeface="等线" panose="02010600030101010101" pitchFamily="2" charset="-122"/>
            </a:endParaRPr>
          </a:p>
        </p:txBody>
      </p:sp>
      <p:cxnSp>
        <p:nvCxnSpPr>
          <p:cNvPr id="47" name="直接箭头连接符 46">
            <a:extLst>
              <a:ext uri="{FF2B5EF4-FFF2-40B4-BE49-F238E27FC236}">
                <a16:creationId xmlns:a16="http://schemas.microsoft.com/office/drawing/2014/main" id="{A0AE68DA-70D2-414F-AC79-67290E8EFF57}"/>
              </a:ext>
            </a:extLst>
          </p:cNvPr>
          <p:cNvCxnSpPr/>
          <p:nvPr/>
        </p:nvCxnSpPr>
        <p:spPr>
          <a:xfrm flipH="1">
            <a:off x="6368142" y="3200400"/>
            <a:ext cx="1687287" cy="341086"/>
          </a:xfrm>
          <a:prstGeom prst="straightConnector1">
            <a:avLst/>
          </a:prstGeom>
          <a:noFill/>
          <a:ln w="6350" cap="flat" cmpd="sng" algn="ctr">
            <a:solidFill>
              <a:srgbClr val="4472C4"/>
            </a:solidFill>
            <a:prstDash val="solid"/>
            <a:miter lim="800000"/>
            <a:tailEnd type="triangle"/>
          </a:ln>
          <a:effectLst/>
        </p:spPr>
      </p:cxnSp>
      <p:sp>
        <p:nvSpPr>
          <p:cNvPr id="48" name="文本框 47">
            <a:extLst>
              <a:ext uri="{FF2B5EF4-FFF2-40B4-BE49-F238E27FC236}">
                <a16:creationId xmlns:a16="http://schemas.microsoft.com/office/drawing/2014/main" id="{802F42E8-23CC-4918-90CC-05510ADAA90A}"/>
              </a:ext>
            </a:extLst>
          </p:cNvPr>
          <p:cNvSpPr txBox="1"/>
          <p:nvPr/>
        </p:nvSpPr>
        <p:spPr>
          <a:xfrm>
            <a:off x="4579344" y="3219287"/>
            <a:ext cx="1730744" cy="523220"/>
          </a:xfrm>
          <a:prstGeom prst="rect">
            <a:avLst/>
          </a:prstGeom>
          <a:noFill/>
        </p:spPr>
        <p:txBody>
          <a:bodyPr wrap="square" rtlCol="0">
            <a:spAutoFit/>
          </a:bodyPr>
          <a:lstStyle/>
          <a:p>
            <a:pPr fontAlgn="auto">
              <a:spcBef>
                <a:spcPts val="0"/>
              </a:spcBef>
              <a:spcAft>
                <a:spcPts val="0"/>
              </a:spcAft>
            </a:pPr>
            <a:r>
              <a:rPr lang="en-US" altLang="zh-CN" sz="1400" dirty="0">
                <a:solidFill>
                  <a:prstClr val="black"/>
                </a:solidFill>
                <a:latin typeface="等线" panose="020F0502020204030204"/>
                <a:ea typeface="等线" panose="02010600030101010101" pitchFamily="2" charset="-122"/>
              </a:rPr>
              <a:t>MLME-</a:t>
            </a:r>
            <a:r>
              <a:rPr lang="en-US" altLang="zh-CN" sz="1400" dirty="0" err="1">
                <a:solidFill>
                  <a:prstClr val="black"/>
                </a:solidFill>
                <a:latin typeface="等线" panose="020F0502020204030204"/>
                <a:ea typeface="等线" panose="02010600030101010101" pitchFamily="2" charset="-122"/>
              </a:rPr>
              <a:t>AddrAssign</a:t>
            </a:r>
            <a:r>
              <a:rPr lang="en-US" altLang="zh-CN" sz="1400" dirty="0">
                <a:solidFill>
                  <a:prstClr val="black"/>
                </a:solidFill>
                <a:latin typeface="等线" panose="020F0502020204030204"/>
                <a:ea typeface="等线" panose="02010600030101010101" pitchFamily="2" charset="-122"/>
              </a:rPr>
              <a:t>. confirm</a:t>
            </a:r>
            <a:endParaRPr lang="zh-CN" altLang="en-US" sz="1400" dirty="0">
              <a:solidFill>
                <a:prstClr val="black"/>
              </a:solidFill>
              <a:latin typeface="等线" panose="020F0502020204030204"/>
              <a:ea typeface="等线" panose="02010600030101010101" pitchFamily="2" charset="-122"/>
            </a:endParaRPr>
          </a:p>
        </p:txBody>
      </p:sp>
      <p:grpSp>
        <p:nvGrpSpPr>
          <p:cNvPr id="49" name="组合 48">
            <a:extLst>
              <a:ext uri="{FF2B5EF4-FFF2-40B4-BE49-F238E27FC236}">
                <a16:creationId xmlns:a16="http://schemas.microsoft.com/office/drawing/2014/main" id="{76291DDF-6A2A-4D34-8145-D67AAB3F153C}"/>
              </a:ext>
            </a:extLst>
          </p:cNvPr>
          <p:cNvGrpSpPr/>
          <p:nvPr/>
        </p:nvGrpSpPr>
        <p:grpSpPr>
          <a:xfrm>
            <a:off x="8109857" y="2935968"/>
            <a:ext cx="242943" cy="289832"/>
            <a:chOff x="8190310" y="4274457"/>
            <a:chExt cx="370261" cy="493486"/>
          </a:xfrm>
        </p:grpSpPr>
        <p:cxnSp>
          <p:nvCxnSpPr>
            <p:cNvPr id="50" name="直接连接符 49">
              <a:extLst>
                <a:ext uri="{FF2B5EF4-FFF2-40B4-BE49-F238E27FC236}">
                  <a16:creationId xmlns:a16="http://schemas.microsoft.com/office/drawing/2014/main" id="{8F974C22-DC3C-40C0-AD45-364C4DCC9349}"/>
                </a:ext>
              </a:extLst>
            </p:cNvPr>
            <p:cNvCxnSpPr/>
            <p:nvPr/>
          </p:nvCxnSpPr>
          <p:spPr>
            <a:xfrm>
              <a:off x="8190310" y="4274457"/>
              <a:ext cx="360000" cy="0"/>
            </a:xfrm>
            <a:prstGeom prst="line">
              <a:avLst/>
            </a:prstGeom>
            <a:noFill/>
            <a:ln w="6350" cap="flat" cmpd="sng" algn="ctr">
              <a:solidFill>
                <a:srgbClr val="4472C4"/>
              </a:solidFill>
              <a:prstDash val="solid"/>
              <a:miter lim="800000"/>
            </a:ln>
            <a:effectLst/>
          </p:spPr>
        </p:cxnSp>
        <p:cxnSp>
          <p:nvCxnSpPr>
            <p:cNvPr id="51" name="直接连接符 50">
              <a:extLst>
                <a:ext uri="{FF2B5EF4-FFF2-40B4-BE49-F238E27FC236}">
                  <a16:creationId xmlns:a16="http://schemas.microsoft.com/office/drawing/2014/main" id="{B4F19F2C-8DBC-4671-934B-A92E358C5BF8}"/>
                </a:ext>
              </a:extLst>
            </p:cNvPr>
            <p:cNvCxnSpPr/>
            <p:nvPr/>
          </p:nvCxnSpPr>
          <p:spPr>
            <a:xfrm>
              <a:off x="8556171" y="4274457"/>
              <a:ext cx="0" cy="493486"/>
            </a:xfrm>
            <a:prstGeom prst="line">
              <a:avLst/>
            </a:prstGeom>
            <a:noFill/>
            <a:ln w="6350" cap="flat" cmpd="sng" algn="ctr">
              <a:solidFill>
                <a:srgbClr val="4472C4"/>
              </a:solidFill>
              <a:prstDash val="solid"/>
              <a:miter lim="800000"/>
            </a:ln>
            <a:effectLst/>
          </p:spPr>
        </p:cxnSp>
        <p:cxnSp>
          <p:nvCxnSpPr>
            <p:cNvPr id="52" name="直接箭头连接符 51">
              <a:extLst>
                <a:ext uri="{FF2B5EF4-FFF2-40B4-BE49-F238E27FC236}">
                  <a16:creationId xmlns:a16="http://schemas.microsoft.com/office/drawing/2014/main" id="{CC228ACE-599C-4D51-B80C-4890B94BD62A}"/>
                </a:ext>
              </a:extLst>
            </p:cNvPr>
            <p:cNvCxnSpPr>
              <a:cxnSpLocks/>
            </p:cNvCxnSpPr>
            <p:nvPr/>
          </p:nvCxnSpPr>
          <p:spPr>
            <a:xfrm flipH="1">
              <a:off x="8200571" y="4767943"/>
              <a:ext cx="360000" cy="0"/>
            </a:xfrm>
            <a:prstGeom prst="straightConnector1">
              <a:avLst/>
            </a:prstGeom>
            <a:noFill/>
            <a:ln w="6350" cap="flat" cmpd="sng" algn="ctr">
              <a:solidFill>
                <a:srgbClr val="4472C4"/>
              </a:solidFill>
              <a:prstDash val="solid"/>
              <a:miter lim="800000"/>
              <a:tailEnd type="triangle"/>
            </a:ln>
            <a:effectLst/>
          </p:spPr>
        </p:cxnSp>
      </p:grpSp>
      <p:sp>
        <p:nvSpPr>
          <p:cNvPr id="53" name="文本框 52">
            <a:extLst>
              <a:ext uri="{FF2B5EF4-FFF2-40B4-BE49-F238E27FC236}">
                <a16:creationId xmlns:a16="http://schemas.microsoft.com/office/drawing/2014/main" id="{8C08D182-D2D0-4810-9189-D88B92BAB1DE}"/>
              </a:ext>
            </a:extLst>
          </p:cNvPr>
          <p:cNvSpPr txBox="1"/>
          <p:nvPr/>
        </p:nvSpPr>
        <p:spPr>
          <a:xfrm>
            <a:off x="8409670" y="2692400"/>
            <a:ext cx="2477405"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STA address generated</a:t>
            </a:r>
            <a:endParaRPr lang="zh-CN" altLang="en-US" sz="1800" dirty="0">
              <a:solidFill>
                <a:prstClr val="black"/>
              </a:solidFill>
              <a:latin typeface="等线" panose="020F0502020204030204"/>
              <a:ea typeface="等线" panose="02010600030101010101" pitchFamily="2" charset="-122"/>
            </a:endParaRPr>
          </a:p>
        </p:txBody>
      </p:sp>
      <p:sp>
        <p:nvSpPr>
          <p:cNvPr id="54" name="矩形 53">
            <a:extLst>
              <a:ext uri="{FF2B5EF4-FFF2-40B4-BE49-F238E27FC236}">
                <a16:creationId xmlns:a16="http://schemas.microsoft.com/office/drawing/2014/main" id="{CD4E3845-8D2D-4B9A-88ED-CE0403FA5B70}"/>
              </a:ext>
            </a:extLst>
          </p:cNvPr>
          <p:cNvSpPr/>
          <p:nvPr/>
        </p:nvSpPr>
        <p:spPr>
          <a:xfrm>
            <a:off x="5769428" y="4460313"/>
            <a:ext cx="1197428" cy="40231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SME</a:t>
            </a:r>
            <a:endParaRPr kumimoji="0" lang="zh-CN" altLang="en-US"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55" name="矩形 54">
            <a:extLst>
              <a:ext uri="{FF2B5EF4-FFF2-40B4-BE49-F238E27FC236}">
                <a16:creationId xmlns:a16="http://schemas.microsoft.com/office/drawing/2014/main" id="{D0D17AB0-6438-44BA-B3F1-93BF251AE1F1}"/>
              </a:ext>
            </a:extLst>
          </p:cNvPr>
          <p:cNvSpPr/>
          <p:nvPr/>
        </p:nvSpPr>
        <p:spPr>
          <a:xfrm>
            <a:off x="4666345" y="4250990"/>
            <a:ext cx="4122057" cy="805543"/>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56" name="矩形 55">
            <a:extLst>
              <a:ext uri="{FF2B5EF4-FFF2-40B4-BE49-F238E27FC236}">
                <a16:creationId xmlns:a16="http://schemas.microsoft.com/office/drawing/2014/main" id="{352BB7F5-8299-4F9F-8851-F3F7C4F2B8B3}"/>
              </a:ext>
            </a:extLst>
          </p:cNvPr>
          <p:cNvSpPr/>
          <p:nvPr/>
        </p:nvSpPr>
        <p:spPr>
          <a:xfrm>
            <a:off x="7511143" y="4460313"/>
            <a:ext cx="1197428" cy="40231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STA 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MLME</a:t>
            </a:r>
            <a:endParaRPr kumimoji="0" lang="zh-CN" altLang="en-US" sz="16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57" name="文本框 56">
            <a:extLst>
              <a:ext uri="{FF2B5EF4-FFF2-40B4-BE49-F238E27FC236}">
                <a16:creationId xmlns:a16="http://schemas.microsoft.com/office/drawing/2014/main" id="{E6EC93E3-D1DF-4F63-9229-733E6C32ABA7}"/>
              </a:ext>
            </a:extLst>
          </p:cNvPr>
          <p:cNvSpPr txBox="1"/>
          <p:nvPr/>
        </p:nvSpPr>
        <p:spPr>
          <a:xfrm>
            <a:off x="4680858" y="4275647"/>
            <a:ext cx="1059543"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AP MLD</a:t>
            </a:r>
            <a:endParaRPr lang="zh-CN" altLang="en-US" sz="1800" dirty="0">
              <a:solidFill>
                <a:prstClr val="black"/>
              </a:solidFill>
              <a:latin typeface="等线" panose="020F0502020204030204"/>
              <a:ea typeface="等线" panose="02010600030101010101" pitchFamily="2" charset="-122"/>
            </a:endParaRPr>
          </a:p>
        </p:txBody>
      </p:sp>
      <p:cxnSp>
        <p:nvCxnSpPr>
          <p:cNvPr id="58" name="直接连接符 57">
            <a:extLst>
              <a:ext uri="{FF2B5EF4-FFF2-40B4-BE49-F238E27FC236}">
                <a16:creationId xmlns:a16="http://schemas.microsoft.com/office/drawing/2014/main" id="{A94C3F64-94F4-4A59-992A-F31EB07B2504}"/>
              </a:ext>
            </a:extLst>
          </p:cNvPr>
          <p:cNvCxnSpPr>
            <a:cxnSpLocks/>
            <a:stCxn id="54" idx="2"/>
          </p:cNvCxnSpPr>
          <p:nvPr/>
        </p:nvCxnSpPr>
        <p:spPr>
          <a:xfrm>
            <a:off x="6368142" y="4862631"/>
            <a:ext cx="0" cy="1267959"/>
          </a:xfrm>
          <a:prstGeom prst="line">
            <a:avLst/>
          </a:prstGeom>
          <a:noFill/>
          <a:ln w="6350" cap="flat" cmpd="sng" algn="ctr">
            <a:solidFill>
              <a:srgbClr val="4472C4"/>
            </a:solidFill>
            <a:prstDash val="solid"/>
            <a:miter lim="800000"/>
          </a:ln>
          <a:effectLst/>
        </p:spPr>
      </p:cxnSp>
      <p:cxnSp>
        <p:nvCxnSpPr>
          <p:cNvPr id="59" name="直接连接符 58">
            <a:extLst>
              <a:ext uri="{FF2B5EF4-FFF2-40B4-BE49-F238E27FC236}">
                <a16:creationId xmlns:a16="http://schemas.microsoft.com/office/drawing/2014/main" id="{1271438B-E687-4EAD-B354-73F43C0D47E4}"/>
              </a:ext>
            </a:extLst>
          </p:cNvPr>
          <p:cNvCxnSpPr>
            <a:stCxn id="56" idx="2"/>
          </p:cNvCxnSpPr>
          <p:nvPr/>
        </p:nvCxnSpPr>
        <p:spPr>
          <a:xfrm>
            <a:off x="8109857" y="4862631"/>
            <a:ext cx="0" cy="1275216"/>
          </a:xfrm>
          <a:prstGeom prst="line">
            <a:avLst/>
          </a:prstGeom>
          <a:noFill/>
          <a:ln w="6350" cap="flat" cmpd="sng" algn="ctr">
            <a:solidFill>
              <a:srgbClr val="4472C4"/>
            </a:solidFill>
            <a:prstDash val="solid"/>
            <a:miter lim="800000"/>
          </a:ln>
          <a:effectLst/>
        </p:spPr>
      </p:cxnSp>
      <p:cxnSp>
        <p:nvCxnSpPr>
          <p:cNvPr id="60" name="直接箭头连接符 59">
            <a:extLst>
              <a:ext uri="{FF2B5EF4-FFF2-40B4-BE49-F238E27FC236}">
                <a16:creationId xmlns:a16="http://schemas.microsoft.com/office/drawing/2014/main" id="{23FDEB56-2C6D-4905-8D78-E46339A2534E}"/>
              </a:ext>
            </a:extLst>
          </p:cNvPr>
          <p:cNvCxnSpPr/>
          <p:nvPr/>
        </p:nvCxnSpPr>
        <p:spPr>
          <a:xfrm>
            <a:off x="6368142" y="5317790"/>
            <a:ext cx="1741715" cy="246743"/>
          </a:xfrm>
          <a:prstGeom prst="straightConnector1">
            <a:avLst/>
          </a:prstGeom>
          <a:noFill/>
          <a:ln w="6350" cap="flat" cmpd="sng" algn="ctr">
            <a:solidFill>
              <a:srgbClr val="4472C4"/>
            </a:solidFill>
            <a:prstDash val="solid"/>
            <a:miter lim="800000"/>
            <a:tailEnd type="triangle"/>
          </a:ln>
          <a:effectLst/>
        </p:spPr>
      </p:cxnSp>
      <p:sp>
        <p:nvSpPr>
          <p:cNvPr id="61" name="文本框 60">
            <a:extLst>
              <a:ext uri="{FF2B5EF4-FFF2-40B4-BE49-F238E27FC236}">
                <a16:creationId xmlns:a16="http://schemas.microsoft.com/office/drawing/2014/main" id="{27FD8C37-EF5F-4727-B2CB-36E144251FD0}"/>
              </a:ext>
            </a:extLst>
          </p:cNvPr>
          <p:cNvSpPr txBox="1"/>
          <p:nvPr/>
        </p:nvSpPr>
        <p:spPr>
          <a:xfrm>
            <a:off x="4547132" y="5134012"/>
            <a:ext cx="1814278" cy="523220"/>
          </a:xfrm>
          <a:prstGeom prst="rect">
            <a:avLst/>
          </a:prstGeom>
          <a:noFill/>
        </p:spPr>
        <p:txBody>
          <a:bodyPr wrap="square" rtlCol="0">
            <a:spAutoFit/>
          </a:bodyPr>
          <a:lstStyle/>
          <a:p>
            <a:pPr fontAlgn="auto">
              <a:spcBef>
                <a:spcPts val="0"/>
              </a:spcBef>
              <a:spcAft>
                <a:spcPts val="0"/>
              </a:spcAft>
            </a:pPr>
            <a:r>
              <a:rPr lang="en-US" altLang="zh-CN" sz="1400" dirty="0">
                <a:solidFill>
                  <a:prstClr val="black"/>
                </a:solidFill>
                <a:latin typeface="等线" panose="020F0502020204030204"/>
                <a:ea typeface="等线" panose="02010600030101010101" pitchFamily="2" charset="-122"/>
              </a:rPr>
              <a:t>MLME-</a:t>
            </a:r>
            <a:r>
              <a:rPr lang="en-US" altLang="zh-CN" sz="1400" dirty="0" err="1">
                <a:solidFill>
                  <a:prstClr val="black"/>
                </a:solidFill>
                <a:latin typeface="等线" panose="020F0502020204030204"/>
                <a:ea typeface="等线" panose="02010600030101010101" pitchFamily="2" charset="-122"/>
              </a:rPr>
              <a:t>AddrAssign</a:t>
            </a:r>
            <a:r>
              <a:rPr lang="en-US" altLang="zh-CN" sz="1400" dirty="0">
                <a:solidFill>
                  <a:prstClr val="black"/>
                </a:solidFill>
                <a:latin typeface="等线" panose="020F0502020204030204"/>
                <a:ea typeface="等线" panose="02010600030101010101" pitchFamily="2" charset="-122"/>
              </a:rPr>
              <a:t>. request </a:t>
            </a:r>
          </a:p>
        </p:txBody>
      </p:sp>
      <p:cxnSp>
        <p:nvCxnSpPr>
          <p:cNvPr id="62" name="直接箭头连接符 61">
            <a:extLst>
              <a:ext uri="{FF2B5EF4-FFF2-40B4-BE49-F238E27FC236}">
                <a16:creationId xmlns:a16="http://schemas.microsoft.com/office/drawing/2014/main" id="{4E163FD6-5538-42A6-8FE2-23BC71EA044C}"/>
              </a:ext>
            </a:extLst>
          </p:cNvPr>
          <p:cNvCxnSpPr/>
          <p:nvPr/>
        </p:nvCxnSpPr>
        <p:spPr>
          <a:xfrm flipH="1">
            <a:off x="6368142" y="5754914"/>
            <a:ext cx="1687287" cy="341086"/>
          </a:xfrm>
          <a:prstGeom prst="straightConnector1">
            <a:avLst/>
          </a:prstGeom>
          <a:noFill/>
          <a:ln w="6350" cap="flat" cmpd="sng" algn="ctr">
            <a:solidFill>
              <a:srgbClr val="4472C4"/>
            </a:solidFill>
            <a:prstDash val="solid"/>
            <a:miter lim="800000"/>
            <a:tailEnd type="triangle"/>
          </a:ln>
          <a:effectLst/>
        </p:spPr>
      </p:cxnSp>
      <p:sp>
        <p:nvSpPr>
          <p:cNvPr id="63" name="文本框 62">
            <a:extLst>
              <a:ext uri="{FF2B5EF4-FFF2-40B4-BE49-F238E27FC236}">
                <a16:creationId xmlns:a16="http://schemas.microsoft.com/office/drawing/2014/main" id="{2EC8FB88-0DDB-413C-B0D5-4DE77B6A13B7}"/>
              </a:ext>
            </a:extLst>
          </p:cNvPr>
          <p:cNvSpPr txBox="1"/>
          <p:nvPr/>
        </p:nvSpPr>
        <p:spPr>
          <a:xfrm>
            <a:off x="4547131" y="5766037"/>
            <a:ext cx="1683234" cy="523220"/>
          </a:xfrm>
          <a:prstGeom prst="rect">
            <a:avLst/>
          </a:prstGeom>
          <a:noFill/>
        </p:spPr>
        <p:txBody>
          <a:bodyPr wrap="square" rtlCol="0">
            <a:spAutoFit/>
          </a:bodyPr>
          <a:lstStyle/>
          <a:p>
            <a:pPr fontAlgn="auto">
              <a:spcBef>
                <a:spcPts val="0"/>
              </a:spcBef>
              <a:spcAft>
                <a:spcPts val="0"/>
              </a:spcAft>
            </a:pPr>
            <a:r>
              <a:rPr lang="en-US" altLang="zh-CN" sz="1400" dirty="0">
                <a:solidFill>
                  <a:prstClr val="black"/>
                </a:solidFill>
                <a:latin typeface="等线" panose="020F0502020204030204"/>
                <a:ea typeface="等线" panose="02010600030101010101" pitchFamily="2" charset="-122"/>
              </a:rPr>
              <a:t>MLME-</a:t>
            </a:r>
            <a:r>
              <a:rPr lang="en-US" altLang="zh-CN" sz="1400" dirty="0" err="1">
                <a:solidFill>
                  <a:prstClr val="black"/>
                </a:solidFill>
                <a:latin typeface="等线" panose="020F0502020204030204"/>
                <a:ea typeface="等线" panose="02010600030101010101" pitchFamily="2" charset="-122"/>
              </a:rPr>
              <a:t>AddrAssign</a:t>
            </a:r>
            <a:r>
              <a:rPr lang="en-US" altLang="zh-CN" sz="1400" dirty="0">
                <a:solidFill>
                  <a:prstClr val="black"/>
                </a:solidFill>
                <a:latin typeface="等线" panose="020F0502020204030204"/>
                <a:ea typeface="等线" panose="02010600030101010101" pitchFamily="2" charset="-122"/>
              </a:rPr>
              <a:t>. confirm</a:t>
            </a:r>
          </a:p>
        </p:txBody>
      </p:sp>
      <p:sp>
        <p:nvSpPr>
          <p:cNvPr id="64" name="文本框 63">
            <a:extLst>
              <a:ext uri="{FF2B5EF4-FFF2-40B4-BE49-F238E27FC236}">
                <a16:creationId xmlns:a16="http://schemas.microsoft.com/office/drawing/2014/main" id="{D06F269C-74AD-4C19-9A2D-9B5F6021688F}"/>
              </a:ext>
            </a:extLst>
          </p:cNvPr>
          <p:cNvSpPr txBox="1"/>
          <p:nvPr/>
        </p:nvSpPr>
        <p:spPr>
          <a:xfrm>
            <a:off x="8409670" y="5317790"/>
            <a:ext cx="2859824"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STA1 address assigned</a:t>
            </a:r>
            <a:endParaRPr lang="zh-CN" altLang="en-US" sz="1800" dirty="0">
              <a:solidFill>
                <a:prstClr val="black"/>
              </a:solidFill>
              <a:latin typeface="等线" panose="020F0502020204030204"/>
              <a:ea typeface="等线" panose="02010600030101010101" pitchFamily="2" charset="-122"/>
            </a:endParaRPr>
          </a:p>
        </p:txBody>
      </p:sp>
      <p:cxnSp>
        <p:nvCxnSpPr>
          <p:cNvPr id="65" name="直接箭头连接符 64">
            <a:extLst>
              <a:ext uri="{FF2B5EF4-FFF2-40B4-BE49-F238E27FC236}">
                <a16:creationId xmlns:a16="http://schemas.microsoft.com/office/drawing/2014/main" id="{809D5E3E-4F42-49ED-B70B-3A634C719DA8}"/>
              </a:ext>
            </a:extLst>
          </p:cNvPr>
          <p:cNvCxnSpPr/>
          <p:nvPr/>
        </p:nvCxnSpPr>
        <p:spPr>
          <a:xfrm flipV="1">
            <a:off x="8116590" y="3505200"/>
            <a:ext cx="1560810" cy="7257"/>
          </a:xfrm>
          <a:prstGeom prst="straightConnector1">
            <a:avLst/>
          </a:prstGeom>
          <a:noFill/>
          <a:ln w="6350" cap="flat" cmpd="sng" algn="ctr">
            <a:solidFill>
              <a:srgbClr val="4472C4"/>
            </a:solidFill>
            <a:prstDash val="solid"/>
            <a:miter lim="800000"/>
            <a:tailEnd type="triangle"/>
          </a:ln>
          <a:effectLst/>
        </p:spPr>
      </p:cxnSp>
      <p:sp>
        <p:nvSpPr>
          <p:cNvPr id="66" name="文本框 65">
            <a:extLst>
              <a:ext uri="{FF2B5EF4-FFF2-40B4-BE49-F238E27FC236}">
                <a16:creationId xmlns:a16="http://schemas.microsoft.com/office/drawing/2014/main" id="{A0445C1B-EF25-4842-B1DC-F652638FDA48}"/>
              </a:ext>
            </a:extLst>
          </p:cNvPr>
          <p:cNvSpPr txBox="1"/>
          <p:nvPr/>
        </p:nvSpPr>
        <p:spPr>
          <a:xfrm>
            <a:off x="8974930" y="3589048"/>
            <a:ext cx="2917133"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Beacon (w/ STA1 address)</a:t>
            </a:r>
            <a:endParaRPr lang="zh-CN" altLang="en-US" sz="1800" dirty="0">
              <a:solidFill>
                <a:prstClr val="black"/>
              </a:solidFill>
              <a:latin typeface="等线" panose="020F0502020204030204"/>
              <a:ea typeface="等线" panose="02010600030101010101" pitchFamily="2" charset="-122"/>
            </a:endParaRPr>
          </a:p>
        </p:txBody>
      </p:sp>
      <p:sp>
        <p:nvSpPr>
          <p:cNvPr id="67" name="文本框 66">
            <a:extLst>
              <a:ext uri="{FF2B5EF4-FFF2-40B4-BE49-F238E27FC236}">
                <a16:creationId xmlns:a16="http://schemas.microsoft.com/office/drawing/2014/main" id="{A0C50637-1E9B-4637-85E9-92AF8DF654DD}"/>
              </a:ext>
            </a:extLst>
          </p:cNvPr>
          <p:cNvSpPr txBox="1"/>
          <p:nvPr/>
        </p:nvSpPr>
        <p:spPr>
          <a:xfrm>
            <a:off x="8974930" y="6075532"/>
            <a:ext cx="2859819"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Beacon (w/ STA1 address)</a:t>
            </a:r>
            <a:endParaRPr lang="zh-CN" altLang="en-US" sz="1800" dirty="0">
              <a:solidFill>
                <a:prstClr val="black"/>
              </a:solidFill>
              <a:latin typeface="等线" panose="020F0502020204030204"/>
              <a:ea typeface="等线" panose="02010600030101010101" pitchFamily="2" charset="-122"/>
            </a:endParaRPr>
          </a:p>
        </p:txBody>
      </p:sp>
      <p:cxnSp>
        <p:nvCxnSpPr>
          <p:cNvPr id="68" name="直接箭头连接符 67">
            <a:extLst>
              <a:ext uri="{FF2B5EF4-FFF2-40B4-BE49-F238E27FC236}">
                <a16:creationId xmlns:a16="http://schemas.microsoft.com/office/drawing/2014/main" id="{8BA6D29E-CF8D-44E8-96A5-C116FB4149F4}"/>
              </a:ext>
            </a:extLst>
          </p:cNvPr>
          <p:cNvCxnSpPr/>
          <p:nvPr/>
        </p:nvCxnSpPr>
        <p:spPr>
          <a:xfrm>
            <a:off x="8116590" y="5948379"/>
            <a:ext cx="1622496" cy="0"/>
          </a:xfrm>
          <a:prstGeom prst="straightConnector1">
            <a:avLst/>
          </a:prstGeom>
          <a:noFill/>
          <a:ln w="6350" cap="flat" cmpd="sng" algn="ctr">
            <a:solidFill>
              <a:srgbClr val="4472C4"/>
            </a:solidFill>
            <a:prstDash val="solid"/>
            <a:miter lim="800000"/>
            <a:tailEnd type="triangle"/>
          </a:ln>
          <a:effectLst/>
        </p:spPr>
      </p:cxnSp>
      <p:sp>
        <p:nvSpPr>
          <p:cNvPr id="69" name="文本框 68">
            <a:extLst>
              <a:ext uri="{FF2B5EF4-FFF2-40B4-BE49-F238E27FC236}">
                <a16:creationId xmlns:a16="http://schemas.microsoft.com/office/drawing/2014/main" id="{86D00C70-271A-45E8-87F1-5798769D7683}"/>
              </a:ext>
            </a:extLst>
          </p:cNvPr>
          <p:cNvSpPr txBox="1"/>
          <p:nvPr/>
        </p:nvSpPr>
        <p:spPr>
          <a:xfrm>
            <a:off x="76199" y="5015805"/>
            <a:ext cx="4171119" cy="1384995"/>
          </a:xfrm>
          <a:prstGeom prst="rect">
            <a:avLst/>
          </a:prstGeom>
          <a:noFill/>
        </p:spPr>
        <p:txBody>
          <a:bodyPr wrap="square" rtlCol="0">
            <a:spAutoFit/>
          </a:bodyPr>
          <a:lstStyle/>
          <a:p>
            <a:pPr marL="285750" indent="-285750" fontAlgn="auto">
              <a:spcBef>
                <a:spcPts val="0"/>
              </a:spcBef>
              <a:spcAft>
                <a:spcPts val="0"/>
              </a:spcAft>
              <a:buFont typeface="Arial" panose="020B0604020202020204" pitchFamily="34" charset="0"/>
              <a:buChar char="•"/>
            </a:pPr>
            <a:r>
              <a:rPr lang="en-US" altLang="zh-CN" sz="1400" dirty="0">
                <a:solidFill>
                  <a:prstClr val="black"/>
                </a:solidFill>
                <a:latin typeface="等线" panose="020F0502020204030204"/>
                <a:ea typeface="等线" panose="02010600030101010101" pitchFamily="2" charset="-122"/>
              </a:rPr>
              <a:t>The collision probability of STA address is low and can be solved by algorithm.</a:t>
            </a:r>
          </a:p>
          <a:p>
            <a:pPr marL="285750" indent="-285750" fontAlgn="auto">
              <a:spcBef>
                <a:spcPts val="0"/>
              </a:spcBef>
              <a:spcAft>
                <a:spcPts val="0"/>
              </a:spcAft>
              <a:buFont typeface="Arial" panose="020B0604020202020204" pitchFamily="34" charset="0"/>
              <a:buChar char="•"/>
            </a:pPr>
            <a:r>
              <a:rPr lang="en-US" altLang="zh-CN" sz="1400" dirty="0">
                <a:solidFill>
                  <a:prstClr val="black"/>
                </a:solidFill>
                <a:latin typeface="等线" panose="020F0502020204030204"/>
                <a:ea typeface="等线" panose="02010600030101010101" pitchFamily="2" charset="-122"/>
              </a:rPr>
              <a:t>Better to use dedicated address management primitive </a:t>
            </a:r>
            <a:r>
              <a:rPr lang="en-US" altLang="zh-CN" sz="1400" dirty="0" err="1">
                <a:solidFill>
                  <a:prstClr val="black"/>
                </a:solidFill>
                <a:latin typeface="等线" panose="020F0502020204030204"/>
                <a:ea typeface="等线" panose="02010600030101010101" pitchFamily="2" charset="-122"/>
              </a:rPr>
              <a:t>e.g</a:t>
            </a:r>
            <a:r>
              <a:rPr lang="en-US" altLang="zh-CN" sz="1400" dirty="0">
                <a:solidFill>
                  <a:prstClr val="black"/>
                </a:solidFill>
                <a:latin typeface="等线" panose="020F0502020204030204"/>
                <a:ea typeface="等线" panose="02010600030101010101" pitchFamily="2" charset="-122"/>
              </a:rPr>
              <a:t> MLME-</a:t>
            </a:r>
            <a:r>
              <a:rPr lang="en-US" altLang="zh-CN" sz="1400" dirty="0" err="1">
                <a:solidFill>
                  <a:prstClr val="black"/>
                </a:solidFill>
                <a:latin typeface="等线" panose="020F0502020204030204"/>
                <a:ea typeface="等线" panose="02010600030101010101" pitchFamily="2" charset="-122"/>
              </a:rPr>
              <a:t>AddrAssign.request</a:t>
            </a:r>
            <a:r>
              <a:rPr lang="en-US" altLang="zh-CN" sz="1400" dirty="0">
                <a:solidFill>
                  <a:prstClr val="black"/>
                </a:solidFill>
                <a:latin typeface="等线" panose="020F0502020204030204"/>
                <a:ea typeface="等线" panose="02010600030101010101" pitchFamily="2" charset="-122"/>
              </a:rPr>
              <a:t>/confirm.</a:t>
            </a:r>
          </a:p>
          <a:p>
            <a:pPr marL="285750" indent="-285750" fontAlgn="auto">
              <a:spcBef>
                <a:spcPts val="0"/>
              </a:spcBef>
              <a:spcAft>
                <a:spcPts val="0"/>
              </a:spcAft>
              <a:buFont typeface="Arial" panose="020B0604020202020204" pitchFamily="34" charset="0"/>
              <a:buChar char="•"/>
            </a:pPr>
            <a:r>
              <a:rPr lang="en-US" altLang="zh-CN" sz="1400" dirty="0">
                <a:solidFill>
                  <a:prstClr val="black"/>
                </a:solidFill>
                <a:latin typeface="等线" panose="020F0502020204030204"/>
                <a:ea typeface="等线" panose="02010600030101010101" pitchFamily="2" charset="-122"/>
              </a:rPr>
              <a:t>In current spec, MLME-RESET is used to reset MLME with an initial address.</a:t>
            </a:r>
            <a:endParaRPr lang="zh-CN" altLang="en-US" sz="1400" dirty="0">
              <a:solidFill>
                <a:prstClr val="black"/>
              </a:solidFill>
              <a:latin typeface="等线" panose="020F0502020204030204"/>
              <a:ea typeface="等线" panose="02010600030101010101" pitchFamily="2" charset="-122"/>
            </a:endParaRPr>
          </a:p>
        </p:txBody>
      </p:sp>
      <p:sp>
        <p:nvSpPr>
          <p:cNvPr id="70" name="矩形 69">
            <a:extLst>
              <a:ext uri="{FF2B5EF4-FFF2-40B4-BE49-F238E27FC236}">
                <a16:creationId xmlns:a16="http://schemas.microsoft.com/office/drawing/2014/main" id="{312F3A01-60B1-4328-AFC0-A2A5BCBE87A1}"/>
              </a:ext>
            </a:extLst>
          </p:cNvPr>
          <p:cNvSpPr/>
          <p:nvPr/>
        </p:nvSpPr>
        <p:spPr>
          <a:xfrm>
            <a:off x="6556936" y="3504915"/>
            <a:ext cx="1422184" cy="276999"/>
          </a:xfrm>
          <a:prstGeom prst="rect">
            <a:avLst/>
          </a:prstGeom>
        </p:spPr>
        <p:txBody>
          <a:bodyPr wrap="none">
            <a:spAutoFit/>
          </a:bodyPr>
          <a:lstStyle/>
          <a:p>
            <a:r>
              <a:rPr lang="en-US" altLang="zh-CN" dirty="0">
                <a:solidFill>
                  <a:prstClr val="black"/>
                </a:solidFill>
                <a:latin typeface="等线" panose="020F0502020204030204"/>
                <a:ea typeface="等线" panose="02010600030101010101" pitchFamily="2" charset="-122"/>
              </a:rPr>
              <a:t>w/ STA1 addresses</a:t>
            </a:r>
            <a:endParaRPr lang="zh-CN" altLang="en-US" dirty="0"/>
          </a:p>
        </p:txBody>
      </p:sp>
      <p:sp>
        <p:nvSpPr>
          <p:cNvPr id="71" name="矩形 70">
            <a:extLst>
              <a:ext uri="{FF2B5EF4-FFF2-40B4-BE49-F238E27FC236}">
                <a16:creationId xmlns:a16="http://schemas.microsoft.com/office/drawing/2014/main" id="{EDFE03F8-14D7-4F71-8EB5-3603CE824BF9}"/>
              </a:ext>
            </a:extLst>
          </p:cNvPr>
          <p:cNvSpPr/>
          <p:nvPr/>
        </p:nvSpPr>
        <p:spPr>
          <a:xfrm>
            <a:off x="6549570" y="5093900"/>
            <a:ext cx="1422184" cy="276999"/>
          </a:xfrm>
          <a:prstGeom prst="rect">
            <a:avLst/>
          </a:prstGeom>
        </p:spPr>
        <p:txBody>
          <a:bodyPr wrap="none">
            <a:spAutoFit/>
          </a:bodyPr>
          <a:lstStyle/>
          <a:p>
            <a:r>
              <a:rPr lang="en-US" altLang="zh-CN" dirty="0">
                <a:solidFill>
                  <a:prstClr val="black"/>
                </a:solidFill>
                <a:latin typeface="等线" panose="020F0502020204030204"/>
                <a:ea typeface="等线" panose="02010600030101010101" pitchFamily="2" charset="-122"/>
              </a:rPr>
              <a:t>w/ STA1 addresses</a:t>
            </a:r>
            <a:endParaRPr lang="zh-CN" altLang="en-US" dirty="0"/>
          </a:p>
        </p:txBody>
      </p:sp>
    </p:spTree>
    <p:extLst>
      <p:ext uri="{BB962C8B-B14F-4D97-AF65-F5344CB8AC3E}">
        <p14:creationId xmlns:p14="http://schemas.microsoft.com/office/powerpoint/2010/main" val="1493451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B9566D-E93C-4B2B-B1D1-540A9C1236DC}"/>
              </a:ext>
            </a:extLst>
          </p:cNvPr>
          <p:cNvSpPr>
            <a:spLocks noGrp="1"/>
          </p:cNvSpPr>
          <p:nvPr>
            <p:ph type="title"/>
          </p:nvPr>
        </p:nvSpPr>
        <p:spPr/>
        <p:txBody>
          <a:bodyPr/>
          <a:lstStyle/>
          <a:p>
            <a:r>
              <a:rPr lang="en-US" altLang="zh-CN" dirty="0"/>
              <a:t>Issues When ‘Reset’ MAC Address for MLD</a:t>
            </a:r>
            <a:endParaRPr lang="zh-CN" altLang="en-US" dirty="0"/>
          </a:p>
        </p:txBody>
      </p:sp>
      <p:sp>
        <p:nvSpPr>
          <p:cNvPr id="3" name="内容占位符 2">
            <a:extLst>
              <a:ext uri="{FF2B5EF4-FFF2-40B4-BE49-F238E27FC236}">
                <a16:creationId xmlns:a16="http://schemas.microsoft.com/office/drawing/2014/main" id="{13687DBD-0AC9-4A6F-A585-ABD3F9A83123}"/>
              </a:ext>
            </a:extLst>
          </p:cNvPr>
          <p:cNvSpPr>
            <a:spLocks noGrp="1"/>
          </p:cNvSpPr>
          <p:nvPr>
            <p:ph idx="1"/>
          </p:nvPr>
        </p:nvSpPr>
        <p:spPr>
          <a:xfrm>
            <a:off x="914400" y="1752600"/>
            <a:ext cx="10363200" cy="4343400"/>
          </a:xfrm>
        </p:spPr>
        <p:txBody>
          <a:bodyPr/>
          <a:lstStyle/>
          <a:p>
            <a:r>
              <a:rPr lang="en-US" altLang="zh-CN" dirty="0"/>
              <a:t>In current spec, MLME-Reset primitive is used to reset the MAC address together with the MIBs</a:t>
            </a:r>
          </a:p>
          <a:p>
            <a:r>
              <a:rPr lang="en-US" altLang="zh-CN" dirty="0"/>
              <a:t>For an MLD, operations on one link may correlate with other links, thus reset addresses may cause chaos for MLO</a:t>
            </a:r>
          </a:p>
          <a:p>
            <a:endParaRPr lang="zh-CN" altLang="en-US" dirty="0"/>
          </a:p>
        </p:txBody>
      </p:sp>
      <p:sp>
        <p:nvSpPr>
          <p:cNvPr id="4" name="页脚占位符 3">
            <a:extLst>
              <a:ext uri="{FF2B5EF4-FFF2-40B4-BE49-F238E27FC236}">
                <a16:creationId xmlns:a16="http://schemas.microsoft.com/office/drawing/2014/main" id="{DCD34C00-7774-45DE-AA64-D93FC42AB890}"/>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DB3750E8-AA0C-4639-BF76-8B291EFABF46}"/>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pic>
        <p:nvPicPr>
          <p:cNvPr id="6" name="图片 5">
            <a:extLst>
              <a:ext uri="{FF2B5EF4-FFF2-40B4-BE49-F238E27FC236}">
                <a16:creationId xmlns:a16="http://schemas.microsoft.com/office/drawing/2014/main" id="{2EBB2852-6F8C-418B-BB7F-88EA71A7C35E}"/>
              </a:ext>
            </a:extLst>
          </p:cNvPr>
          <p:cNvPicPr>
            <a:picLocks noChangeAspect="1"/>
          </p:cNvPicPr>
          <p:nvPr/>
        </p:nvPicPr>
        <p:blipFill>
          <a:blip r:embed="rId2"/>
          <a:stretch>
            <a:fillRect/>
          </a:stretch>
        </p:blipFill>
        <p:spPr>
          <a:xfrm>
            <a:off x="2744559" y="3569851"/>
            <a:ext cx="6702881" cy="2715855"/>
          </a:xfrm>
          <a:prstGeom prst="rect">
            <a:avLst/>
          </a:prstGeom>
        </p:spPr>
      </p:pic>
    </p:spTree>
    <p:extLst>
      <p:ext uri="{BB962C8B-B14F-4D97-AF65-F5344CB8AC3E}">
        <p14:creationId xmlns:p14="http://schemas.microsoft.com/office/powerpoint/2010/main" val="3827734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E1A6FE2-D151-4408-B703-3425324A5584}"/>
              </a:ext>
            </a:extLst>
          </p:cNvPr>
          <p:cNvSpPr>
            <a:spLocks noGrp="1"/>
          </p:cNvSpPr>
          <p:nvPr>
            <p:ph type="title"/>
          </p:nvPr>
        </p:nvSpPr>
        <p:spPr/>
        <p:txBody>
          <a:bodyPr/>
          <a:lstStyle/>
          <a:p>
            <a:r>
              <a:rPr lang="en-US" altLang="zh-CN" dirty="0"/>
              <a:t>Non-AP MLD (STA) Address Management</a:t>
            </a:r>
            <a:endParaRPr lang="zh-CN" altLang="en-US" dirty="0"/>
          </a:p>
        </p:txBody>
      </p:sp>
      <p:sp>
        <p:nvSpPr>
          <p:cNvPr id="4" name="页脚占位符 3">
            <a:extLst>
              <a:ext uri="{FF2B5EF4-FFF2-40B4-BE49-F238E27FC236}">
                <a16:creationId xmlns:a16="http://schemas.microsoft.com/office/drawing/2014/main" id="{6D54220F-0655-49CE-94CC-48A5B297DF03}"/>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5" name="灯片编号占位符 4">
            <a:extLst>
              <a:ext uri="{FF2B5EF4-FFF2-40B4-BE49-F238E27FC236}">
                <a16:creationId xmlns:a16="http://schemas.microsoft.com/office/drawing/2014/main" id="{E6BB7D6D-D45F-4C89-9795-B27627862CDC}"/>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8</a:t>
            </a:fld>
            <a:endParaRPr lang="en-US" altLang="en-US"/>
          </a:p>
        </p:txBody>
      </p:sp>
      <p:sp>
        <p:nvSpPr>
          <p:cNvPr id="39" name="内容占位符 2">
            <a:extLst>
              <a:ext uri="{FF2B5EF4-FFF2-40B4-BE49-F238E27FC236}">
                <a16:creationId xmlns:a16="http://schemas.microsoft.com/office/drawing/2014/main" id="{FB9E7076-37B4-4D8B-B5D4-F806793092A5}"/>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altLang="zh-CN" sz="2800" b="0" i="0" u="none" strike="noStrike" kern="1200" cap="none" spc="0" normalizeH="0" baseline="0" noProof="0" dirty="0">
                <a:ln>
                  <a:noFill/>
                </a:ln>
                <a:solidFill>
                  <a:sysClr val="windowText" lastClr="000000"/>
                </a:solidFill>
                <a:effectLst/>
                <a:uLnTx/>
                <a:uFillTx/>
                <a:latin typeface="等线" panose="020F0502020204030204"/>
                <a:ea typeface="等线" panose="02010600030101010101" pitchFamily="2" charset="-122"/>
                <a:cs typeface="+mn-cs"/>
              </a:rPr>
              <a:t>Option 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altLang="zh-CN" sz="2800" b="0" i="0" u="none" strike="noStrike" kern="1200" cap="none" spc="0" normalizeH="0" baseline="0" noProof="0" dirty="0">
              <a:ln>
                <a:noFill/>
              </a:ln>
              <a:solidFill>
                <a:sysClr val="windowText" lastClr="000000"/>
              </a:solidFill>
              <a:effectLst/>
              <a:uLnTx/>
              <a:uFillTx/>
              <a:latin typeface="等线"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altLang="zh-CN" sz="2800" b="0" i="0" u="none" strike="noStrike" kern="1200" cap="none" spc="0" normalizeH="0" baseline="0" noProof="0" dirty="0">
              <a:ln>
                <a:noFill/>
              </a:ln>
              <a:solidFill>
                <a:sysClr val="windowText" lastClr="000000"/>
              </a:solidFill>
              <a:effectLst/>
              <a:uLnTx/>
              <a:uFillTx/>
              <a:latin typeface="等线"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altLang="zh-CN" sz="2800" b="0" i="0" u="none" strike="noStrike" kern="1200" cap="none" spc="0" normalizeH="0" baseline="0" noProof="0" dirty="0">
              <a:ln>
                <a:noFill/>
              </a:ln>
              <a:solidFill>
                <a:sysClr val="windowText" lastClr="000000"/>
              </a:solidFill>
              <a:effectLst/>
              <a:uLnTx/>
              <a:uFillTx/>
              <a:latin typeface="等线"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altLang="zh-CN" sz="2800" b="0" i="0" u="none" strike="noStrike" kern="1200" cap="none" spc="0" normalizeH="0" baseline="0" noProof="0" dirty="0">
                <a:ln>
                  <a:noFill/>
                </a:ln>
                <a:solidFill>
                  <a:sysClr val="windowText" lastClr="000000"/>
                </a:solidFill>
                <a:effectLst/>
                <a:uLnTx/>
                <a:uFillTx/>
                <a:latin typeface="等线" panose="020F0502020204030204"/>
                <a:ea typeface="等线" panose="02010600030101010101" pitchFamily="2" charset="-122"/>
                <a:cs typeface="+mn-cs"/>
              </a:rPr>
              <a:t>Option II</a:t>
            </a:r>
            <a:endParaRPr kumimoji="0" lang="zh-CN" altLang="en-US" sz="2800" b="0" i="0" u="none" strike="noStrike" kern="1200" cap="none" spc="0" normalizeH="0" baseline="0" noProof="0" dirty="0">
              <a:ln>
                <a:noFill/>
              </a:ln>
              <a:solidFill>
                <a:sysClr val="windowText" lastClr="000000"/>
              </a:solidFill>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96EB5A02-5844-4C92-91A6-08837429F9F6}"/>
              </a:ext>
            </a:extLst>
          </p:cNvPr>
          <p:cNvSpPr/>
          <p:nvPr/>
        </p:nvSpPr>
        <p:spPr>
          <a:xfrm>
            <a:off x="4502595" y="1834923"/>
            <a:ext cx="1197428" cy="402318"/>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STA 1</a:t>
            </a:r>
            <a:endParaRPr kumimoji="0" lang="zh-CN" altLang="en-US"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1" name="矩形 40">
            <a:extLst>
              <a:ext uri="{FF2B5EF4-FFF2-40B4-BE49-F238E27FC236}">
                <a16:creationId xmlns:a16="http://schemas.microsoft.com/office/drawing/2014/main" id="{CF6AF0BD-46CA-455D-A7ED-EB420DEE0647}"/>
              </a:ext>
            </a:extLst>
          </p:cNvPr>
          <p:cNvSpPr/>
          <p:nvPr/>
        </p:nvSpPr>
        <p:spPr>
          <a:xfrm>
            <a:off x="3399512" y="1625600"/>
            <a:ext cx="4122057" cy="805543"/>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42" name="矩形 41">
            <a:extLst>
              <a:ext uri="{FF2B5EF4-FFF2-40B4-BE49-F238E27FC236}">
                <a16:creationId xmlns:a16="http://schemas.microsoft.com/office/drawing/2014/main" id="{62A089DE-465B-4CF0-8669-45CF216DD2DF}"/>
              </a:ext>
            </a:extLst>
          </p:cNvPr>
          <p:cNvSpPr/>
          <p:nvPr/>
        </p:nvSpPr>
        <p:spPr>
          <a:xfrm>
            <a:off x="6244310" y="1834923"/>
            <a:ext cx="1197428" cy="40231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STA 2</a:t>
            </a:r>
            <a:endParaRPr kumimoji="0" lang="zh-CN" altLang="en-US"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43" name="文本框 42">
            <a:extLst>
              <a:ext uri="{FF2B5EF4-FFF2-40B4-BE49-F238E27FC236}">
                <a16:creationId xmlns:a16="http://schemas.microsoft.com/office/drawing/2014/main" id="{869AFE55-21AE-4FF2-9FC6-9D8A305E4FB1}"/>
              </a:ext>
            </a:extLst>
          </p:cNvPr>
          <p:cNvSpPr txBox="1"/>
          <p:nvPr/>
        </p:nvSpPr>
        <p:spPr>
          <a:xfrm>
            <a:off x="3414025" y="1650257"/>
            <a:ext cx="1059543"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AP MLD</a:t>
            </a:r>
            <a:endParaRPr lang="zh-CN" altLang="en-US" sz="1800" dirty="0">
              <a:solidFill>
                <a:prstClr val="black"/>
              </a:solidFill>
              <a:latin typeface="等线" panose="020F0502020204030204"/>
              <a:ea typeface="等线" panose="02010600030101010101" pitchFamily="2" charset="-122"/>
            </a:endParaRPr>
          </a:p>
        </p:txBody>
      </p:sp>
      <p:cxnSp>
        <p:nvCxnSpPr>
          <p:cNvPr id="44" name="直接连接符 43">
            <a:extLst>
              <a:ext uri="{FF2B5EF4-FFF2-40B4-BE49-F238E27FC236}">
                <a16:creationId xmlns:a16="http://schemas.microsoft.com/office/drawing/2014/main" id="{F51A129C-3C4A-4CA7-BD1A-2773DAF0F610}"/>
              </a:ext>
            </a:extLst>
          </p:cNvPr>
          <p:cNvCxnSpPr>
            <a:cxnSpLocks/>
            <a:stCxn id="40" idx="2"/>
          </p:cNvCxnSpPr>
          <p:nvPr/>
        </p:nvCxnSpPr>
        <p:spPr>
          <a:xfrm>
            <a:off x="5101309" y="2237241"/>
            <a:ext cx="0" cy="1267959"/>
          </a:xfrm>
          <a:prstGeom prst="line">
            <a:avLst/>
          </a:prstGeom>
          <a:noFill/>
          <a:ln w="6350" cap="flat" cmpd="sng" algn="ctr">
            <a:solidFill>
              <a:srgbClr val="4472C4"/>
            </a:solidFill>
            <a:prstDash val="solid"/>
            <a:miter lim="800000"/>
          </a:ln>
          <a:effectLst/>
        </p:spPr>
      </p:cxnSp>
      <p:cxnSp>
        <p:nvCxnSpPr>
          <p:cNvPr id="45" name="直接连接符 44">
            <a:extLst>
              <a:ext uri="{FF2B5EF4-FFF2-40B4-BE49-F238E27FC236}">
                <a16:creationId xmlns:a16="http://schemas.microsoft.com/office/drawing/2014/main" id="{E4CDD01E-4C94-45B1-9F71-805C026060A1}"/>
              </a:ext>
            </a:extLst>
          </p:cNvPr>
          <p:cNvCxnSpPr>
            <a:stCxn id="42" idx="2"/>
          </p:cNvCxnSpPr>
          <p:nvPr/>
        </p:nvCxnSpPr>
        <p:spPr>
          <a:xfrm>
            <a:off x="6843024" y="2237241"/>
            <a:ext cx="0" cy="1275216"/>
          </a:xfrm>
          <a:prstGeom prst="line">
            <a:avLst/>
          </a:prstGeom>
          <a:noFill/>
          <a:ln w="6350" cap="flat" cmpd="sng" algn="ctr">
            <a:solidFill>
              <a:srgbClr val="4472C4"/>
            </a:solidFill>
            <a:prstDash val="solid"/>
            <a:miter lim="800000"/>
          </a:ln>
          <a:effectLst/>
        </p:spPr>
      </p:cxnSp>
      <p:sp>
        <p:nvSpPr>
          <p:cNvPr id="46" name="矩形 45">
            <a:extLst>
              <a:ext uri="{FF2B5EF4-FFF2-40B4-BE49-F238E27FC236}">
                <a16:creationId xmlns:a16="http://schemas.microsoft.com/office/drawing/2014/main" id="{EA276ABB-0DE2-446A-B86E-A315C62F3CD5}"/>
              </a:ext>
            </a:extLst>
          </p:cNvPr>
          <p:cNvSpPr/>
          <p:nvPr/>
        </p:nvSpPr>
        <p:spPr>
          <a:xfrm>
            <a:off x="8809707" y="1859580"/>
            <a:ext cx="1197428" cy="40231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STA 12</a:t>
            </a:r>
            <a:endParaRPr kumimoji="0" lang="zh-CN" altLang="en-US"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47" name="矩形 46">
            <a:extLst>
              <a:ext uri="{FF2B5EF4-FFF2-40B4-BE49-F238E27FC236}">
                <a16:creationId xmlns:a16="http://schemas.microsoft.com/office/drawing/2014/main" id="{C3BE8C37-6390-4FBE-B772-69E420A05BAC}"/>
              </a:ext>
            </a:extLst>
          </p:cNvPr>
          <p:cNvSpPr/>
          <p:nvPr/>
        </p:nvSpPr>
        <p:spPr>
          <a:xfrm>
            <a:off x="7706624" y="1650257"/>
            <a:ext cx="4122057" cy="805543"/>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48" name="矩形 47">
            <a:extLst>
              <a:ext uri="{FF2B5EF4-FFF2-40B4-BE49-F238E27FC236}">
                <a16:creationId xmlns:a16="http://schemas.microsoft.com/office/drawing/2014/main" id="{3E06F903-C710-43DF-9ACE-82AE4134C808}"/>
              </a:ext>
            </a:extLst>
          </p:cNvPr>
          <p:cNvSpPr/>
          <p:nvPr/>
        </p:nvSpPr>
        <p:spPr>
          <a:xfrm>
            <a:off x="10551422" y="1859580"/>
            <a:ext cx="1197428" cy="402318"/>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STA 11</a:t>
            </a:r>
            <a:endParaRPr kumimoji="0" lang="zh-CN" altLang="en-US"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9" name="文本框 48">
            <a:extLst>
              <a:ext uri="{FF2B5EF4-FFF2-40B4-BE49-F238E27FC236}">
                <a16:creationId xmlns:a16="http://schemas.microsoft.com/office/drawing/2014/main" id="{9A159557-36B3-4DDB-8605-3C3804115C15}"/>
              </a:ext>
            </a:extLst>
          </p:cNvPr>
          <p:cNvSpPr txBox="1"/>
          <p:nvPr/>
        </p:nvSpPr>
        <p:spPr>
          <a:xfrm>
            <a:off x="7721137" y="1674914"/>
            <a:ext cx="1197428"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STA MLD</a:t>
            </a:r>
            <a:endParaRPr lang="zh-CN" altLang="en-US" sz="1800" dirty="0">
              <a:solidFill>
                <a:prstClr val="black"/>
              </a:solidFill>
              <a:latin typeface="等线" panose="020F0502020204030204"/>
              <a:ea typeface="等线" panose="02010600030101010101" pitchFamily="2" charset="-122"/>
            </a:endParaRPr>
          </a:p>
        </p:txBody>
      </p:sp>
      <p:cxnSp>
        <p:nvCxnSpPr>
          <p:cNvPr id="50" name="直接连接符 49">
            <a:extLst>
              <a:ext uri="{FF2B5EF4-FFF2-40B4-BE49-F238E27FC236}">
                <a16:creationId xmlns:a16="http://schemas.microsoft.com/office/drawing/2014/main" id="{6EB12C79-2458-416C-B2E6-6108550473CD}"/>
              </a:ext>
            </a:extLst>
          </p:cNvPr>
          <p:cNvCxnSpPr>
            <a:cxnSpLocks/>
          </p:cNvCxnSpPr>
          <p:nvPr/>
        </p:nvCxnSpPr>
        <p:spPr>
          <a:xfrm>
            <a:off x="9401846" y="2261898"/>
            <a:ext cx="0" cy="1267959"/>
          </a:xfrm>
          <a:prstGeom prst="line">
            <a:avLst/>
          </a:prstGeom>
          <a:noFill/>
          <a:ln w="6350" cap="flat" cmpd="sng" algn="ctr">
            <a:solidFill>
              <a:srgbClr val="4472C4"/>
            </a:solidFill>
            <a:prstDash val="solid"/>
            <a:miter lim="800000"/>
          </a:ln>
          <a:effectLst/>
        </p:spPr>
      </p:cxnSp>
      <p:cxnSp>
        <p:nvCxnSpPr>
          <p:cNvPr id="51" name="直接连接符 50">
            <a:extLst>
              <a:ext uri="{FF2B5EF4-FFF2-40B4-BE49-F238E27FC236}">
                <a16:creationId xmlns:a16="http://schemas.microsoft.com/office/drawing/2014/main" id="{547950DB-3A7E-4C95-8400-35CEB10153D8}"/>
              </a:ext>
            </a:extLst>
          </p:cNvPr>
          <p:cNvCxnSpPr/>
          <p:nvPr/>
        </p:nvCxnSpPr>
        <p:spPr>
          <a:xfrm>
            <a:off x="11143561" y="2261898"/>
            <a:ext cx="0" cy="1275216"/>
          </a:xfrm>
          <a:prstGeom prst="line">
            <a:avLst/>
          </a:prstGeom>
          <a:noFill/>
          <a:ln w="6350" cap="flat" cmpd="sng" algn="ctr">
            <a:solidFill>
              <a:srgbClr val="4472C4"/>
            </a:solidFill>
            <a:prstDash val="solid"/>
            <a:miter lim="800000"/>
          </a:ln>
          <a:effectLst/>
        </p:spPr>
      </p:cxnSp>
      <p:cxnSp>
        <p:nvCxnSpPr>
          <p:cNvPr id="52" name="直接箭头连接符 51">
            <a:extLst>
              <a:ext uri="{FF2B5EF4-FFF2-40B4-BE49-F238E27FC236}">
                <a16:creationId xmlns:a16="http://schemas.microsoft.com/office/drawing/2014/main" id="{973FF5E3-980C-4B35-B23B-0F886748D148}"/>
              </a:ext>
            </a:extLst>
          </p:cNvPr>
          <p:cNvCxnSpPr/>
          <p:nvPr/>
        </p:nvCxnSpPr>
        <p:spPr>
          <a:xfrm flipH="1">
            <a:off x="6843024" y="2700338"/>
            <a:ext cx="2558822" cy="233362"/>
          </a:xfrm>
          <a:prstGeom prst="straightConnector1">
            <a:avLst/>
          </a:prstGeom>
          <a:noFill/>
          <a:ln w="6350" cap="flat" cmpd="sng" algn="ctr">
            <a:solidFill>
              <a:srgbClr val="4472C4"/>
            </a:solidFill>
            <a:prstDash val="solid"/>
            <a:miter lim="800000"/>
            <a:tailEnd type="triangle"/>
          </a:ln>
          <a:effectLst/>
        </p:spPr>
      </p:cxnSp>
      <p:sp>
        <p:nvSpPr>
          <p:cNvPr id="53" name="文本框 52">
            <a:extLst>
              <a:ext uri="{FF2B5EF4-FFF2-40B4-BE49-F238E27FC236}">
                <a16:creationId xmlns:a16="http://schemas.microsoft.com/office/drawing/2014/main" id="{791C91E3-4446-42CD-AD58-3074BAB85226}"/>
              </a:ext>
            </a:extLst>
          </p:cNvPr>
          <p:cNvSpPr txBox="1"/>
          <p:nvPr/>
        </p:nvSpPr>
        <p:spPr>
          <a:xfrm>
            <a:off x="7096124" y="2493853"/>
            <a:ext cx="2224079" cy="307777"/>
          </a:xfrm>
          <a:prstGeom prst="rect">
            <a:avLst/>
          </a:prstGeom>
          <a:noFill/>
        </p:spPr>
        <p:txBody>
          <a:bodyPr wrap="square" rtlCol="0">
            <a:spAutoFit/>
          </a:bodyPr>
          <a:lstStyle/>
          <a:p>
            <a:pPr fontAlgn="auto">
              <a:spcBef>
                <a:spcPts val="0"/>
              </a:spcBef>
              <a:spcAft>
                <a:spcPts val="0"/>
              </a:spcAft>
            </a:pPr>
            <a:r>
              <a:rPr lang="en-US" altLang="zh-CN" sz="1400" dirty="0">
                <a:solidFill>
                  <a:prstClr val="black"/>
                </a:solidFill>
                <a:latin typeface="等线" panose="020F0502020204030204"/>
                <a:ea typeface="等线" panose="02010600030101010101" pitchFamily="2" charset="-122"/>
              </a:rPr>
              <a:t>Request w/ MLD address</a:t>
            </a:r>
            <a:endParaRPr lang="zh-CN" altLang="en-US" sz="1400" dirty="0">
              <a:solidFill>
                <a:prstClr val="black"/>
              </a:solidFill>
              <a:latin typeface="等线" panose="020F0502020204030204"/>
              <a:ea typeface="等线" panose="02010600030101010101" pitchFamily="2" charset="-122"/>
            </a:endParaRPr>
          </a:p>
        </p:txBody>
      </p:sp>
      <p:cxnSp>
        <p:nvCxnSpPr>
          <p:cNvPr id="54" name="直接箭头连接符 53">
            <a:extLst>
              <a:ext uri="{FF2B5EF4-FFF2-40B4-BE49-F238E27FC236}">
                <a16:creationId xmlns:a16="http://schemas.microsoft.com/office/drawing/2014/main" id="{D0368AB8-885B-422B-8F07-176B06C762BF}"/>
              </a:ext>
            </a:extLst>
          </p:cNvPr>
          <p:cNvCxnSpPr/>
          <p:nvPr/>
        </p:nvCxnSpPr>
        <p:spPr>
          <a:xfrm>
            <a:off x="6843024" y="3276600"/>
            <a:ext cx="2565397" cy="300038"/>
          </a:xfrm>
          <a:prstGeom prst="straightConnector1">
            <a:avLst/>
          </a:prstGeom>
          <a:noFill/>
          <a:ln w="6350" cap="flat" cmpd="sng" algn="ctr">
            <a:solidFill>
              <a:srgbClr val="4472C4"/>
            </a:solidFill>
            <a:prstDash val="solid"/>
            <a:miter lim="800000"/>
            <a:tailEnd type="triangle"/>
          </a:ln>
          <a:effectLst/>
        </p:spPr>
      </p:cxnSp>
      <p:sp>
        <p:nvSpPr>
          <p:cNvPr id="55" name="文本框 54">
            <a:extLst>
              <a:ext uri="{FF2B5EF4-FFF2-40B4-BE49-F238E27FC236}">
                <a16:creationId xmlns:a16="http://schemas.microsoft.com/office/drawing/2014/main" id="{BA64E826-9EC5-4C5A-BC0E-12E392C9CEFF}"/>
              </a:ext>
            </a:extLst>
          </p:cNvPr>
          <p:cNvSpPr txBox="1"/>
          <p:nvPr/>
        </p:nvSpPr>
        <p:spPr>
          <a:xfrm>
            <a:off x="7093625" y="3223736"/>
            <a:ext cx="2224079" cy="738664"/>
          </a:xfrm>
          <a:prstGeom prst="rect">
            <a:avLst/>
          </a:prstGeom>
          <a:noFill/>
        </p:spPr>
        <p:txBody>
          <a:bodyPr wrap="square" rtlCol="0">
            <a:spAutoFit/>
          </a:bodyPr>
          <a:lstStyle/>
          <a:p>
            <a:pPr fontAlgn="auto">
              <a:spcBef>
                <a:spcPts val="0"/>
              </a:spcBef>
              <a:spcAft>
                <a:spcPts val="0"/>
              </a:spcAft>
            </a:pPr>
            <a:r>
              <a:rPr lang="en-US" altLang="zh-CN" sz="1400" dirty="0">
                <a:solidFill>
                  <a:prstClr val="black"/>
                </a:solidFill>
                <a:latin typeface="等线" panose="020F0502020204030204"/>
                <a:ea typeface="等线" panose="02010600030101010101" pitchFamily="2" charset="-122"/>
              </a:rPr>
              <a:t>Response w/ STA address assignment for STA12 and STA11</a:t>
            </a:r>
            <a:endParaRPr lang="zh-CN" altLang="en-US" sz="1400" dirty="0">
              <a:solidFill>
                <a:prstClr val="black"/>
              </a:solidFill>
              <a:latin typeface="等线" panose="020F0502020204030204"/>
              <a:ea typeface="等线" panose="02010600030101010101" pitchFamily="2" charset="-122"/>
            </a:endParaRPr>
          </a:p>
        </p:txBody>
      </p:sp>
      <p:sp>
        <p:nvSpPr>
          <p:cNvPr id="56" name="矩形 55">
            <a:extLst>
              <a:ext uri="{FF2B5EF4-FFF2-40B4-BE49-F238E27FC236}">
                <a16:creationId xmlns:a16="http://schemas.microsoft.com/office/drawing/2014/main" id="{73B1784A-6830-437D-A513-76DB0D4DBFB5}"/>
              </a:ext>
            </a:extLst>
          </p:cNvPr>
          <p:cNvSpPr/>
          <p:nvPr/>
        </p:nvSpPr>
        <p:spPr>
          <a:xfrm>
            <a:off x="4502595" y="4343377"/>
            <a:ext cx="1197428" cy="402318"/>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STA 1</a:t>
            </a:r>
            <a:endParaRPr kumimoji="0" lang="zh-CN" altLang="en-US"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57" name="矩形 56">
            <a:extLst>
              <a:ext uri="{FF2B5EF4-FFF2-40B4-BE49-F238E27FC236}">
                <a16:creationId xmlns:a16="http://schemas.microsoft.com/office/drawing/2014/main" id="{CFBB3CBD-D96C-469D-A120-2F43D7779E62}"/>
              </a:ext>
            </a:extLst>
          </p:cNvPr>
          <p:cNvSpPr/>
          <p:nvPr/>
        </p:nvSpPr>
        <p:spPr>
          <a:xfrm>
            <a:off x="3399512" y="4134054"/>
            <a:ext cx="4122057" cy="805543"/>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58" name="矩形 57">
            <a:extLst>
              <a:ext uri="{FF2B5EF4-FFF2-40B4-BE49-F238E27FC236}">
                <a16:creationId xmlns:a16="http://schemas.microsoft.com/office/drawing/2014/main" id="{8446E500-08B6-4E30-B035-ACE399A30F41}"/>
              </a:ext>
            </a:extLst>
          </p:cNvPr>
          <p:cNvSpPr/>
          <p:nvPr/>
        </p:nvSpPr>
        <p:spPr>
          <a:xfrm>
            <a:off x="6244310" y="4343377"/>
            <a:ext cx="1197428" cy="40231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STA 2</a:t>
            </a:r>
            <a:endParaRPr kumimoji="0" lang="zh-CN" altLang="en-US"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59" name="文本框 58">
            <a:extLst>
              <a:ext uri="{FF2B5EF4-FFF2-40B4-BE49-F238E27FC236}">
                <a16:creationId xmlns:a16="http://schemas.microsoft.com/office/drawing/2014/main" id="{4A946E50-A440-4C91-A567-EF1DBC452F6C}"/>
              </a:ext>
            </a:extLst>
          </p:cNvPr>
          <p:cNvSpPr txBox="1"/>
          <p:nvPr/>
        </p:nvSpPr>
        <p:spPr>
          <a:xfrm>
            <a:off x="3414025" y="4158711"/>
            <a:ext cx="1059543"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AP MLD</a:t>
            </a:r>
            <a:endParaRPr lang="zh-CN" altLang="en-US" sz="1800" dirty="0">
              <a:solidFill>
                <a:prstClr val="black"/>
              </a:solidFill>
              <a:latin typeface="等线" panose="020F0502020204030204"/>
              <a:ea typeface="等线" panose="02010600030101010101" pitchFamily="2" charset="-122"/>
            </a:endParaRPr>
          </a:p>
        </p:txBody>
      </p:sp>
      <p:cxnSp>
        <p:nvCxnSpPr>
          <p:cNvPr id="60" name="直接连接符 59">
            <a:extLst>
              <a:ext uri="{FF2B5EF4-FFF2-40B4-BE49-F238E27FC236}">
                <a16:creationId xmlns:a16="http://schemas.microsoft.com/office/drawing/2014/main" id="{16B39CB6-44DF-46FC-B09A-74EC13713B6C}"/>
              </a:ext>
            </a:extLst>
          </p:cNvPr>
          <p:cNvCxnSpPr>
            <a:cxnSpLocks/>
            <a:stCxn id="56" idx="2"/>
          </p:cNvCxnSpPr>
          <p:nvPr/>
        </p:nvCxnSpPr>
        <p:spPr>
          <a:xfrm>
            <a:off x="5101309" y="4745695"/>
            <a:ext cx="0" cy="1267959"/>
          </a:xfrm>
          <a:prstGeom prst="line">
            <a:avLst/>
          </a:prstGeom>
          <a:noFill/>
          <a:ln w="6350" cap="flat" cmpd="sng" algn="ctr">
            <a:solidFill>
              <a:srgbClr val="4472C4"/>
            </a:solidFill>
            <a:prstDash val="solid"/>
            <a:miter lim="800000"/>
          </a:ln>
          <a:effectLst/>
        </p:spPr>
      </p:cxnSp>
      <p:cxnSp>
        <p:nvCxnSpPr>
          <p:cNvPr id="61" name="直接连接符 60">
            <a:extLst>
              <a:ext uri="{FF2B5EF4-FFF2-40B4-BE49-F238E27FC236}">
                <a16:creationId xmlns:a16="http://schemas.microsoft.com/office/drawing/2014/main" id="{B4667B9A-9A11-42F8-9362-D150E4C69116}"/>
              </a:ext>
            </a:extLst>
          </p:cNvPr>
          <p:cNvCxnSpPr>
            <a:stCxn id="58" idx="2"/>
          </p:cNvCxnSpPr>
          <p:nvPr/>
        </p:nvCxnSpPr>
        <p:spPr>
          <a:xfrm>
            <a:off x="6843024" y="4745695"/>
            <a:ext cx="0" cy="1275216"/>
          </a:xfrm>
          <a:prstGeom prst="line">
            <a:avLst/>
          </a:prstGeom>
          <a:noFill/>
          <a:ln w="6350" cap="flat" cmpd="sng" algn="ctr">
            <a:solidFill>
              <a:srgbClr val="4472C4"/>
            </a:solidFill>
            <a:prstDash val="solid"/>
            <a:miter lim="800000"/>
          </a:ln>
          <a:effectLst/>
        </p:spPr>
      </p:cxnSp>
      <p:sp>
        <p:nvSpPr>
          <p:cNvPr id="62" name="矩形 61">
            <a:extLst>
              <a:ext uri="{FF2B5EF4-FFF2-40B4-BE49-F238E27FC236}">
                <a16:creationId xmlns:a16="http://schemas.microsoft.com/office/drawing/2014/main" id="{56FCD87A-536D-41D8-90AA-43B94BBF44F6}"/>
              </a:ext>
            </a:extLst>
          </p:cNvPr>
          <p:cNvSpPr/>
          <p:nvPr/>
        </p:nvSpPr>
        <p:spPr>
          <a:xfrm>
            <a:off x="8809707" y="4368034"/>
            <a:ext cx="1197428" cy="40231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STA 12</a:t>
            </a:r>
            <a:endParaRPr kumimoji="0" lang="zh-CN" altLang="en-US"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63" name="矩形 62">
            <a:extLst>
              <a:ext uri="{FF2B5EF4-FFF2-40B4-BE49-F238E27FC236}">
                <a16:creationId xmlns:a16="http://schemas.microsoft.com/office/drawing/2014/main" id="{77236DB6-4098-4245-88FF-414D86677B18}"/>
              </a:ext>
            </a:extLst>
          </p:cNvPr>
          <p:cNvSpPr/>
          <p:nvPr/>
        </p:nvSpPr>
        <p:spPr>
          <a:xfrm>
            <a:off x="7706624" y="4158711"/>
            <a:ext cx="4122057" cy="805543"/>
          </a:xfrm>
          <a:prstGeom prst="rect">
            <a:avLst/>
          </a:prstGeom>
          <a:noFill/>
          <a:ln w="12700" cap="flat" cmpd="sng" algn="ctr">
            <a:solidFill>
              <a:srgbClr val="4472C4">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64" name="矩形 63">
            <a:extLst>
              <a:ext uri="{FF2B5EF4-FFF2-40B4-BE49-F238E27FC236}">
                <a16:creationId xmlns:a16="http://schemas.microsoft.com/office/drawing/2014/main" id="{5663A8FD-101F-4FA7-80BA-65DCCA12B3E5}"/>
              </a:ext>
            </a:extLst>
          </p:cNvPr>
          <p:cNvSpPr/>
          <p:nvPr/>
        </p:nvSpPr>
        <p:spPr>
          <a:xfrm>
            <a:off x="10551422" y="4368034"/>
            <a:ext cx="1197428" cy="402318"/>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STA 11</a:t>
            </a:r>
            <a:endParaRPr kumimoji="0" lang="zh-CN" altLang="en-US" sz="1800" b="0" i="0" u="none" strike="noStrike" kern="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65" name="文本框 64">
            <a:extLst>
              <a:ext uri="{FF2B5EF4-FFF2-40B4-BE49-F238E27FC236}">
                <a16:creationId xmlns:a16="http://schemas.microsoft.com/office/drawing/2014/main" id="{E0112E1E-11C4-4520-AE9F-AAF2FDFE649A}"/>
              </a:ext>
            </a:extLst>
          </p:cNvPr>
          <p:cNvSpPr txBox="1"/>
          <p:nvPr/>
        </p:nvSpPr>
        <p:spPr>
          <a:xfrm>
            <a:off x="7721137" y="4183368"/>
            <a:ext cx="1197428" cy="369332"/>
          </a:xfrm>
          <a:prstGeom prst="rect">
            <a:avLst/>
          </a:prstGeom>
          <a:noFill/>
        </p:spPr>
        <p:txBody>
          <a:bodyPr wrap="square" rtlCol="0">
            <a:spAutoFit/>
          </a:bodyPr>
          <a:lstStyle/>
          <a:p>
            <a:pPr fontAlgn="auto">
              <a:spcBef>
                <a:spcPts val="0"/>
              </a:spcBef>
              <a:spcAft>
                <a:spcPts val="0"/>
              </a:spcAft>
            </a:pPr>
            <a:r>
              <a:rPr lang="en-US" altLang="zh-CN" sz="1800" dirty="0">
                <a:solidFill>
                  <a:prstClr val="black"/>
                </a:solidFill>
                <a:latin typeface="等线" panose="020F0502020204030204"/>
                <a:ea typeface="等线" panose="02010600030101010101" pitchFamily="2" charset="-122"/>
              </a:rPr>
              <a:t>STA MLD</a:t>
            </a:r>
            <a:endParaRPr lang="zh-CN" altLang="en-US" sz="1800" dirty="0">
              <a:solidFill>
                <a:prstClr val="black"/>
              </a:solidFill>
              <a:latin typeface="等线" panose="020F0502020204030204"/>
              <a:ea typeface="等线" panose="02010600030101010101" pitchFamily="2" charset="-122"/>
            </a:endParaRPr>
          </a:p>
        </p:txBody>
      </p:sp>
      <p:cxnSp>
        <p:nvCxnSpPr>
          <p:cNvPr id="66" name="直接连接符 65">
            <a:extLst>
              <a:ext uri="{FF2B5EF4-FFF2-40B4-BE49-F238E27FC236}">
                <a16:creationId xmlns:a16="http://schemas.microsoft.com/office/drawing/2014/main" id="{518F8BBE-6C32-48DA-B3BC-CCF44F0F8781}"/>
              </a:ext>
            </a:extLst>
          </p:cNvPr>
          <p:cNvCxnSpPr>
            <a:cxnSpLocks/>
          </p:cNvCxnSpPr>
          <p:nvPr/>
        </p:nvCxnSpPr>
        <p:spPr>
          <a:xfrm>
            <a:off x="9401846" y="4770352"/>
            <a:ext cx="0" cy="1267959"/>
          </a:xfrm>
          <a:prstGeom prst="line">
            <a:avLst/>
          </a:prstGeom>
          <a:noFill/>
          <a:ln w="6350" cap="flat" cmpd="sng" algn="ctr">
            <a:solidFill>
              <a:srgbClr val="4472C4"/>
            </a:solidFill>
            <a:prstDash val="solid"/>
            <a:miter lim="800000"/>
          </a:ln>
          <a:effectLst/>
        </p:spPr>
      </p:cxnSp>
      <p:cxnSp>
        <p:nvCxnSpPr>
          <p:cNvPr id="67" name="直接连接符 66">
            <a:extLst>
              <a:ext uri="{FF2B5EF4-FFF2-40B4-BE49-F238E27FC236}">
                <a16:creationId xmlns:a16="http://schemas.microsoft.com/office/drawing/2014/main" id="{0802BE82-9042-4567-A5E1-6133523933CF}"/>
              </a:ext>
            </a:extLst>
          </p:cNvPr>
          <p:cNvCxnSpPr/>
          <p:nvPr/>
        </p:nvCxnSpPr>
        <p:spPr>
          <a:xfrm>
            <a:off x="11143561" y="4770352"/>
            <a:ext cx="0" cy="1275216"/>
          </a:xfrm>
          <a:prstGeom prst="line">
            <a:avLst/>
          </a:prstGeom>
          <a:noFill/>
          <a:ln w="6350" cap="flat" cmpd="sng" algn="ctr">
            <a:solidFill>
              <a:srgbClr val="4472C4"/>
            </a:solidFill>
            <a:prstDash val="solid"/>
            <a:miter lim="800000"/>
          </a:ln>
          <a:effectLst/>
        </p:spPr>
      </p:cxnSp>
      <p:cxnSp>
        <p:nvCxnSpPr>
          <p:cNvPr id="68" name="直接箭头连接符 67">
            <a:extLst>
              <a:ext uri="{FF2B5EF4-FFF2-40B4-BE49-F238E27FC236}">
                <a16:creationId xmlns:a16="http://schemas.microsoft.com/office/drawing/2014/main" id="{0CA1EBA9-680E-4060-95BD-1F04F3CFF36A}"/>
              </a:ext>
            </a:extLst>
          </p:cNvPr>
          <p:cNvCxnSpPr/>
          <p:nvPr/>
        </p:nvCxnSpPr>
        <p:spPr>
          <a:xfrm flipH="1">
            <a:off x="6843024" y="5208792"/>
            <a:ext cx="2558822" cy="233362"/>
          </a:xfrm>
          <a:prstGeom prst="straightConnector1">
            <a:avLst/>
          </a:prstGeom>
          <a:noFill/>
          <a:ln w="6350" cap="flat" cmpd="sng" algn="ctr">
            <a:solidFill>
              <a:srgbClr val="4472C4"/>
            </a:solidFill>
            <a:prstDash val="solid"/>
            <a:miter lim="800000"/>
            <a:tailEnd type="triangle"/>
          </a:ln>
          <a:effectLst/>
        </p:spPr>
      </p:cxnSp>
      <p:sp>
        <p:nvSpPr>
          <p:cNvPr id="69" name="文本框 68">
            <a:extLst>
              <a:ext uri="{FF2B5EF4-FFF2-40B4-BE49-F238E27FC236}">
                <a16:creationId xmlns:a16="http://schemas.microsoft.com/office/drawing/2014/main" id="{0BA40BBD-868B-4FA7-B021-43F94C37F4A4}"/>
              </a:ext>
            </a:extLst>
          </p:cNvPr>
          <p:cNvSpPr txBox="1"/>
          <p:nvPr/>
        </p:nvSpPr>
        <p:spPr>
          <a:xfrm>
            <a:off x="7096124" y="5002307"/>
            <a:ext cx="2472177" cy="523220"/>
          </a:xfrm>
          <a:prstGeom prst="rect">
            <a:avLst/>
          </a:prstGeom>
          <a:noFill/>
        </p:spPr>
        <p:txBody>
          <a:bodyPr wrap="square" rtlCol="0">
            <a:spAutoFit/>
          </a:bodyPr>
          <a:lstStyle/>
          <a:p>
            <a:pPr fontAlgn="auto">
              <a:spcBef>
                <a:spcPts val="0"/>
              </a:spcBef>
              <a:spcAft>
                <a:spcPts val="0"/>
              </a:spcAft>
            </a:pPr>
            <a:r>
              <a:rPr lang="en-US" altLang="zh-CN" sz="1400" dirty="0">
                <a:solidFill>
                  <a:prstClr val="black"/>
                </a:solidFill>
                <a:latin typeface="等线" panose="020F0502020204030204"/>
                <a:ea typeface="等线" panose="02010600030101010101" pitchFamily="2" charset="-122"/>
              </a:rPr>
              <a:t>Request w/ self-assigned STA address and MLD address</a:t>
            </a:r>
            <a:endParaRPr lang="zh-CN" altLang="en-US" sz="1400" dirty="0">
              <a:solidFill>
                <a:prstClr val="black"/>
              </a:solidFill>
              <a:latin typeface="等线" panose="020F0502020204030204"/>
              <a:ea typeface="等线" panose="02010600030101010101" pitchFamily="2" charset="-122"/>
            </a:endParaRPr>
          </a:p>
        </p:txBody>
      </p:sp>
      <p:cxnSp>
        <p:nvCxnSpPr>
          <p:cNvPr id="70" name="直接箭头连接符 69">
            <a:extLst>
              <a:ext uri="{FF2B5EF4-FFF2-40B4-BE49-F238E27FC236}">
                <a16:creationId xmlns:a16="http://schemas.microsoft.com/office/drawing/2014/main" id="{4A63DE01-57CF-47BB-BED7-B61DDD04EED9}"/>
              </a:ext>
            </a:extLst>
          </p:cNvPr>
          <p:cNvCxnSpPr/>
          <p:nvPr/>
        </p:nvCxnSpPr>
        <p:spPr>
          <a:xfrm>
            <a:off x="6843024" y="5687127"/>
            <a:ext cx="2565397" cy="300038"/>
          </a:xfrm>
          <a:prstGeom prst="straightConnector1">
            <a:avLst/>
          </a:prstGeom>
          <a:noFill/>
          <a:ln w="6350" cap="flat" cmpd="sng" algn="ctr">
            <a:solidFill>
              <a:srgbClr val="4472C4"/>
            </a:solidFill>
            <a:prstDash val="solid"/>
            <a:miter lim="800000"/>
            <a:tailEnd type="triangle"/>
          </a:ln>
          <a:effectLst/>
        </p:spPr>
      </p:cxnSp>
      <p:sp>
        <p:nvSpPr>
          <p:cNvPr id="71" name="文本框 70">
            <a:extLst>
              <a:ext uri="{FF2B5EF4-FFF2-40B4-BE49-F238E27FC236}">
                <a16:creationId xmlns:a16="http://schemas.microsoft.com/office/drawing/2014/main" id="{B1C30D4B-9D84-4DEB-8178-B6F2A9D801A7}"/>
              </a:ext>
            </a:extLst>
          </p:cNvPr>
          <p:cNvSpPr txBox="1"/>
          <p:nvPr/>
        </p:nvSpPr>
        <p:spPr>
          <a:xfrm>
            <a:off x="7093625" y="5940623"/>
            <a:ext cx="2224079" cy="307777"/>
          </a:xfrm>
          <a:prstGeom prst="rect">
            <a:avLst/>
          </a:prstGeom>
          <a:noFill/>
        </p:spPr>
        <p:txBody>
          <a:bodyPr wrap="square" rtlCol="0">
            <a:spAutoFit/>
          </a:bodyPr>
          <a:lstStyle/>
          <a:p>
            <a:pPr fontAlgn="auto">
              <a:spcBef>
                <a:spcPts val="0"/>
              </a:spcBef>
              <a:spcAft>
                <a:spcPts val="0"/>
              </a:spcAft>
            </a:pPr>
            <a:r>
              <a:rPr lang="en-US" altLang="zh-CN" sz="1400" dirty="0">
                <a:solidFill>
                  <a:prstClr val="black"/>
                </a:solidFill>
                <a:latin typeface="等线" panose="020F0502020204030204"/>
                <a:ea typeface="等线" panose="02010600030101010101" pitchFamily="2" charset="-122"/>
              </a:rPr>
              <a:t>Response w/confirm</a:t>
            </a:r>
            <a:endParaRPr lang="zh-CN" altLang="en-US" sz="1400" dirty="0">
              <a:solidFill>
                <a:prstClr val="black"/>
              </a:solidFill>
              <a:latin typeface="等线" panose="020F0502020204030204"/>
              <a:ea typeface="等线" panose="02010600030101010101" pitchFamily="2" charset="-122"/>
            </a:endParaRPr>
          </a:p>
        </p:txBody>
      </p:sp>
      <p:sp>
        <p:nvSpPr>
          <p:cNvPr id="74" name="文本框 73">
            <a:extLst>
              <a:ext uri="{FF2B5EF4-FFF2-40B4-BE49-F238E27FC236}">
                <a16:creationId xmlns:a16="http://schemas.microsoft.com/office/drawing/2014/main" id="{5D6B6C5A-0BE7-4F59-B180-722BD81EB476}"/>
              </a:ext>
            </a:extLst>
          </p:cNvPr>
          <p:cNvSpPr txBox="1"/>
          <p:nvPr/>
        </p:nvSpPr>
        <p:spPr>
          <a:xfrm>
            <a:off x="58523" y="5446693"/>
            <a:ext cx="4832539" cy="954107"/>
          </a:xfrm>
          <a:prstGeom prst="rect">
            <a:avLst/>
          </a:prstGeom>
          <a:noFill/>
        </p:spPr>
        <p:txBody>
          <a:bodyPr wrap="square" rtlCol="0">
            <a:spAutoFit/>
          </a:bodyPr>
          <a:lstStyle/>
          <a:p>
            <a:pPr marL="285750" indent="-285750" fontAlgn="auto">
              <a:spcBef>
                <a:spcPts val="0"/>
              </a:spcBef>
              <a:spcAft>
                <a:spcPts val="0"/>
              </a:spcAft>
              <a:buFont typeface="Arial" panose="020B0604020202020204" pitchFamily="34" charset="0"/>
              <a:buChar char="•"/>
            </a:pPr>
            <a:r>
              <a:rPr lang="en-US" altLang="zh-CN" sz="1400" dirty="0">
                <a:solidFill>
                  <a:prstClr val="black"/>
                </a:solidFill>
                <a:latin typeface="等线" panose="020F0502020204030204"/>
                <a:ea typeface="等线" panose="02010600030101010101" pitchFamily="2" charset="-122"/>
              </a:rPr>
              <a:t>Option I and II procedures take place during network discovery and selection, prior to association.</a:t>
            </a:r>
          </a:p>
          <a:p>
            <a:pPr marL="285750" indent="-285750" fontAlgn="auto">
              <a:spcBef>
                <a:spcPts val="0"/>
              </a:spcBef>
              <a:spcAft>
                <a:spcPts val="0"/>
              </a:spcAft>
              <a:buFont typeface="Arial" panose="020B0604020202020204" pitchFamily="34" charset="0"/>
              <a:buChar char="•"/>
            </a:pPr>
            <a:r>
              <a:rPr lang="en-US" altLang="zh-CN" sz="1400" dirty="0">
                <a:solidFill>
                  <a:prstClr val="black"/>
                </a:solidFill>
                <a:latin typeface="等线" panose="020F0502020204030204"/>
                <a:ea typeface="等线" panose="02010600030101010101" pitchFamily="2" charset="-122"/>
              </a:rPr>
              <a:t>The STA addresses confirmed by the procedure will be used for authentication and association.</a:t>
            </a:r>
          </a:p>
        </p:txBody>
      </p:sp>
    </p:spTree>
    <p:extLst>
      <p:ext uri="{BB962C8B-B14F-4D97-AF65-F5344CB8AC3E}">
        <p14:creationId xmlns:p14="http://schemas.microsoft.com/office/powerpoint/2010/main" val="86388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0E755F-D911-48F1-A350-564E66F4FF9F}"/>
              </a:ext>
            </a:extLst>
          </p:cNvPr>
          <p:cNvSpPr>
            <a:spLocks noGrp="1"/>
          </p:cNvSpPr>
          <p:nvPr>
            <p:ph type="title"/>
          </p:nvPr>
        </p:nvSpPr>
        <p:spPr/>
        <p:txBody>
          <a:bodyPr/>
          <a:lstStyle/>
          <a:p>
            <a:r>
              <a:rPr lang="en-US" altLang="zh-CN" dirty="0"/>
              <a:t>Conclusion</a:t>
            </a:r>
            <a:endParaRPr lang="zh-CN" altLang="en-US" dirty="0"/>
          </a:p>
        </p:txBody>
      </p:sp>
      <p:sp>
        <p:nvSpPr>
          <p:cNvPr id="5" name="内容占位符 4">
            <a:extLst>
              <a:ext uri="{FF2B5EF4-FFF2-40B4-BE49-F238E27FC236}">
                <a16:creationId xmlns:a16="http://schemas.microsoft.com/office/drawing/2014/main" id="{CABDF31C-F8B4-4862-999B-982E30D20AD9}"/>
              </a:ext>
            </a:extLst>
          </p:cNvPr>
          <p:cNvSpPr>
            <a:spLocks noGrp="1"/>
          </p:cNvSpPr>
          <p:nvPr>
            <p:ph idx="1"/>
          </p:nvPr>
        </p:nvSpPr>
        <p:spPr/>
        <p:txBody>
          <a:bodyPr/>
          <a:lstStyle/>
          <a:p>
            <a:r>
              <a:rPr lang="en-US" altLang="zh-CN" dirty="0"/>
              <a:t>802.11be MLD preferably has ONE MLD address pre-installed.</a:t>
            </a:r>
          </a:p>
          <a:p>
            <a:r>
              <a:rPr lang="en-US" altLang="zh-CN" dirty="0"/>
              <a:t>Link addresses should be managed during ML setup.</a:t>
            </a:r>
          </a:p>
          <a:p>
            <a:pPr lvl="1"/>
            <a:r>
              <a:rPr lang="en-US" altLang="zh-CN" dirty="0"/>
              <a:t>Link addresses in non-AP MLD can be assigned by AP MLD based on the non-AP MLD address</a:t>
            </a:r>
          </a:p>
          <a:p>
            <a:pPr lvl="1"/>
            <a:r>
              <a:rPr lang="en-US" altLang="zh-CN" dirty="0"/>
              <a:t>Locally uniqueness of the link addresses shall be maintained</a:t>
            </a:r>
          </a:p>
          <a:p>
            <a:r>
              <a:rPr lang="en-US" altLang="zh-CN" dirty="0"/>
              <a:t>Link address management primitive should be defined separately from MLME RESET</a:t>
            </a:r>
            <a:endParaRPr lang="zh-CN" altLang="en-US" dirty="0"/>
          </a:p>
          <a:p>
            <a:endParaRPr lang="zh-CN" altLang="en-US" dirty="0"/>
          </a:p>
        </p:txBody>
      </p:sp>
      <p:sp>
        <p:nvSpPr>
          <p:cNvPr id="3" name="页脚占位符 2">
            <a:extLst>
              <a:ext uri="{FF2B5EF4-FFF2-40B4-BE49-F238E27FC236}">
                <a16:creationId xmlns:a16="http://schemas.microsoft.com/office/drawing/2014/main" id="{07457369-17A0-4E45-8A0C-5312D941DA27}"/>
              </a:ext>
            </a:extLst>
          </p:cNvPr>
          <p:cNvSpPr>
            <a:spLocks noGrp="1"/>
          </p:cNvSpPr>
          <p:nvPr>
            <p:ph type="ftr" sz="quarter" idx="11"/>
          </p:nvPr>
        </p:nvSpPr>
        <p:spPr/>
        <p:txBody>
          <a:bodyPr/>
          <a:lstStyle/>
          <a:p>
            <a:pPr>
              <a:defRPr/>
            </a:pPr>
            <a:r>
              <a:rPr lang="en-US" altLang="ko-KR"/>
              <a:t>Harry Wang (Tencent)</a:t>
            </a:r>
            <a:endParaRPr lang="en-US" altLang="ko-KR" dirty="0"/>
          </a:p>
        </p:txBody>
      </p:sp>
      <p:sp>
        <p:nvSpPr>
          <p:cNvPr id="4" name="灯片编号占位符 3">
            <a:extLst>
              <a:ext uri="{FF2B5EF4-FFF2-40B4-BE49-F238E27FC236}">
                <a16:creationId xmlns:a16="http://schemas.microsoft.com/office/drawing/2014/main" id="{35083EE6-7E9C-4764-A405-6EA837CF5603}"/>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9</a:t>
            </a:fld>
            <a:endParaRPr lang="en-US" altLang="en-US"/>
          </a:p>
        </p:txBody>
      </p:sp>
    </p:spTree>
    <p:extLst>
      <p:ext uri="{BB962C8B-B14F-4D97-AF65-F5344CB8AC3E}">
        <p14:creationId xmlns:p14="http://schemas.microsoft.com/office/powerpoint/2010/main" val="216038345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66552</TotalTime>
  <Words>1426</Words>
  <Application>Microsoft Office PowerPoint</Application>
  <PresentationFormat>宽屏</PresentationFormat>
  <Paragraphs>188</Paragraphs>
  <Slides>14</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Helvetica Neue</vt:lpstr>
      <vt:lpstr>Malgun Gothic</vt:lpstr>
      <vt:lpstr>MS PGothic</vt:lpstr>
      <vt:lpstr>等线</vt:lpstr>
      <vt:lpstr>宋体</vt:lpstr>
      <vt:lpstr>Arial</vt:lpstr>
      <vt:lpstr>Times New Roman</vt:lpstr>
      <vt:lpstr>802-11-Submission</vt:lpstr>
      <vt:lpstr>MLD Address Management Discussion</vt:lpstr>
      <vt:lpstr>MAC Addresses for MLD</vt:lpstr>
      <vt:lpstr>Background – Multiple Addresses</vt:lpstr>
      <vt:lpstr>Address for Different Purposes </vt:lpstr>
      <vt:lpstr>Proposal</vt:lpstr>
      <vt:lpstr>AP MLD (STA) Address Management</vt:lpstr>
      <vt:lpstr>Issues When ‘Reset’ MAC Address for MLD</vt:lpstr>
      <vt:lpstr>Non-AP MLD (STA) Address Management</vt:lpstr>
      <vt:lpstr>Conclusion</vt:lpstr>
      <vt:lpstr>Q &amp; A</vt:lpstr>
      <vt:lpstr>SP#1</vt:lpstr>
      <vt:lpstr>SP#2</vt:lpstr>
      <vt:lpstr>SP#3</vt:lpstr>
      <vt:lpstr>Reference</vt:lpstr>
    </vt:vector>
  </TitlesOfParts>
  <Company>Tencent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11-19-1538-00-00be</dc:title>
  <dc:subject/>
  <dc:creator>xinzuo@tencent.com</dc:creator>
  <cp:lastModifiedBy>harryhwang(王昊)</cp:lastModifiedBy>
  <cp:revision>2659</cp:revision>
  <cp:lastPrinted>2014-11-04T15:04:57Z</cp:lastPrinted>
  <dcterms:created xsi:type="dcterms:W3CDTF">2007-04-17T18:10:23Z</dcterms:created>
  <dcterms:modified xsi:type="dcterms:W3CDTF">2020-05-23T04:31:24Z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