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13"/>
  </p:notesMasterIdLst>
  <p:handoutMasterIdLst>
    <p:handoutMasterId r:id="rId14"/>
  </p:handoutMasterIdLst>
  <p:sldIdLst>
    <p:sldId id="621" r:id="rId5"/>
    <p:sldId id="760" r:id="rId6"/>
    <p:sldId id="765" r:id="rId7"/>
    <p:sldId id="761" r:id="rId8"/>
    <p:sldId id="762" r:id="rId9"/>
    <p:sldId id="764" r:id="rId10"/>
    <p:sldId id="763" r:id="rId11"/>
    <p:sldId id="73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7"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FFCCCC"/>
    <a:srgbClr val="CC9900"/>
    <a:srgbClr val="FF0000"/>
    <a:srgbClr val="E9EDF4"/>
    <a:srgbClr val="254061"/>
    <a:srgbClr val="252B9D"/>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357" autoAdjust="0"/>
  </p:normalViewPr>
  <p:slideViewPr>
    <p:cSldViewPr snapToGrid="0" snapToObjects="1">
      <p:cViewPr varScale="1">
        <p:scale>
          <a:sx n="127" d="100"/>
          <a:sy n="127" d="100"/>
        </p:scale>
        <p:origin x="1326" y="120"/>
      </p:cViewPr>
      <p:guideLst>
        <p:guide orient="horz" pos="2160"/>
        <p:guide pos="2856"/>
      </p:guideLst>
    </p:cSldViewPr>
  </p:slideViewPr>
  <p:outlineViewPr>
    <p:cViewPr>
      <p:scale>
        <a:sx n="33" d="100"/>
        <a:sy n="33" d="100"/>
      </p:scale>
      <p:origin x="0" y="435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11/10/2020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11/10/2020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0508</a:t>
            </a:r>
            <a:r>
              <a:rPr lang="en-US" sz="1800" b="1" dirty="0">
                <a:solidFill>
                  <a:schemeClr val="tx1"/>
                </a:solidFill>
                <a:cs typeface="+mn-cs"/>
              </a:rPr>
              <a:t>r2</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March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1075542"/>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060351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Reachability Problem</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2020-03-15</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05142D-B8A9-4256-BC5B-F0F2E75B6A7C}"/>
              </a:ext>
            </a:extLst>
          </p:cNvPr>
          <p:cNvSpPr>
            <a:spLocks noGrp="1"/>
          </p:cNvSpPr>
          <p:nvPr>
            <p:ph idx="1"/>
          </p:nvPr>
        </p:nvSpPr>
        <p:spPr>
          <a:xfrm>
            <a:off x="685800" y="1981200"/>
            <a:ext cx="7772400" cy="3044203"/>
          </a:xfrm>
        </p:spPr>
        <p:txBody>
          <a:bodyPr>
            <a:normAutofit fontScale="55000" lnSpcReduction="20000"/>
          </a:bodyPr>
          <a:lstStyle/>
          <a:p>
            <a:r>
              <a:rPr lang="en-GB" dirty="0"/>
              <a:t>RF propagation characteristics are different on for each band</a:t>
            </a:r>
          </a:p>
          <a:p>
            <a:pPr lvl="1"/>
            <a:r>
              <a:rPr lang="en-GB" dirty="0"/>
              <a:t>2.4 GHz has a longer range compared to 5 or 6 GHz.</a:t>
            </a:r>
          </a:p>
          <a:p>
            <a:endParaRPr lang="en-GB" dirty="0"/>
          </a:p>
          <a:p>
            <a:r>
              <a:rPr lang="en-GB" dirty="0"/>
              <a:t>Further APs of an MLD may operating at different </a:t>
            </a:r>
            <a:r>
              <a:rPr lang="en-GB" dirty="0" err="1"/>
              <a:t>TxPower</a:t>
            </a:r>
            <a:r>
              <a:rPr lang="en-GB" dirty="0"/>
              <a:t> on their respective links</a:t>
            </a:r>
          </a:p>
          <a:p>
            <a:pPr lvl="1"/>
            <a:r>
              <a:rPr lang="en-GB" dirty="0"/>
              <a:t>An AP may operate with a lower </a:t>
            </a:r>
            <a:r>
              <a:rPr lang="en-GB" dirty="0" err="1"/>
              <a:t>TxPower</a:t>
            </a:r>
            <a:r>
              <a:rPr lang="en-GB" dirty="0"/>
              <a:t> than the max allowed </a:t>
            </a:r>
            <a:r>
              <a:rPr lang="en-GB" dirty="0" err="1"/>
              <a:t>TxPower</a:t>
            </a:r>
            <a:r>
              <a:rPr lang="en-GB" dirty="0"/>
              <a:t> (as a deployment choice or other reasons)</a:t>
            </a:r>
          </a:p>
          <a:p>
            <a:endParaRPr lang="en-GB" dirty="0"/>
          </a:p>
          <a:p>
            <a:r>
              <a:rPr lang="en-GB" dirty="0"/>
              <a:t>During discovery, a non-AP MLD should not be required to enable all radios to scan each support link of an AP MLD to determine if it can hear all the APs of an AP MLD.</a:t>
            </a:r>
          </a:p>
          <a:p>
            <a:endParaRPr lang="en-GB" dirty="0"/>
          </a:p>
          <a:p>
            <a:r>
              <a:rPr lang="en-GB" dirty="0"/>
              <a:t>In associated state, a non-AP MLD can save power by turning certain radios off if it determines that it can’t close the link with the AP MLD on certain links</a:t>
            </a:r>
          </a:p>
          <a:p>
            <a:endParaRPr lang="en-GB" dirty="0"/>
          </a:p>
          <a:p>
            <a:r>
              <a:rPr lang="en-GB" dirty="0"/>
              <a:t>MLO framework needs to provide a mechanism to help a non-AP MLD determine if it can reach the AP MLD on all links</a:t>
            </a:r>
          </a:p>
        </p:txBody>
      </p:sp>
      <p:sp>
        <p:nvSpPr>
          <p:cNvPr id="3" name="Slide Number Placeholder 2">
            <a:extLst>
              <a:ext uri="{FF2B5EF4-FFF2-40B4-BE49-F238E27FC236}">
                <a16:creationId xmlns:a16="http://schemas.microsoft.com/office/drawing/2014/main" id="{40E6839B-B4F5-4699-BCED-32EA6EBC0CC6}"/>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9A54A98F-8F92-4B33-956D-C753524288A7}"/>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9FFDE194-4A5F-4516-8212-17C31B1940D2}"/>
              </a:ext>
            </a:extLst>
          </p:cNvPr>
          <p:cNvSpPr>
            <a:spLocks noGrp="1"/>
          </p:cNvSpPr>
          <p:nvPr>
            <p:ph type="title"/>
          </p:nvPr>
        </p:nvSpPr>
        <p:spPr/>
        <p:txBody>
          <a:bodyPr/>
          <a:lstStyle/>
          <a:p>
            <a:r>
              <a:rPr lang="en-US" dirty="0"/>
              <a:t>Problem Statement</a:t>
            </a:r>
          </a:p>
        </p:txBody>
      </p:sp>
      <p:sp>
        <p:nvSpPr>
          <p:cNvPr id="6" name="Rectangle 5">
            <a:extLst>
              <a:ext uri="{FF2B5EF4-FFF2-40B4-BE49-F238E27FC236}">
                <a16:creationId xmlns:a16="http://schemas.microsoft.com/office/drawing/2014/main" id="{67FCF497-BA7E-4D39-9FA3-0053A6E9235F}"/>
              </a:ext>
            </a:extLst>
          </p:cNvPr>
          <p:cNvSpPr/>
          <p:nvPr/>
        </p:nvSpPr>
        <p:spPr bwMode="auto">
          <a:xfrm>
            <a:off x="1417739" y="5151404"/>
            <a:ext cx="343949" cy="120312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5226FA11-DC28-43DA-85DE-73B294559BD2}"/>
              </a:ext>
            </a:extLst>
          </p:cNvPr>
          <p:cNvSpPr/>
          <p:nvPr/>
        </p:nvSpPr>
        <p:spPr bwMode="auto">
          <a:xfrm>
            <a:off x="7229912" y="5151404"/>
            <a:ext cx="343949" cy="120312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40A54627-D0D2-4EF1-A2FA-C7AD9498F893}"/>
              </a:ext>
            </a:extLst>
          </p:cNvPr>
          <p:cNvCxnSpPr/>
          <p:nvPr/>
        </p:nvCxnSpPr>
        <p:spPr bwMode="auto">
          <a:xfrm>
            <a:off x="1761688" y="5364623"/>
            <a:ext cx="546822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D7BC4DB-2DB4-46BB-8EED-F1447DE0C655}"/>
              </a:ext>
            </a:extLst>
          </p:cNvPr>
          <p:cNvCxnSpPr>
            <a:stCxn id="6" idx="3"/>
          </p:cNvCxnSpPr>
          <p:nvPr/>
        </p:nvCxnSpPr>
        <p:spPr bwMode="auto">
          <a:xfrm>
            <a:off x="1761688" y="5752964"/>
            <a:ext cx="485722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522A4944-20D3-40A8-AC40-38252893A5AD}"/>
              </a:ext>
            </a:extLst>
          </p:cNvPr>
          <p:cNvCxnSpPr/>
          <p:nvPr/>
        </p:nvCxnSpPr>
        <p:spPr bwMode="auto">
          <a:xfrm>
            <a:off x="1761688" y="6136410"/>
            <a:ext cx="456361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TextBox 13">
            <a:extLst>
              <a:ext uri="{FF2B5EF4-FFF2-40B4-BE49-F238E27FC236}">
                <a16:creationId xmlns:a16="http://schemas.microsoft.com/office/drawing/2014/main" id="{CCC11C7C-4B3E-460C-A3E8-5CD6A49B66B9}"/>
              </a:ext>
            </a:extLst>
          </p:cNvPr>
          <p:cNvSpPr txBox="1"/>
          <p:nvPr/>
        </p:nvSpPr>
        <p:spPr>
          <a:xfrm>
            <a:off x="529255" y="5599075"/>
            <a:ext cx="872355" cy="307777"/>
          </a:xfrm>
          <a:prstGeom prst="rect">
            <a:avLst/>
          </a:prstGeom>
          <a:noFill/>
        </p:spPr>
        <p:txBody>
          <a:bodyPr wrap="none" rtlCol="0">
            <a:spAutoFit/>
          </a:bodyPr>
          <a:lstStyle/>
          <a:p>
            <a:r>
              <a:rPr lang="en-US" sz="1400" dirty="0"/>
              <a:t>AP-MLD</a:t>
            </a:r>
          </a:p>
        </p:txBody>
      </p:sp>
      <p:sp>
        <p:nvSpPr>
          <p:cNvPr id="15" name="TextBox 14">
            <a:extLst>
              <a:ext uri="{FF2B5EF4-FFF2-40B4-BE49-F238E27FC236}">
                <a16:creationId xmlns:a16="http://schemas.microsoft.com/office/drawing/2014/main" id="{EBF97380-1D00-4207-A4A8-25D6659E5E8D}"/>
              </a:ext>
            </a:extLst>
          </p:cNvPr>
          <p:cNvSpPr txBox="1"/>
          <p:nvPr/>
        </p:nvSpPr>
        <p:spPr>
          <a:xfrm>
            <a:off x="7671505" y="5597586"/>
            <a:ext cx="1241045" cy="307777"/>
          </a:xfrm>
          <a:prstGeom prst="rect">
            <a:avLst/>
          </a:prstGeom>
          <a:noFill/>
        </p:spPr>
        <p:txBody>
          <a:bodyPr wrap="none" rtlCol="0">
            <a:spAutoFit/>
          </a:bodyPr>
          <a:lstStyle/>
          <a:p>
            <a:r>
              <a:rPr lang="en-US" sz="1400" dirty="0"/>
              <a:t>Non-AP-MLD</a:t>
            </a:r>
          </a:p>
        </p:txBody>
      </p:sp>
      <p:sp>
        <p:nvSpPr>
          <p:cNvPr id="16" name="TextBox 15">
            <a:extLst>
              <a:ext uri="{FF2B5EF4-FFF2-40B4-BE49-F238E27FC236}">
                <a16:creationId xmlns:a16="http://schemas.microsoft.com/office/drawing/2014/main" id="{9E2B82DC-48CD-4A29-8D37-82DD690FD4EA}"/>
              </a:ext>
            </a:extLst>
          </p:cNvPr>
          <p:cNvSpPr txBox="1"/>
          <p:nvPr/>
        </p:nvSpPr>
        <p:spPr>
          <a:xfrm>
            <a:off x="3054083" y="5012741"/>
            <a:ext cx="3035831" cy="369332"/>
          </a:xfrm>
          <a:prstGeom prst="rect">
            <a:avLst/>
          </a:prstGeom>
          <a:noFill/>
        </p:spPr>
        <p:txBody>
          <a:bodyPr wrap="none" rtlCol="0">
            <a:spAutoFit/>
          </a:bodyPr>
          <a:lstStyle/>
          <a:p>
            <a:r>
              <a:rPr lang="en-US" dirty="0"/>
              <a:t>AP MLD reachable on 2.4 link</a:t>
            </a:r>
          </a:p>
        </p:txBody>
      </p:sp>
      <p:sp>
        <p:nvSpPr>
          <p:cNvPr id="17" name="TextBox 16">
            <a:extLst>
              <a:ext uri="{FF2B5EF4-FFF2-40B4-BE49-F238E27FC236}">
                <a16:creationId xmlns:a16="http://schemas.microsoft.com/office/drawing/2014/main" id="{33376F11-AA81-435F-B313-60FF4E55AE87}"/>
              </a:ext>
            </a:extLst>
          </p:cNvPr>
          <p:cNvSpPr txBox="1"/>
          <p:nvPr/>
        </p:nvSpPr>
        <p:spPr>
          <a:xfrm>
            <a:off x="2643715" y="5747853"/>
            <a:ext cx="3856569" cy="369332"/>
          </a:xfrm>
          <a:prstGeom prst="rect">
            <a:avLst/>
          </a:prstGeom>
          <a:noFill/>
        </p:spPr>
        <p:txBody>
          <a:bodyPr wrap="none" rtlCol="0">
            <a:spAutoFit/>
          </a:bodyPr>
          <a:lstStyle/>
          <a:p>
            <a:r>
              <a:rPr lang="en-US" dirty="0"/>
              <a:t>AP MLD unreachable on 5/6 GHz links</a:t>
            </a:r>
          </a:p>
        </p:txBody>
      </p:sp>
    </p:spTree>
    <p:extLst>
      <p:ext uri="{BB962C8B-B14F-4D97-AF65-F5344CB8AC3E}">
        <p14:creationId xmlns:p14="http://schemas.microsoft.com/office/powerpoint/2010/main" val="3303947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6C8B6D-24E7-4517-93C1-6CA40F75FCF5}"/>
              </a:ext>
            </a:extLst>
          </p:cNvPr>
          <p:cNvSpPr>
            <a:spLocks noGrp="1"/>
          </p:cNvSpPr>
          <p:nvPr>
            <p:ph idx="1"/>
          </p:nvPr>
        </p:nvSpPr>
        <p:spPr>
          <a:xfrm>
            <a:off x="685800" y="1981200"/>
            <a:ext cx="7858060" cy="4435098"/>
          </a:xfrm>
        </p:spPr>
        <p:txBody>
          <a:bodyPr/>
          <a:lstStyle/>
          <a:p>
            <a:r>
              <a:rPr lang="en-US" dirty="0"/>
              <a:t>An AP of an MLD provides </a:t>
            </a:r>
            <a:r>
              <a:rPr lang="en-US" dirty="0" err="1"/>
              <a:t>TxPower</a:t>
            </a:r>
            <a:r>
              <a:rPr lang="en-US" dirty="0"/>
              <a:t> information of all the APs affiliated with that MLD.</a:t>
            </a:r>
          </a:p>
          <a:p>
            <a:endParaRPr lang="en-US" dirty="0"/>
          </a:p>
          <a:p>
            <a:r>
              <a:rPr lang="en-US" dirty="0"/>
              <a:t>Based on </a:t>
            </a:r>
            <a:r>
              <a:rPr lang="en-US" dirty="0" err="1"/>
              <a:t>TxPower</a:t>
            </a:r>
            <a:r>
              <a:rPr lang="en-US" dirty="0"/>
              <a:t> numbers, the non-AP can compute a rough (first order) estimate of its reachability on different links.</a:t>
            </a:r>
          </a:p>
        </p:txBody>
      </p:sp>
      <p:sp>
        <p:nvSpPr>
          <p:cNvPr id="3" name="Slide Number Placeholder 2">
            <a:extLst>
              <a:ext uri="{FF2B5EF4-FFF2-40B4-BE49-F238E27FC236}">
                <a16:creationId xmlns:a16="http://schemas.microsoft.com/office/drawing/2014/main" id="{99F14504-B2D3-4A0B-A0FB-EC029652688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F413567F-F6BF-4DF3-B61D-928B82BD7BF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3B33C5A-59C1-45BD-ABF4-6F5FBE762CFD}"/>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83481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97BDF42B-DD2E-4265-938D-EBE2467EBB80}"/>
              </a:ext>
            </a:extLst>
          </p:cNvPr>
          <p:cNvSpPr>
            <a:spLocks noGrp="1"/>
          </p:cNvSpPr>
          <p:nvPr>
            <p:ph idx="1"/>
          </p:nvPr>
        </p:nvSpPr>
        <p:spPr>
          <a:xfrm>
            <a:off x="685800" y="1981200"/>
            <a:ext cx="7858060" cy="2995545"/>
          </a:xfrm>
        </p:spPr>
        <p:txBody>
          <a:bodyPr>
            <a:normAutofit fontScale="92500"/>
          </a:bodyPr>
          <a:lstStyle/>
          <a:p>
            <a:pPr lvl="0"/>
            <a:r>
              <a:rPr lang="en-GB" altLang="en-US" dirty="0"/>
              <a:t>A STA can compute the path-loss to an AP if it knows the transmit power of a received frame from the AP.</a:t>
            </a:r>
          </a:p>
          <a:p>
            <a:pPr lvl="1"/>
            <a:r>
              <a:rPr lang="en-GB" altLang="en-US" dirty="0"/>
              <a:t>PL</a:t>
            </a:r>
            <a:r>
              <a:rPr lang="en-GB" altLang="en-US" baseline="-25000" dirty="0"/>
              <a:t>L1</a:t>
            </a:r>
            <a:r>
              <a:rPr lang="en-GB" altLang="en-US" dirty="0"/>
              <a:t> = TxP</a:t>
            </a:r>
            <a:r>
              <a:rPr lang="en-GB" altLang="en-US" baseline="-25000" dirty="0"/>
              <a:t>L1</a:t>
            </a:r>
            <a:r>
              <a:rPr lang="en-GB" altLang="en-US" dirty="0"/>
              <a:t> –  RxP</a:t>
            </a:r>
            <a:r>
              <a:rPr lang="en-GB" altLang="en-US" baseline="-25000" dirty="0"/>
              <a:t>L1</a:t>
            </a:r>
            <a:endParaRPr lang="en-GB" altLang="en-US" dirty="0"/>
          </a:p>
          <a:p>
            <a:pPr lvl="0"/>
            <a:endParaRPr lang="en-GB" altLang="en-US" dirty="0"/>
          </a:p>
          <a:p>
            <a:pPr lvl="0"/>
            <a:r>
              <a:rPr lang="en-GB" altLang="en-US" dirty="0"/>
              <a:t>Further, a STA can make a rough estimation of the whether an AP on another link is reachable based on path-loss on the current link and </a:t>
            </a:r>
            <a:r>
              <a:rPr lang="en-GB" altLang="en-US" dirty="0" err="1"/>
              <a:t>TxPower</a:t>
            </a:r>
            <a:r>
              <a:rPr lang="en-GB" altLang="en-US" dirty="0"/>
              <a:t> for the other link</a:t>
            </a:r>
          </a:p>
          <a:p>
            <a:pPr lvl="1"/>
            <a:r>
              <a:rPr lang="en-GB" altLang="en-US" dirty="0"/>
              <a:t>RxP</a:t>
            </a:r>
            <a:r>
              <a:rPr lang="en-GB" altLang="en-US" baseline="-25000" dirty="0"/>
              <a:t>L2 </a:t>
            </a:r>
            <a:r>
              <a:rPr lang="en-GB" altLang="en-US" dirty="0"/>
              <a:t>= TxP</a:t>
            </a:r>
            <a:r>
              <a:rPr lang="en-GB" altLang="en-US" baseline="-25000" dirty="0"/>
              <a:t>L2</a:t>
            </a:r>
            <a:r>
              <a:rPr lang="en-GB" altLang="en-US" dirty="0"/>
              <a:t> – f(PL</a:t>
            </a:r>
            <a:r>
              <a:rPr lang="en-GB" altLang="en-US" baseline="-25000" dirty="0"/>
              <a:t>L1</a:t>
            </a:r>
            <a:r>
              <a:rPr lang="en-GB" altLang="en-US" dirty="0"/>
              <a:t>)</a:t>
            </a:r>
          </a:p>
        </p:txBody>
      </p:sp>
      <p:sp>
        <p:nvSpPr>
          <p:cNvPr id="3" name="Slide Number Placeholder 2">
            <a:extLst>
              <a:ext uri="{FF2B5EF4-FFF2-40B4-BE49-F238E27FC236}">
                <a16:creationId xmlns:a16="http://schemas.microsoft.com/office/drawing/2014/main" id="{9AAE67E3-8584-4BF4-AE3D-84F4CD574CAF}"/>
              </a:ext>
            </a:extLst>
          </p:cNvPr>
          <p:cNvSpPr>
            <a:spLocks noGrp="1"/>
          </p:cNvSpPr>
          <p:nvPr>
            <p:ph type="sldNum" sz="quarter" idx="11"/>
          </p:nvPr>
        </p:nvSpPr>
        <p:spPr/>
        <p:txBody>
          <a:bodyPr/>
          <a:lstStyle/>
          <a:p>
            <a:r>
              <a:rPr lang="en-US" dirty="0"/>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4BD95E3F-0FE8-4E15-B118-32643B3BC70B}"/>
              </a:ext>
            </a:extLst>
          </p:cNvPr>
          <p:cNvSpPr>
            <a:spLocks noGrp="1"/>
          </p:cNvSpPr>
          <p:nvPr>
            <p:ph type="ftr" sz="quarter" idx="3"/>
          </p:nvPr>
        </p:nvSpPr>
        <p:spPr/>
        <p:txBody>
          <a:bodyPr/>
          <a:lstStyle/>
          <a:p>
            <a:r>
              <a:rPr lang="en-US"/>
              <a:t>Abhishek P (Qualcomm), et. al.,</a:t>
            </a:r>
            <a:endParaRPr lang="en-US" dirty="0"/>
          </a:p>
        </p:txBody>
      </p:sp>
      <p:sp>
        <p:nvSpPr>
          <p:cNvPr id="17" name="Title 16">
            <a:extLst>
              <a:ext uri="{FF2B5EF4-FFF2-40B4-BE49-F238E27FC236}">
                <a16:creationId xmlns:a16="http://schemas.microsoft.com/office/drawing/2014/main" id="{452167F6-A251-4BA1-BBE8-4DBC84E3F2BE}"/>
              </a:ext>
            </a:extLst>
          </p:cNvPr>
          <p:cNvSpPr>
            <a:spLocks noGrp="1"/>
          </p:cNvSpPr>
          <p:nvPr>
            <p:ph type="title"/>
          </p:nvPr>
        </p:nvSpPr>
        <p:spPr/>
        <p:txBody>
          <a:bodyPr/>
          <a:lstStyle/>
          <a:p>
            <a:r>
              <a:rPr lang="en-US" dirty="0"/>
              <a:t>Estimation of Reachability</a:t>
            </a:r>
          </a:p>
        </p:txBody>
      </p:sp>
      <p:grpSp>
        <p:nvGrpSpPr>
          <p:cNvPr id="6" name="Group 5">
            <a:extLst>
              <a:ext uri="{FF2B5EF4-FFF2-40B4-BE49-F238E27FC236}">
                <a16:creationId xmlns:a16="http://schemas.microsoft.com/office/drawing/2014/main" id="{14885A0B-739F-40A7-8DFC-DBDD48D23ACC}"/>
              </a:ext>
            </a:extLst>
          </p:cNvPr>
          <p:cNvGrpSpPr/>
          <p:nvPr/>
        </p:nvGrpSpPr>
        <p:grpSpPr>
          <a:xfrm>
            <a:off x="529255" y="5005138"/>
            <a:ext cx="8575115" cy="1429370"/>
            <a:chOff x="529255" y="5005138"/>
            <a:chExt cx="8575115" cy="1429370"/>
          </a:xfrm>
        </p:grpSpPr>
        <p:sp>
          <p:nvSpPr>
            <p:cNvPr id="7" name="Rectangle 6">
              <a:extLst>
                <a:ext uri="{FF2B5EF4-FFF2-40B4-BE49-F238E27FC236}">
                  <a16:creationId xmlns:a16="http://schemas.microsoft.com/office/drawing/2014/main" id="{8F8DCF1A-267D-47CD-B588-234BD4A6B409}"/>
                </a:ext>
              </a:extLst>
            </p:cNvPr>
            <p:cNvSpPr/>
            <p:nvPr/>
          </p:nvSpPr>
          <p:spPr bwMode="auto">
            <a:xfrm>
              <a:off x="1417739" y="5188164"/>
              <a:ext cx="343949" cy="120312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6F308400-7A2E-4946-9EDA-26B23FA702FF}"/>
                </a:ext>
              </a:extLst>
            </p:cNvPr>
            <p:cNvSpPr/>
            <p:nvPr/>
          </p:nvSpPr>
          <p:spPr bwMode="auto">
            <a:xfrm>
              <a:off x="7229912" y="5188164"/>
              <a:ext cx="343949" cy="120312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6042763F-C3A8-40B8-A896-CE93AB209325}"/>
                </a:ext>
              </a:extLst>
            </p:cNvPr>
            <p:cNvCxnSpPr>
              <a:cxnSpLocks/>
              <a:stCxn id="7" idx="3"/>
            </p:cNvCxnSpPr>
            <p:nvPr/>
          </p:nvCxnSpPr>
          <p:spPr bwMode="auto">
            <a:xfrm>
              <a:off x="1761688" y="5789724"/>
              <a:ext cx="5468223" cy="0"/>
            </a:xfrm>
            <a:prstGeom prst="straightConnector1">
              <a:avLst/>
            </a:prstGeom>
            <a:solidFill>
              <a:schemeClr val="accent1"/>
            </a:solidFill>
            <a:ln w="12700" cap="flat" cmpd="sng" algn="ctr">
              <a:solidFill>
                <a:srgbClr val="FFC000"/>
              </a:solidFill>
              <a:prstDash val="sysDash"/>
              <a:round/>
              <a:headEnd type="none" w="med" len="med"/>
              <a:tailEnd type="arrow" w="med" len="med"/>
            </a:ln>
            <a:effectLst/>
          </p:spPr>
        </p:cxnSp>
        <p:cxnSp>
          <p:nvCxnSpPr>
            <p:cNvPr id="10" name="Straight Arrow Connector 9">
              <a:extLst>
                <a:ext uri="{FF2B5EF4-FFF2-40B4-BE49-F238E27FC236}">
                  <a16:creationId xmlns:a16="http://schemas.microsoft.com/office/drawing/2014/main" id="{9D6F5064-A335-4A62-8363-47617FE57BFE}"/>
                </a:ext>
              </a:extLst>
            </p:cNvPr>
            <p:cNvCxnSpPr>
              <a:cxnSpLocks/>
            </p:cNvCxnSpPr>
            <p:nvPr/>
          </p:nvCxnSpPr>
          <p:spPr bwMode="auto">
            <a:xfrm>
              <a:off x="1761688" y="6173170"/>
              <a:ext cx="5468223" cy="0"/>
            </a:xfrm>
            <a:prstGeom prst="straightConnector1">
              <a:avLst/>
            </a:prstGeom>
            <a:solidFill>
              <a:schemeClr val="accent1"/>
            </a:solidFill>
            <a:ln w="12700" cap="flat" cmpd="sng" algn="ctr">
              <a:solidFill>
                <a:srgbClr val="FFC000"/>
              </a:solidFill>
              <a:prstDash val="sysDash"/>
              <a:round/>
              <a:headEnd type="none" w="med" len="med"/>
              <a:tailEnd type="arrow" w="med" len="med"/>
            </a:ln>
            <a:effectLst/>
          </p:spPr>
        </p:cxnSp>
        <p:sp>
          <p:nvSpPr>
            <p:cNvPr id="11" name="TextBox 10">
              <a:extLst>
                <a:ext uri="{FF2B5EF4-FFF2-40B4-BE49-F238E27FC236}">
                  <a16:creationId xmlns:a16="http://schemas.microsoft.com/office/drawing/2014/main" id="{67271435-6FA2-482B-9D48-F099D8457625}"/>
                </a:ext>
              </a:extLst>
            </p:cNvPr>
            <p:cNvSpPr txBox="1"/>
            <p:nvPr/>
          </p:nvSpPr>
          <p:spPr>
            <a:xfrm>
              <a:off x="529255" y="5635835"/>
              <a:ext cx="872355" cy="307777"/>
            </a:xfrm>
            <a:prstGeom prst="rect">
              <a:avLst/>
            </a:prstGeom>
            <a:noFill/>
          </p:spPr>
          <p:txBody>
            <a:bodyPr wrap="none" rtlCol="0">
              <a:spAutoFit/>
            </a:bodyPr>
            <a:lstStyle/>
            <a:p>
              <a:r>
                <a:rPr lang="en-US" sz="1400" dirty="0"/>
                <a:t>AP-MLD</a:t>
              </a:r>
            </a:p>
          </p:txBody>
        </p:sp>
        <p:sp>
          <p:nvSpPr>
            <p:cNvPr id="12" name="TextBox 11">
              <a:extLst>
                <a:ext uri="{FF2B5EF4-FFF2-40B4-BE49-F238E27FC236}">
                  <a16:creationId xmlns:a16="http://schemas.microsoft.com/office/drawing/2014/main" id="{4CE2C727-7763-47AF-8A90-B15416792A76}"/>
                </a:ext>
              </a:extLst>
            </p:cNvPr>
            <p:cNvSpPr txBox="1"/>
            <p:nvPr/>
          </p:nvSpPr>
          <p:spPr>
            <a:xfrm>
              <a:off x="7671505" y="5634346"/>
              <a:ext cx="1241045" cy="307777"/>
            </a:xfrm>
            <a:prstGeom prst="rect">
              <a:avLst/>
            </a:prstGeom>
            <a:noFill/>
          </p:spPr>
          <p:txBody>
            <a:bodyPr wrap="none" rtlCol="0">
              <a:spAutoFit/>
            </a:bodyPr>
            <a:lstStyle/>
            <a:p>
              <a:r>
                <a:rPr lang="en-US" sz="1400" dirty="0"/>
                <a:t>Non-AP-MLD</a:t>
              </a:r>
            </a:p>
          </p:txBody>
        </p:sp>
        <p:sp>
          <p:nvSpPr>
            <p:cNvPr id="14" name="TextBox 13">
              <a:extLst>
                <a:ext uri="{FF2B5EF4-FFF2-40B4-BE49-F238E27FC236}">
                  <a16:creationId xmlns:a16="http://schemas.microsoft.com/office/drawing/2014/main" id="{883246B1-F30C-4928-94C6-DEE9F26C5156}"/>
                </a:ext>
              </a:extLst>
            </p:cNvPr>
            <p:cNvSpPr txBox="1"/>
            <p:nvPr/>
          </p:nvSpPr>
          <p:spPr>
            <a:xfrm>
              <a:off x="1777817" y="5005138"/>
              <a:ext cx="748025" cy="276999"/>
            </a:xfrm>
            <a:prstGeom prst="rect">
              <a:avLst/>
            </a:prstGeom>
            <a:noFill/>
          </p:spPr>
          <p:txBody>
            <a:bodyPr wrap="none" rtlCol="0">
              <a:spAutoFit/>
            </a:bodyPr>
            <a:lstStyle/>
            <a:p>
              <a:r>
                <a:rPr lang="en-US" sz="1200" dirty="0" err="1"/>
                <a:t>TxP</a:t>
              </a:r>
              <a:r>
                <a:rPr lang="en-US" sz="1200" dirty="0"/>
                <a:t> (L1)</a:t>
              </a:r>
            </a:p>
          </p:txBody>
        </p:sp>
        <p:sp>
          <p:nvSpPr>
            <p:cNvPr id="15" name="TextBox 14">
              <a:extLst>
                <a:ext uri="{FF2B5EF4-FFF2-40B4-BE49-F238E27FC236}">
                  <a16:creationId xmlns:a16="http://schemas.microsoft.com/office/drawing/2014/main" id="{9111D0AD-8E58-4157-A17F-47DF50D74D42}"/>
                </a:ext>
              </a:extLst>
            </p:cNvPr>
            <p:cNvSpPr txBox="1"/>
            <p:nvPr/>
          </p:nvSpPr>
          <p:spPr>
            <a:xfrm>
              <a:off x="6473870" y="5019043"/>
              <a:ext cx="756041" cy="276999"/>
            </a:xfrm>
            <a:prstGeom prst="rect">
              <a:avLst/>
            </a:prstGeom>
            <a:noFill/>
          </p:spPr>
          <p:txBody>
            <a:bodyPr wrap="none" rtlCol="0">
              <a:spAutoFit/>
            </a:bodyPr>
            <a:lstStyle/>
            <a:p>
              <a:r>
                <a:rPr lang="en-US" sz="1200" dirty="0" err="1"/>
                <a:t>RxP</a:t>
              </a:r>
              <a:r>
                <a:rPr lang="en-US" sz="1200" dirty="0"/>
                <a:t> (L1)</a:t>
              </a:r>
            </a:p>
          </p:txBody>
        </p:sp>
        <p:cxnSp>
          <p:nvCxnSpPr>
            <p:cNvPr id="16" name="Straight Arrow Connector 15">
              <a:extLst>
                <a:ext uri="{FF2B5EF4-FFF2-40B4-BE49-F238E27FC236}">
                  <a16:creationId xmlns:a16="http://schemas.microsoft.com/office/drawing/2014/main" id="{55AE0D4E-EDB3-448B-BF86-7FDBDCA8C6D2}"/>
                </a:ext>
              </a:extLst>
            </p:cNvPr>
            <p:cNvCxnSpPr>
              <a:cxnSpLocks/>
            </p:cNvCxnSpPr>
            <p:nvPr/>
          </p:nvCxnSpPr>
          <p:spPr bwMode="auto">
            <a:xfrm>
              <a:off x="1770077" y="5324435"/>
              <a:ext cx="5447601" cy="0"/>
            </a:xfrm>
            <a:prstGeom prst="straightConnector1">
              <a:avLst/>
            </a:prstGeom>
            <a:solidFill>
              <a:schemeClr val="accent1"/>
            </a:solidFill>
            <a:ln w="12700" cap="flat" cmpd="sng" algn="ctr">
              <a:solidFill>
                <a:srgbClr val="FFC000"/>
              </a:solidFill>
              <a:prstDash val="solid"/>
              <a:round/>
              <a:headEnd type="none" w="med" len="med"/>
              <a:tailEnd type="arrow" w="med" len="med"/>
            </a:ln>
            <a:effectLst/>
          </p:spPr>
        </p:cxnSp>
        <p:sp>
          <p:nvSpPr>
            <p:cNvPr id="18" name="TextBox 17">
              <a:extLst>
                <a:ext uri="{FF2B5EF4-FFF2-40B4-BE49-F238E27FC236}">
                  <a16:creationId xmlns:a16="http://schemas.microsoft.com/office/drawing/2014/main" id="{558A3F6F-70BC-4C48-A125-B1997B642D1E}"/>
                </a:ext>
              </a:extLst>
            </p:cNvPr>
            <p:cNvSpPr txBox="1"/>
            <p:nvPr/>
          </p:nvSpPr>
          <p:spPr>
            <a:xfrm>
              <a:off x="3965045" y="5100262"/>
              <a:ext cx="671081" cy="276999"/>
            </a:xfrm>
            <a:prstGeom prst="rect">
              <a:avLst/>
            </a:prstGeom>
            <a:solidFill>
              <a:schemeClr val="accent3"/>
            </a:solidFill>
          </p:spPr>
          <p:txBody>
            <a:bodyPr wrap="none" rtlCol="0">
              <a:spAutoFit/>
            </a:bodyPr>
            <a:lstStyle/>
            <a:p>
              <a:r>
                <a:rPr lang="en-US" sz="1200" dirty="0"/>
                <a:t>PL (L1)</a:t>
              </a:r>
            </a:p>
          </p:txBody>
        </p:sp>
        <p:sp>
          <p:nvSpPr>
            <p:cNvPr id="19" name="TextBox 18">
              <a:extLst>
                <a:ext uri="{FF2B5EF4-FFF2-40B4-BE49-F238E27FC236}">
                  <a16:creationId xmlns:a16="http://schemas.microsoft.com/office/drawing/2014/main" id="{D624E3E0-3C4C-46D6-92C4-B6728B0B9CA3}"/>
                </a:ext>
              </a:extLst>
            </p:cNvPr>
            <p:cNvSpPr txBox="1"/>
            <p:nvPr/>
          </p:nvSpPr>
          <p:spPr>
            <a:xfrm>
              <a:off x="1765925" y="5486947"/>
              <a:ext cx="748025" cy="276999"/>
            </a:xfrm>
            <a:prstGeom prst="rect">
              <a:avLst/>
            </a:prstGeom>
            <a:noFill/>
          </p:spPr>
          <p:txBody>
            <a:bodyPr wrap="none" rtlCol="0">
              <a:spAutoFit/>
            </a:bodyPr>
            <a:lstStyle/>
            <a:p>
              <a:r>
                <a:rPr lang="en-US" sz="1200" dirty="0" err="1"/>
                <a:t>TxP</a:t>
              </a:r>
              <a:r>
                <a:rPr lang="en-US" sz="1200" dirty="0"/>
                <a:t> (L2)</a:t>
              </a:r>
            </a:p>
          </p:txBody>
        </p:sp>
        <p:sp>
          <p:nvSpPr>
            <p:cNvPr id="20" name="TextBox 19">
              <a:extLst>
                <a:ext uri="{FF2B5EF4-FFF2-40B4-BE49-F238E27FC236}">
                  <a16:creationId xmlns:a16="http://schemas.microsoft.com/office/drawing/2014/main" id="{CDF48D4D-C458-4ACA-81EA-E6AA34B5B606}"/>
                </a:ext>
              </a:extLst>
            </p:cNvPr>
            <p:cNvSpPr txBox="1"/>
            <p:nvPr/>
          </p:nvSpPr>
          <p:spPr>
            <a:xfrm>
              <a:off x="1777060" y="5890579"/>
              <a:ext cx="748025" cy="276999"/>
            </a:xfrm>
            <a:prstGeom prst="rect">
              <a:avLst/>
            </a:prstGeom>
            <a:noFill/>
          </p:spPr>
          <p:txBody>
            <a:bodyPr wrap="none" rtlCol="0">
              <a:spAutoFit/>
            </a:bodyPr>
            <a:lstStyle/>
            <a:p>
              <a:r>
                <a:rPr lang="en-US" sz="1200" dirty="0" err="1"/>
                <a:t>TxP</a:t>
              </a:r>
              <a:r>
                <a:rPr lang="en-US" sz="1200" dirty="0"/>
                <a:t> (L3)</a:t>
              </a:r>
            </a:p>
          </p:txBody>
        </p:sp>
        <p:sp>
          <p:nvSpPr>
            <p:cNvPr id="21" name="TextBox 20">
              <a:extLst>
                <a:ext uri="{FF2B5EF4-FFF2-40B4-BE49-F238E27FC236}">
                  <a16:creationId xmlns:a16="http://schemas.microsoft.com/office/drawing/2014/main" id="{F944F133-FAB0-45A1-961C-CFF82645F631}"/>
                </a:ext>
              </a:extLst>
            </p:cNvPr>
            <p:cNvSpPr txBox="1"/>
            <p:nvPr/>
          </p:nvSpPr>
          <p:spPr>
            <a:xfrm>
              <a:off x="3944422" y="5595488"/>
              <a:ext cx="1508555" cy="276999"/>
            </a:xfrm>
            <a:prstGeom prst="rect">
              <a:avLst/>
            </a:prstGeom>
            <a:solidFill>
              <a:schemeClr val="accent3"/>
            </a:solidFill>
          </p:spPr>
          <p:txBody>
            <a:bodyPr wrap="none" rtlCol="0">
              <a:spAutoFit/>
            </a:bodyPr>
            <a:lstStyle/>
            <a:p>
              <a:r>
                <a:rPr lang="en-US" sz="1200" dirty="0"/>
                <a:t>PL (L2) = F(PL (L1))</a:t>
              </a:r>
            </a:p>
          </p:txBody>
        </p:sp>
        <p:sp>
          <p:nvSpPr>
            <p:cNvPr id="22" name="TextBox 21">
              <a:extLst>
                <a:ext uri="{FF2B5EF4-FFF2-40B4-BE49-F238E27FC236}">
                  <a16:creationId xmlns:a16="http://schemas.microsoft.com/office/drawing/2014/main" id="{F8A181F9-1B6D-4E9F-9111-01C4BAA59EBA}"/>
                </a:ext>
              </a:extLst>
            </p:cNvPr>
            <p:cNvSpPr txBox="1"/>
            <p:nvPr/>
          </p:nvSpPr>
          <p:spPr>
            <a:xfrm>
              <a:off x="3965045" y="6005039"/>
              <a:ext cx="1508555" cy="276999"/>
            </a:xfrm>
            <a:prstGeom prst="rect">
              <a:avLst/>
            </a:prstGeom>
            <a:solidFill>
              <a:schemeClr val="accent3"/>
            </a:solidFill>
          </p:spPr>
          <p:txBody>
            <a:bodyPr wrap="none" rtlCol="0">
              <a:spAutoFit/>
            </a:bodyPr>
            <a:lstStyle/>
            <a:p>
              <a:r>
                <a:rPr lang="en-US" sz="1200" dirty="0"/>
                <a:t>PL (L3) = F(PL (L1))</a:t>
              </a:r>
            </a:p>
          </p:txBody>
        </p:sp>
        <p:sp>
          <p:nvSpPr>
            <p:cNvPr id="23" name="TextBox 22">
              <a:extLst>
                <a:ext uri="{FF2B5EF4-FFF2-40B4-BE49-F238E27FC236}">
                  <a16:creationId xmlns:a16="http://schemas.microsoft.com/office/drawing/2014/main" id="{714DBFF1-7B12-4296-B307-11FEB218E9F1}"/>
                </a:ext>
              </a:extLst>
            </p:cNvPr>
            <p:cNvSpPr txBox="1"/>
            <p:nvPr/>
          </p:nvSpPr>
          <p:spPr>
            <a:xfrm>
              <a:off x="6345848" y="5482545"/>
              <a:ext cx="863441" cy="276999"/>
            </a:xfrm>
            <a:prstGeom prst="rect">
              <a:avLst/>
            </a:prstGeom>
            <a:noFill/>
          </p:spPr>
          <p:txBody>
            <a:bodyPr wrap="none" rtlCol="0">
              <a:spAutoFit/>
            </a:bodyPr>
            <a:lstStyle/>
            <a:p>
              <a:r>
                <a:rPr lang="en-US" sz="1200" dirty="0" err="1"/>
                <a:t>RxP</a:t>
              </a:r>
              <a:r>
                <a:rPr lang="en-US" sz="1200" dirty="0"/>
                <a:t> (L2)*</a:t>
              </a:r>
            </a:p>
          </p:txBody>
        </p:sp>
        <p:sp>
          <p:nvSpPr>
            <p:cNvPr id="24" name="TextBox 23">
              <a:extLst>
                <a:ext uri="{FF2B5EF4-FFF2-40B4-BE49-F238E27FC236}">
                  <a16:creationId xmlns:a16="http://schemas.microsoft.com/office/drawing/2014/main" id="{3ACC279E-816C-4867-956D-940E2B849781}"/>
                </a:ext>
              </a:extLst>
            </p:cNvPr>
            <p:cNvSpPr txBox="1"/>
            <p:nvPr/>
          </p:nvSpPr>
          <p:spPr>
            <a:xfrm>
              <a:off x="6361078" y="5904102"/>
              <a:ext cx="863441" cy="276999"/>
            </a:xfrm>
            <a:prstGeom prst="rect">
              <a:avLst/>
            </a:prstGeom>
            <a:noFill/>
          </p:spPr>
          <p:txBody>
            <a:bodyPr wrap="none" rtlCol="0">
              <a:spAutoFit/>
            </a:bodyPr>
            <a:lstStyle/>
            <a:p>
              <a:r>
                <a:rPr lang="en-US" sz="1200" dirty="0" err="1"/>
                <a:t>RxP</a:t>
              </a:r>
              <a:r>
                <a:rPr lang="en-US" sz="1200" dirty="0"/>
                <a:t> (L3)*</a:t>
              </a:r>
            </a:p>
          </p:txBody>
        </p:sp>
        <p:sp>
          <p:nvSpPr>
            <p:cNvPr id="25" name="TextBox 24">
              <a:extLst>
                <a:ext uri="{FF2B5EF4-FFF2-40B4-BE49-F238E27FC236}">
                  <a16:creationId xmlns:a16="http://schemas.microsoft.com/office/drawing/2014/main" id="{82AE3CEF-AF74-4259-AA5A-F3B99C9DC7D8}"/>
                </a:ext>
              </a:extLst>
            </p:cNvPr>
            <p:cNvSpPr txBox="1"/>
            <p:nvPr/>
          </p:nvSpPr>
          <p:spPr>
            <a:xfrm>
              <a:off x="7812029" y="6157509"/>
              <a:ext cx="1292341" cy="276999"/>
            </a:xfrm>
            <a:prstGeom prst="rect">
              <a:avLst/>
            </a:prstGeom>
            <a:solidFill>
              <a:schemeClr val="accent3"/>
            </a:solidFill>
          </p:spPr>
          <p:txBody>
            <a:bodyPr wrap="none" rtlCol="0">
              <a:spAutoFit/>
            </a:bodyPr>
            <a:lstStyle/>
            <a:p>
              <a:r>
                <a:rPr lang="en-US" sz="1200" dirty="0"/>
                <a:t>* Estimated value</a:t>
              </a:r>
            </a:p>
          </p:txBody>
        </p:sp>
      </p:grpSp>
    </p:spTree>
    <p:extLst>
      <p:ext uri="{BB962C8B-B14F-4D97-AF65-F5344CB8AC3E}">
        <p14:creationId xmlns:p14="http://schemas.microsoft.com/office/powerpoint/2010/main" val="2538556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FAD1B8-6B5D-4272-BCA4-2698DE13A766}"/>
              </a:ext>
            </a:extLst>
          </p:cNvPr>
          <p:cNvSpPr>
            <a:spLocks noGrp="1"/>
          </p:cNvSpPr>
          <p:nvPr>
            <p:ph idx="1"/>
          </p:nvPr>
        </p:nvSpPr>
        <p:spPr>
          <a:xfrm>
            <a:off x="685800" y="1981200"/>
            <a:ext cx="7858060" cy="4402822"/>
          </a:xfrm>
        </p:spPr>
        <p:txBody>
          <a:bodyPr>
            <a:normAutofit fontScale="92500" lnSpcReduction="10000"/>
          </a:bodyPr>
          <a:lstStyle/>
          <a:p>
            <a:r>
              <a:rPr lang="en-US" dirty="0"/>
              <a:t>In order to facilitate reachability estimation, the Beacon and Probe Response frames transmitted by an AP of an MLD must indicate:</a:t>
            </a:r>
          </a:p>
          <a:p>
            <a:pPr lvl="1"/>
            <a:r>
              <a:rPr lang="en-US" dirty="0"/>
              <a:t>The </a:t>
            </a:r>
            <a:r>
              <a:rPr lang="en-US" dirty="0" err="1"/>
              <a:t>TxPower</a:t>
            </a:r>
            <a:r>
              <a:rPr lang="en-US" dirty="0"/>
              <a:t> with which the frame was transmitted</a:t>
            </a:r>
          </a:p>
          <a:p>
            <a:pPr lvl="1"/>
            <a:r>
              <a:rPr lang="en-US" dirty="0" err="1"/>
              <a:t>TxPower</a:t>
            </a:r>
            <a:r>
              <a:rPr lang="en-US" dirty="0"/>
              <a:t> information of the Beacon frame for the other links supported by the AP MLD</a:t>
            </a:r>
          </a:p>
          <a:p>
            <a:endParaRPr lang="en-US" dirty="0"/>
          </a:p>
          <a:p>
            <a:r>
              <a:rPr lang="en-US" dirty="0"/>
              <a:t>Alternatively, the AP MLD can provide an indication of the </a:t>
            </a:r>
            <a:r>
              <a:rPr lang="en-US" dirty="0" err="1"/>
              <a:t>TxPower</a:t>
            </a:r>
            <a:r>
              <a:rPr lang="en-US" dirty="0"/>
              <a:t> difference with respect to the transmitting link</a:t>
            </a:r>
          </a:p>
          <a:p>
            <a:pPr lvl="1"/>
            <a:r>
              <a:rPr lang="en-US" dirty="0"/>
              <a:t>The STA knows the RSSI of the beacon frame received on the current link and based on the power difference, it can compute the estimated RSSI for the beacon on the other link(s)</a:t>
            </a:r>
          </a:p>
          <a:p>
            <a:pPr lvl="1"/>
            <a:r>
              <a:rPr lang="en-US" dirty="0"/>
              <a:t>Provide the power difference </a:t>
            </a:r>
            <a:r>
              <a:rPr lang="en-US" dirty="0" err="1"/>
              <a:t>w.r.t.</a:t>
            </a:r>
            <a:r>
              <a:rPr lang="en-US" dirty="0"/>
              <a:t> Beacon frame</a:t>
            </a:r>
          </a:p>
          <a:p>
            <a:pPr lvl="2"/>
            <a:r>
              <a:rPr lang="en-US" dirty="0"/>
              <a:t>E.g., is a signed value and unit of dBm.</a:t>
            </a:r>
          </a:p>
        </p:txBody>
      </p:sp>
      <p:sp>
        <p:nvSpPr>
          <p:cNvPr id="3" name="Slide Number Placeholder 2">
            <a:extLst>
              <a:ext uri="{FF2B5EF4-FFF2-40B4-BE49-F238E27FC236}">
                <a16:creationId xmlns:a16="http://schemas.microsoft.com/office/drawing/2014/main" id="{8CF7151D-6105-44D2-95E5-450F4195274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BF841491-F2B7-4837-A335-4A48343AFD1E}"/>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34DA5D-C88D-4454-BAE5-15857F5523E6}"/>
              </a:ext>
            </a:extLst>
          </p:cNvPr>
          <p:cNvSpPr>
            <a:spLocks noGrp="1"/>
          </p:cNvSpPr>
          <p:nvPr>
            <p:ph type="title"/>
          </p:nvPr>
        </p:nvSpPr>
        <p:spPr/>
        <p:txBody>
          <a:bodyPr/>
          <a:lstStyle/>
          <a:p>
            <a:r>
              <a:rPr lang="en-US" dirty="0"/>
              <a:t>Indication of per-link </a:t>
            </a:r>
            <a:r>
              <a:rPr lang="en-US" dirty="0" err="1"/>
              <a:t>TxPower</a:t>
            </a:r>
            <a:endParaRPr lang="en-US" dirty="0"/>
          </a:p>
        </p:txBody>
      </p:sp>
    </p:spTree>
    <p:extLst>
      <p:ext uri="{BB962C8B-B14F-4D97-AF65-F5344CB8AC3E}">
        <p14:creationId xmlns:p14="http://schemas.microsoft.com/office/powerpoint/2010/main" val="219996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B23580-C26D-415F-BD82-CA6BF067D574}"/>
              </a:ext>
            </a:extLst>
          </p:cNvPr>
          <p:cNvSpPr>
            <a:spLocks noGrp="1"/>
          </p:cNvSpPr>
          <p:nvPr>
            <p:ph idx="1"/>
          </p:nvPr>
        </p:nvSpPr>
        <p:spPr>
          <a:xfrm>
            <a:off x="685800" y="1981200"/>
            <a:ext cx="7858060" cy="4419600"/>
          </a:xfrm>
        </p:spPr>
        <p:txBody>
          <a:bodyPr/>
          <a:lstStyle/>
          <a:p>
            <a:r>
              <a:rPr lang="en-GB" altLang="en-US" dirty="0"/>
              <a:t>During discovery, aids in selecting an AP MLD with which the non-AP MLD has determined to have strong reachability on multiple links</a:t>
            </a:r>
          </a:p>
          <a:p>
            <a:pPr lvl="1"/>
            <a:r>
              <a:rPr lang="en-GB" altLang="en-US" dirty="0"/>
              <a:t>Without requiring to scan multiple links (saves power)</a:t>
            </a:r>
          </a:p>
          <a:p>
            <a:endParaRPr lang="en-GB" altLang="en-US" dirty="0"/>
          </a:p>
          <a:p>
            <a:r>
              <a:rPr lang="en-GB" altLang="en-US" dirty="0"/>
              <a:t>During regular operation, helps non-AP MLD save power by entering power-save state on links that are unreachable</a:t>
            </a:r>
          </a:p>
          <a:p>
            <a:endParaRPr lang="en-US" dirty="0"/>
          </a:p>
          <a:p>
            <a:r>
              <a:rPr lang="en-US" dirty="0"/>
              <a:t>Can influence roaming decisions at the non-AP MLD.</a:t>
            </a:r>
          </a:p>
        </p:txBody>
      </p:sp>
      <p:sp>
        <p:nvSpPr>
          <p:cNvPr id="3" name="Slide Number Placeholder 2">
            <a:extLst>
              <a:ext uri="{FF2B5EF4-FFF2-40B4-BE49-F238E27FC236}">
                <a16:creationId xmlns:a16="http://schemas.microsoft.com/office/drawing/2014/main" id="{A8F327E9-E62F-45AD-AFC7-D0192A3ED53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E923BE7A-3526-43C1-BE84-4274D1272CC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0954652-755F-4454-9B78-CA00DFEAD986}"/>
              </a:ext>
            </a:extLst>
          </p:cNvPr>
          <p:cNvSpPr>
            <a:spLocks noGrp="1"/>
          </p:cNvSpPr>
          <p:nvPr>
            <p:ph type="title"/>
          </p:nvPr>
        </p:nvSpPr>
        <p:spPr/>
        <p:txBody>
          <a:bodyPr/>
          <a:lstStyle/>
          <a:p>
            <a:r>
              <a:rPr lang="en-US" dirty="0"/>
              <a:t>Benefits</a:t>
            </a:r>
          </a:p>
        </p:txBody>
      </p:sp>
    </p:spTree>
    <p:extLst>
      <p:ext uri="{BB962C8B-B14F-4D97-AF65-F5344CB8AC3E}">
        <p14:creationId xmlns:p14="http://schemas.microsoft.com/office/powerpoint/2010/main" val="692175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65D001-A894-4465-9CA9-7FD72C8B0035}"/>
              </a:ext>
            </a:extLst>
          </p:cNvPr>
          <p:cNvSpPr>
            <a:spLocks noGrp="1"/>
          </p:cNvSpPr>
          <p:nvPr>
            <p:ph idx="1"/>
          </p:nvPr>
        </p:nvSpPr>
        <p:spPr/>
        <p:txBody>
          <a:bodyPr/>
          <a:lstStyle/>
          <a:p>
            <a:r>
              <a:rPr lang="en-US" dirty="0"/>
              <a:t>This contribution explains the need for advertising transmit power information for all the links so that a non-AP MLD can estimate the reachability on all links</a:t>
            </a:r>
          </a:p>
          <a:p>
            <a:pPr lvl="1"/>
            <a:r>
              <a:rPr lang="en-US" dirty="0"/>
              <a:t>Helps client save power</a:t>
            </a:r>
          </a:p>
        </p:txBody>
      </p:sp>
      <p:sp>
        <p:nvSpPr>
          <p:cNvPr id="3" name="Slide Number Placeholder 2">
            <a:extLst>
              <a:ext uri="{FF2B5EF4-FFF2-40B4-BE49-F238E27FC236}">
                <a16:creationId xmlns:a16="http://schemas.microsoft.com/office/drawing/2014/main" id="{CB7C1FDC-CE48-4E1E-AB34-A5CDEBC86C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1232698F-83AF-4C9A-8D7E-7D0F7C1C57F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7BFAE5-5EF3-42AC-8E91-875C89D1484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4198191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pPr marL="342900" marR="0" lvl="0" indent="-342900">
              <a:spcBef>
                <a:spcPts val="0"/>
              </a:spcBef>
              <a:spcAft>
                <a:spcPts val="0"/>
              </a:spcAft>
              <a:buFont typeface="Calibri" panose="020F0502020204030204" pitchFamily="34" charset="0"/>
              <a:buChar char="•"/>
              <a:tabLst>
                <a:tab pos="457200" algn="l"/>
              </a:tabLs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Do you agree that for R1 an AP of an AP MLD shall provide in its ML Probe Response frame, sent in response to an ML Probe Request frame requesting complete information, the difference between the current AP’s beacon transmit power normalized to 20 MHz and the beacon transmit power of a reported AP of the MLD normalized to 20 MHz, if the difference is non-zero?</a:t>
            </a:r>
            <a:r>
              <a:rPr lang="en-US" sz="1800" b="1"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857250" lvl="1" indent="-228600">
              <a:spcBef>
                <a:spcPts val="0"/>
              </a:spcBef>
              <a:spcAft>
                <a:spcPts val="0"/>
              </a:spcAft>
              <a:tabLst>
                <a:tab pos="457200" algn="l"/>
                <a:tab pos="4572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NOTE 1 – the </a:t>
            </a:r>
            <a:r>
              <a:rPr lang="en-US" sz="1400" b="0" dirty="0" err="1">
                <a:effectLst/>
                <a:latin typeface="Calibri" panose="020F0502020204030204" pitchFamily="34" charset="0"/>
                <a:ea typeface="Times New Roman" panose="02020603050405020304" pitchFamily="18" charset="0"/>
                <a:cs typeface="Times New Roman" panose="02020603050405020304" pitchFamily="18" charset="0"/>
              </a:rPr>
              <a:t>TxPower</a:t>
            </a: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 Information will include positive or negative difference with respect to the reporting AP’s </a:t>
            </a:r>
            <a:r>
              <a:rPr lang="en-US" sz="1400" b="0" dirty="0" err="1">
                <a:effectLst/>
                <a:latin typeface="Calibri" panose="020F0502020204030204" pitchFamily="34" charset="0"/>
                <a:ea typeface="Times New Roman" panose="02020603050405020304" pitchFamily="18" charset="0"/>
                <a:cs typeface="Times New Roman" panose="02020603050405020304" pitchFamily="18" charset="0"/>
              </a:rPr>
              <a:t>TxPower</a:t>
            </a: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857250" lvl="1" indent="-228600">
              <a:spcBef>
                <a:spcPts val="0"/>
              </a:spcBef>
              <a:spcAft>
                <a:spcPts val="0"/>
              </a:spcAft>
              <a:tabLst>
                <a:tab pos="457200" algn="l"/>
                <a:tab pos="4572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NOTE 2: Exact element/field to carry </a:t>
            </a:r>
            <a:r>
              <a:rPr lang="en-US" sz="1400" b="0" dirty="0" err="1">
                <a:effectLst/>
                <a:latin typeface="Calibri" panose="020F0502020204030204" pitchFamily="34" charset="0"/>
                <a:ea typeface="Times New Roman" panose="02020603050405020304" pitchFamily="18" charset="0"/>
                <a:cs typeface="Times New Roman" panose="02020603050405020304" pitchFamily="18" charset="0"/>
              </a:rPr>
              <a:t>TxPower</a:t>
            </a: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 Information is TBD</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242952</TotalTime>
  <Words>796</Words>
  <Application>Microsoft Office PowerPoint</Application>
  <PresentationFormat>On-screen Show (4:3)</PresentationFormat>
  <Paragraphs>97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Segoe UI</vt:lpstr>
      <vt:lpstr>Times New Roman</vt:lpstr>
      <vt:lpstr>ACcord Submission Template</vt:lpstr>
      <vt:lpstr>MLO: Reachability Problem</vt:lpstr>
      <vt:lpstr>Problem Statement</vt:lpstr>
      <vt:lpstr>Solution Summary</vt:lpstr>
      <vt:lpstr>Estimation of Reachability</vt:lpstr>
      <vt:lpstr>Indication of per-link TxPower</vt:lpstr>
      <vt:lpstr>Benefits</vt:lpstr>
      <vt:lpstr>Summary</vt:lpstr>
      <vt:lpstr>SP #1</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5209</cp:revision>
  <dcterms:created xsi:type="dcterms:W3CDTF">2012-05-29T15:24:34Z</dcterms:created>
  <dcterms:modified xsi:type="dcterms:W3CDTF">2020-11-10T21:14:58Z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