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43" r:id="rId3"/>
    <p:sldId id="349" r:id="rId4"/>
    <p:sldId id="350" r:id="rId5"/>
    <p:sldId id="355" r:id="rId6"/>
    <p:sldId id="351" r:id="rId7"/>
    <p:sldId id="354" r:id="rId8"/>
    <p:sldId id="356" r:id="rId9"/>
    <p:sldId id="348" r:id="rId10"/>
    <p:sldId id="358" r:id="rId11"/>
    <p:sldId id="361" r:id="rId12"/>
    <p:sldId id="359" r:id="rId13"/>
    <p:sldId id="36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802.11-20/0503-01-00be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BSS parameter update for Multi-link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7" name="Document" r:id="rId5" imgW="8377264" imgH="4838877" progId="Word.Document.8">
                  <p:embed/>
                </p:oleObj>
              </mc:Choice>
              <mc:Fallback>
                <p:oleObj name="Document" r:id="rId5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an AP in an AP MLD shall provide BSS specific parameters update indication for one or more other APs in the same AP </a:t>
            </a:r>
            <a:r>
              <a:rPr lang="en-US" altLang="zh-CN" dirty="0" smtClean="0"/>
              <a:t>MLD?</a:t>
            </a:r>
            <a:endParaRPr lang="en-US" altLang="zh-CN" dirty="0"/>
          </a:p>
          <a:p>
            <a:pPr lvl="1"/>
            <a:r>
              <a:rPr lang="en-US" altLang="zh-CN" sz="1600" dirty="0" smtClean="0"/>
              <a:t>BSS </a:t>
            </a:r>
            <a:r>
              <a:rPr lang="en-US" altLang="zh-CN" sz="1600" dirty="0"/>
              <a:t>specific parameters update indication </a:t>
            </a:r>
            <a:r>
              <a:rPr lang="en-US" altLang="zh-CN" sz="1600" dirty="0" smtClean="0"/>
              <a:t>includes Link ID and Change Sequence Number for each reported AP, where Link ID is an identifier of the reported AP</a:t>
            </a:r>
          </a:p>
          <a:p>
            <a:pPr lvl="1"/>
            <a:r>
              <a:rPr lang="en-US" altLang="zh-CN" sz="1600" dirty="0" smtClean="0"/>
              <a:t>Reusing the existing Check beacon field as </a:t>
            </a:r>
            <a:r>
              <a:rPr lang="en-US" altLang="zh-CN" sz="1600" dirty="0"/>
              <a:t>Change Sequence Number </a:t>
            </a:r>
            <a:r>
              <a:rPr lang="en-US" altLang="zh-CN" sz="1600" dirty="0" smtClean="0"/>
              <a:t>field is TBD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54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a non-AP </a:t>
            </a:r>
            <a:r>
              <a:rPr lang="en-US" altLang="zh-CN" dirty="0"/>
              <a:t>MLD </a:t>
            </a:r>
            <a:r>
              <a:rPr lang="en-US" altLang="zh-CN" dirty="0" smtClean="0"/>
              <a:t>shall maintain </a:t>
            </a:r>
            <a:r>
              <a:rPr lang="en-US" altLang="zh-CN" dirty="0"/>
              <a:t>a record of the most recently received sequence counter for each </a:t>
            </a:r>
            <a:r>
              <a:rPr lang="en-US" altLang="zh-CN" dirty="0" smtClean="0"/>
              <a:t>reported APs with which a STA in the non-AP MLD is associated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7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when a STA in a non-AP MLD receives a Change Sequence Number field that is different from the previously received Change Sequence Number field for a reported AP in an AP </a:t>
            </a:r>
            <a:r>
              <a:rPr lang="en-US" altLang="zh-CN" dirty="0" smtClean="0"/>
              <a:t>MLD, the corresponding STA in the non-AP MLD </a:t>
            </a:r>
            <a:r>
              <a:rPr lang="en-US" altLang="zh-CN" dirty="0"/>
              <a:t>shall </a:t>
            </a:r>
            <a:r>
              <a:rPr lang="en-US" altLang="zh-CN" dirty="0" smtClean="0"/>
              <a:t>attempt to receive the next beacon frame sent by reported AP to retrieve the update?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7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when </a:t>
            </a:r>
            <a:r>
              <a:rPr lang="en-US" altLang="zh-CN" dirty="0"/>
              <a:t>a STA in a non-AP MLD receives </a:t>
            </a:r>
            <a:r>
              <a:rPr lang="en-US" altLang="zh-CN" dirty="0" smtClean="0"/>
              <a:t>a Change </a:t>
            </a:r>
            <a:r>
              <a:rPr lang="en-US" altLang="zh-CN" dirty="0"/>
              <a:t>Sequence Number field </a:t>
            </a:r>
            <a:r>
              <a:rPr lang="en-US" altLang="zh-CN" dirty="0" smtClean="0"/>
              <a:t>that </a:t>
            </a:r>
            <a:r>
              <a:rPr lang="en-US" altLang="zh-CN" dirty="0"/>
              <a:t>is different from the previously received Change Sequence Number </a:t>
            </a:r>
            <a:r>
              <a:rPr lang="en-US" altLang="zh-CN" dirty="0" smtClean="0"/>
              <a:t>field for </a:t>
            </a:r>
            <a:r>
              <a:rPr lang="en-US" altLang="zh-CN" dirty="0"/>
              <a:t>a reported AP in an AP </a:t>
            </a:r>
            <a:r>
              <a:rPr lang="en-US" altLang="zh-CN" dirty="0" smtClean="0"/>
              <a:t>MLD, any STA </a:t>
            </a:r>
            <a:r>
              <a:rPr lang="en-US" altLang="zh-CN" dirty="0"/>
              <a:t>in the non-AP MLD </a:t>
            </a:r>
            <a:r>
              <a:rPr lang="en-US" altLang="zh-CN" dirty="0" smtClean="0"/>
              <a:t>may send the Probe Request frame to retrieve </a:t>
            </a:r>
            <a:r>
              <a:rPr lang="en-US" altLang="zh-CN" dirty="0"/>
              <a:t>the </a:t>
            </a:r>
            <a:r>
              <a:rPr lang="en-US" altLang="zh-CN" dirty="0" smtClean="0"/>
              <a:t>update for the reported AP?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98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agreed that </a:t>
            </a:r>
            <a:r>
              <a:rPr lang="en-US" altLang="zh-CN" dirty="0" smtClean="0"/>
              <a:t>a </a:t>
            </a:r>
            <a:r>
              <a:rPr lang="en-US" altLang="zh-CN" dirty="0"/>
              <a:t>non-AP MLD monitors and performs basic operations (such as traffic indication, BSS parameter updates, etc.) on one or more link(s</a:t>
            </a:r>
            <a:r>
              <a:rPr lang="en-US" altLang="zh-CN" dirty="0" smtClean="0"/>
              <a:t>) [1].</a:t>
            </a:r>
          </a:p>
          <a:p>
            <a:r>
              <a:rPr lang="en-US" altLang="zh-CN" dirty="0" smtClean="0"/>
              <a:t>BSS parameter update notification for Multi-link Operation was first mentioned in [2] and [3]</a:t>
            </a:r>
          </a:p>
          <a:p>
            <a:pPr lvl="1"/>
            <a:r>
              <a:rPr lang="en-US" altLang="zh-CN" sz="1600" dirty="0"/>
              <a:t>BSS parameter update notification could be done in one link for another link such that to avoid monitor </a:t>
            </a:r>
            <a:r>
              <a:rPr lang="en-US" altLang="zh-CN" sz="1600" dirty="0" smtClean="0"/>
              <a:t>every link’s parameter update info</a:t>
            </a:r>
            <a:endParaRPr lang="en-US" altLang="zh-CN" sz="1600" dirty="0"/>
          </a:p>
          <a:p>
            <a:r>
              <a:rPr lang="en-US" altLang="zh-CN" dirty="0" smtClean="0"/>
              <a:t>In this contribution, we provide a possible mechanism for it.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Recap: BSS parameter Update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BSS parameter update notification is not new thing for a STA</a:t>
            </a:r>
          </a:p>
          <a:p>
            <a:pPr lvl="1"/>
            <a:r>
              <a:rPr lang="en-US" altLang="zh-CN" sz="1600" dirty="0"/>
              <a:t>For </a:t>
            </a:r>
            <a:r>
              <a:rPr lang="en-US" altLang="zh-CN" sz="1600" dirty="0" smtClean="0"/>
              <a:t>TIM broadcast STA, BSS </a:t>
            </a:r>
            <a:r>
              <a:rPr lang="en-US" altLang="zh-CN" sz="1600" dirty="0"/>
              <a:t>parameter update notification </a:t>
            </a:r>
            <a:r>
              <a:rPr lang="en-US" altLang="zh-CN" sz="1600" dirty="0" smtClean="0"/>
              <a:t>is carried in TIM broadcast frame</a:t>
            </a:r>
          </a:p>
          <a:p>
            <a:pPr lvl="1" indent="285750"/>
            <a:r>
              <a:rPr lang="en-US" altLang="zh-CN" sz="1200" dirty="0"/>
              <a:t>TIM Broadcast allows a non-AP STA to receive a TIM element without receiving a Beacon frame that may </a:t>
            </a:r>
            <a:r>
              <a:rPr lang="en-US" altLang="zh-CN" sz="1200" dirty="0" smtClean="0"/>
              <a:t>reduce the </a:t>
            </a:r>
            <a:r>
              <a:rPr lang="en-US" altLang="zh-CN" sz="1200" dirty="0"/>
              <a:t>required wake time in a power save mode</a:t>
            </a:r>
            <a:r>
              <a:rPr lang="en-US" altLang="zh-CN" sz="1200" dirty="0" smtClean="0"/>
              <a:t>.</a:t>
            </a:r>
          </a:p>
          <a:p>
            <a:pPr lvl="1" indent="285750"/>
            <a:r>
              <a:rPr lang="en-US" altLang="zh-CN" sz="1200" dirty="0"/>
              <a:t>The shorter receive time reduces the power consumption for non-AP STAs in a power save mode.</a:t>
            </a:r>
          </a:p>
          <a:p>
            <a:pPr lvl="1"/>
            <a:r>
              <a:rPr lang="en-US" altLang="zh-CN" sz="1600" dirty="0" smtClean="0"/>
              <a:t>For SIG STA, </a:t>
            </a:r>
            <a:r>
              <a:rPr lang="en-US" altLang="zh-CN" sz="1600" dirty="0"/>
              <a:t>BSS parameter update notification is carried in </a:t>
            </a:r>
            <a:r>
              <a:rPr lang="en-US" altLang="zh-CN" sz="1600" dirty="0" smtClean="0"/>
              <a:t>Change sequence element</a:t>
            </a:r>
            <a:endParaRPr lang="en-US" altLang="zh-CN" sz="1600" dirty="0"/>
          </a:p>
          <a:p>
            <a:r>
              <a:rPr lang="en-US" altLang="zh-CN" dirty="0" smtClean="0"/>
              <a:t>Moreover, we have BSS parameter update notification for wake up radio</a:t>
            </a:r>
          </a:p>
          <a:p>
            <a:pPr lvl="1"/>
            <a:r>
              <a:rPr lang="en-US" altLang="zh-CN" sz="1600" dirty="0"/>
              <a:t>It is similar to </a:t>
            </a:r>
            <a:r>
              <a:rPr lang="en-US" altLang="zh-CN" sz="1600" dirty="0" smtClean="0"/>
              <a:t>multilink </a:t>
            </a:r>
            <a:r>
              <a:rPr lang="en-US" altLang="zh-CN" sz="1600" dirty="0"/>
              <a:t>device, which </a:t>
            </a:r>
            <a:r>
              <a:rPr lang="en-US" altLang="zh-CN" sz="1600" dirty="0" smtClean="0"/>
              <a:t>has </a:t>
            </a:r>
            <a:r>
              <a:rPr lang="en-US" altLang="zh-CN" sz="1600" dirty="0"/>
              <a:t>more than one link</a:t>
            </a:r>
          </a:p>
          <a:p>
            <a:pPr lvl="1" indent="285750"/>
            <a:r>
              <a:rPr lang="en-US" altLang="zh-CN" sz="1200" dirty="0"/>
              <a:t>One link is Wake up receiver, the other is Primary Connective </a:t>
            </a:r>
            <a:r>
              <a:rPr lang="en-US" altLang="zh-CN" sz="1200" dirty="0" smtClean="0"/>
              <a:t>Radio (PCR)</a:t>
            </a:r>
          </a:p>
          <a:p>
            <a:pPr lvl="1"/>
            <a:r>
              <a:rPr lang="en-US" altLang="zh-CN" sz="1600" dirty="0"/>
              <a:t>Provide the </a:t>
            </a:r>
            <a:r>
              <a:rPr lang="en-US" altLang="zh-CN" sz="1600" dirty="0" smtClean="0"/>
              <a:t>BSS </a:t>
            </a:r>
            <a:r>
              <a:rPr lang="en-US" altLang="zh-CN" sz="1600" dirty="0"/>
              <a:t>parameter update notification </a:t>
            </a:r>
            <a:r>
              <a:rPr lang="en-US" altLang="zh-CN" sz="1600" dirty="0" smtClean="0"/>
              <a:t>for PCR through wake up receiver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8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모서리가 둥근 직사각형 60"/>
          <p:cNvSpPr/>
          <p:nvPr/>
        </p:nvSpPr>
        <p:spPr>
          <a:xfrm>
            <a:off x="6631921" y="4080017"/>
            <a:ext cx="1826279" cy="24461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00" dirty="0" smtClean="0">
                <a:latin typeface="Times New Roman" pitchFamily="16" charset="0"/>
                <a:ea typeface="MS Gothic" charset="-128"/>
              </a:rPr>
              <a:t>doze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모서리가 둥근 직사각형 60"/>
          <p:cNvSpPr/>
          <p:nvPr/>
        </p:nvSpPr>
        <p:spPr>
          <a:xfrm>
            <a:off x="2993534" y="4088744"/>
            <a:ext cx="2579436" cy="24461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00" dirty="0" smtClean="0">
                <a:latin typeface="Times New Roman" pitchFamily="16" charset="0"/>
                <a:ea typeface="MS Gothic" charset="-128"/>
              </a:rPr>
              <a:t>doze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we </a:t>
            </a:r>
            <a:r>
              <a:rPr lang="en-US" altLang="zh-CN" dirty="0"/>
              <a:t>need BSS parameter updates </a:t>
            </a:r>
            <a:r>
              <a:rPr lang="en-US" altLang="zh-CN" dirty="0" smtClean="0"/>
              <a:t>info for multi-link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92531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 most cases, </a:t>
            </a:r>
            <a:r>
              <a:rPr lang="en-US" altLang="zh-CN" sz="2000" dirty="0"/>
              <a:t>the non-AP </a:t>
            </a:r>
            <a:r>
              <a:rPr lang="en-US" altLang="zh-CN" sz="2000" dirty="0" smtClean="0"/>
              <a:t>MLD will not enable all the STAs because of the following reasons</a:t>
            </a:r>
          </a:p>
          <a:p>
            <a:pPr lvl="1"/>
            <a:r>
              <a:rPr lang="en-US" altLang="zh-CN" sz="1400" dirty="0"/>
              <a:t>Power consumption is a big </a:t>
            </a:r>
            <a:r>
              <a:rPr lang="en-US" altLang="zh-CN" sz="1400" dirty="0" smtClean="0"/>
              <a:t>issue if enabling all the STAs all the time</a:t>
            </a:r>
            <a:endParaRPr lang="en-US" altLang="zh-CN" sz="1400" dirty="0"/>
          </a:p>
          <a:p>
            <a:pPr lvl="1"/>
            <a:r>
              <a:rPr lang="en-US" altLang="zh-CN" sz="1400" dirty="0"/>
              <a:t>No big traffic requirement all the time</a:t>
            </a:r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 smtClean="0"/>
              <a:t>In this case, the non-AP MLD will miss the important information, such </a:t>
            </a:r>
            <a:r>
              <a:rPr lang="en-US" altLang="zh-CN" sz="2000" dirty="0"/>
              <a:t>as </a:t>
            </a:r>
            <a:r>
              <a:rPr lang="en-US" altLang="zh-CN" sz="2000" dirty="0" smtClean="0"/>
              <a:t>BSS </a:t>
            </a:r>
            <a:r>
              <a:rPr lang="en-US" altLang="zh-CN" sz="2000" dirty="0"/>
              <a:t>parameter </a:t>
            </a:r>
            <a:r>
              <a:rPr lang="en-US" altLang="zh-CN" sz="2000" dirty="0" smtClean="0"/>
              <a:t>updates for the link on which the STA in doze state work</a:t>
            </a:r>
          </a:p>
          <a:p>
            <a:r>
              <a:rPr lang="en-US" altLang="zh-CN" sz="2000" dirty="0" smtClean="0"/>
              <a:t>BSS </a:t>
            </a:r>
            <a:r>
              <a:rPr lang="en-US" altLang="zh-CN" sz="2000" dirty="0"/>
              <a:t>parameter update </a:t>
            </a:r>
            <a:r>
              <a:rPr lang="en-US" altLang="zh-CN" sz="2000" dirty="0" smtClean="0"/>
              <a:t>information is needed for the STA in doze state when it transforms to be awake state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846705" y="3124200"/>
            <a:ext cx="7611495" cy="1595210"/>
            <a:chOff x="538326" y="4805590"/>
            <a:chExt cx="7611495" cy="1595210"/>
          </a:xfrm>
        </p:grpSpPr>
        <p:cxnSp>
          <p:nvCxnSpPr>
            <p:cNvPr id="8" name="직선 연결선 6"/>
            <p:cNvCxnSpPr/>
            <p:nvPr/>
          </p:nvCxnSpPr>
          <p:spPr bwMode="auto">
            <a:xfrm>
              <a:off x="1670472" y="5394875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TextBox 7"/>
            <p:cNvSpPr txBox="1"/>
            <p:nvPr/>
          </p:nvSpPr>
          <p:spPr>
            <a:xfrm>
              <a:off x="1176870" y="5904217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" name="TextBox 8"/>
            <p:cNvSpPr txBox="1"/>
            <p:nvPr/>
          </p:nvSpPr>
          <p:spPr>
            <a:xfrm>
              <a:off x="1190474" y="529307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127414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12" name="직선 연결선 28"/>
            <p:cNvCxnSpPr/>
            <p:nvPr/>
          </p:nvCxnSpPr>
          <p:spPr bwMode="auto">
            <a:xfrm>
              <a:off x="1670141" y="6011807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직선 연결선 31"/>
            <p:cNvCxnSpPr/>
            <p:nvPr/>
          </p:nvCxnSpPr>
          <p:spPr bwMode="auto">
            <a:xfrm>
              <a:off x="1670472" y="5043580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직사각형 32"/>
            <p:cNvSpPr/>
            <p:nvPr/>
          </p:nvSpPr>
          <p:spPr>
            <a:xfrm>
              <a:off x="1790976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15" name="TextBox 34"/>
            <p:cNvSpPr txBox="1"/>
            <p:nvPr/>
          </p:nvSpPr>
          <p:spPr>
            <a:xfrm>
              <a:off x="1190474" y="494352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39"/>
            <p:cNvSpPr txBox="1"/>
            <p:nvPr/>
          </p:nvSpPr>
          <p:spPr>
            <a:xfrm>
              <a:off x="1176621" y="619719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7" name="직선 연결선 42"/>
            <p:cNvCxnSpPr/>
            <p:nvPr/>
          </p:nvCxnSpPr>
          <p:spPr bwMode="auto">
            <a:xfrm>
              <a:off x="1670223" y="6296339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TextBox 43"/>
            <p:cNvSpPr txBox="1"/>
            <p:nvPr/>
          </p:nvSpPr>
          <p:spPr>
            <a:xfrm>
              <a:off x="699252" y="5118299"/>
              <a:ext cx="657552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AP </a:t>
              </a: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MLD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9" name="TextBox 44"/>
            <p:cNvSpPr txBox="1"/>
            <p:nvPr/>
          </p:nvSpPr>
          <p:spPr>
            <a:xfrm>
              <a:off x="538326" y="6050704"/>
              <a:ext cx="995786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Non AP MLD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0" name="TextBox 45"/>
            <p:cNvSpPr txBox="1"/>
            <p:nvPr/>
          </p:nvSpPr>
          <p:spPr>
            <a:xfrm>
              <a:off x="574051" y="5516559"/>
              <a:ext cx="749717" cy="400110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PM =1 for Link 1&amp;2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cxnSp>
          <p:nvCxnSpPr>
            <p:cNvPr id="21" name="직선 화살표 연결선 46"/>
            <p:cNvCxnSpPr>
              <a:stCxn id="20" idx="2"/>
              <a:endCxn id="19" idx="0"/>
            </p:cNvCxnSpPr>
            <p:nvPr/>
          </p:nvCxnSpPr>
          <p:spPr bwMode="auto">
            <a:xfrm>
              <a:off x="948910" y="5916669"/>
              <a:ext cx="87309" cy="1340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직선 화살표 연결선 53"/>
            <p:cNvCxnSpPr>
              <a:stCxn id="14" idx="2"/>
            </p:cNvCxnSpPr>
            <p:nvPr/>
          </p:nvCxnSpPr>
          <p:spPr bwMode="auto">
            <a:xfrm>
              <a:off x="2118680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모서리가 둥근 직사각형 60"/>
            <p:cNvSpPr/>
            <p:nvPr/>
          </p:nvSpPr>
          <p:spPr>
            <a:xfrm>
              <a:off x="1626204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모서리가 둥근 직사각형 60"/>
            <p:cNvSpPr/>
            <p:nvPr/>
          </p:nvSpPr>
          <p:spPr>
            <a:xfrm>
              <a:off x="1639037" y="6040608"/>
              <a:ext cx="6510784" cy="244614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직사각형 10"/>
            <p:cNvSpPr/>
            <p:nvPr/>
          </p:nvSpPr>
          <p:spPr>
            <a:xfrm>
              <a:off x="6765801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27" name="직사각형 32"/>
            <p:cNvSpPr/>
            <p:nvPr/>
          </p:nvSpPr>
          <p:spPr>
            <a:xfrm>
              <a:off x="5429363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28" name="직선 화살표 연결선 53"/>
            <p:cNvCxnSpPr>
              <a:stCxn id="27" idx="2"/>
            </p:cNvCxnSpPr>
            <p:nvPr/>
          </p:nvCxnSpPr>
          <p:spPr bwMode="auto">
            <a:xfrm>
              <a:off x="5757067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직선 화살표 연결선 55"/>
            <p:cNvCxnSpPr>
              <a:stCxn id="26" idx="2"/>
            </p:cNvCxnSpPr>
            <p:nvPr/>
          </p:nvCxnSpPr>
          <p:spPr bwMode="auto">
            <a:xfrm>
              <a:off x="7081575" y="5394941"/>
              <a:ext cx="0" cy="61108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0" name="모서리가 둥근 직사각형 60"/>
            <p:cNvSpPr/>
            <p:nvPr/>
          </p:nvSpPr>
          <p:spPr>
            <a:xfrm>
              <a:off x="5264591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3" name="직선 화살표 연결선 55"/>
            <p:cNvCxnSpPr>
              <a:stCxn id="11" idx="2"/>
            </p:cNvCxnSpPr>
            <p:nvPr/>
          </p:nvCxnSpPr>
          <p:spPr bwMode="auto">
            <a:xfrm>
              <a:off x="3443188" y="5394941"/>
              <a:ext cx="0" cy="6456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82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we need BSS parameter updates </a:t>
            </a:r>
            <a:r>
              <a:rPr lang="en-US" altLang="zh-CN" dirty="0" smtClean="0"/>
              <a:t>info </a:t>
            </a:r>
            <a:r>
              <a:rPr lang="en-US" altLang="zh-CN" dirty="0"/>
              <a:t>for multi-link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non-STR non-AP MLD, it is impossible to monitor </a:t>
            </a:r>
            <a:r>
              <a:rPr lang="en-US" altLang="zh-CN" dirty="0"/>
              <a:t>BSS parameter </a:t>
            </a:r>
            <a:r>
              <a:rPr lang="en-US" altLang="zh-CN" dirty="0" smtClean="0"/>
              <a:t>updates for every link simultaneously</a:t>
            </a:r>
          </a:p>
          <a:p>
            <a:pPr lvl="1"/>
            <a:r>
              <a:rPr lang="en-US" altLang="zh-CN" sz="1600" dirty="0" smtClean="0"/>
              <a:t>The non-AP MLD may miss the new BSS parameters broadcast  while it transmits a packet in another link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BSS parameter update information is needed for the </a:t>
            </a:r>
            <a:r>
              <a:rPr lang="en-US" altLang="zh-CN" sz="2400" b="1" dirty="0" smtClean="0">
                <a:ea typeface="+mn-ea"/>
                <a:cs typeface="+mn-cs"/>
              </a:rPr>
              <a:t>STA in a MLD which can not receive the packet because of non-STR capability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91" name="组合 90"/>
          <p:cNvGrpSpPr/>
          <p:nvPr/>
        </p:nvGrpSpPr>
        <p:grpSpPr>
          <a:xfrm>
            <a:off x="2574678" y="3505200"/>
            <a:ext cx="4070843" cy="1457274"/>
            <a:chOff x="958356" y="3495726"/>
            <a:chExt cx="4312162" cy="1457274"/>
          </a:xfrm>
        </p:grpSpPr>
        <p:grpSp>
          <p:nvGrpSpPr>
            <p:cNvPr id="57" name="组合 56"/>
            <p:cNvGrpSpPr/>
            <p:nvPr/>
          </p:nvGrpSpPr>
          <p:grpSpPr>
            <a:xfrm>
              <a:off x="958356" y="3495726"/>
              <a:ext cx="4312162" cy="1457274"/>
              <a:chOff x="649977" y="4943526"/>
              <a:chExt cx="4312162" cy="1457274"/>
            </a:xfrm>
          </p:grpSpPr>
          <p:cxnSp>
            <p:nvCxnSpPr>
              <p:cNvPr id="58" name="직선 연결선 6"/>
              <p:cNvCxnSpPr/>
              <p:nvPr/>
            </p:nvCxnSpPr>
            <p:spPr bwMode="auto">
              <a:xfrm>
                <a:off x="1670472" y="5394875"/>
                <a:ext cx="329166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" name="TextBox 7"/>
              <p:cNvSpPr txBox="1"/>
              <p:nvPr/>
            </p:nvSpPr>
            <p:spPr>
              <a:xfrm>
                <a:off x="1176870" y="5904217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1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0" name="TextBox 8"/>
              <p:cNvSpPr txBox="1"/>
              <p:nvPr/>
            </p:nvSpPr>
            <p:spPr>
              <a:xfrm>
                <a:off x="1190474" y="5293071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2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1" name="직사각형 10"/>
              <p:cNvSpPr/>
              <p:nvPr/>
            </p:nvSpPr>
            <p:spPr>
              <a:xfrm>
                <a:off x="3127414" y="5156757"/>
                <a:ext cx="631548" cy="2381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맑은 고딕" panose="020B0503020000020004" pitchFamily="50" charset="-127"/>
                  </a:rPr>
                  <a:t>Beacon</a:t>
                </a:r>
                <a:endParaRPr kumimoji="0" lang="ko-KR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62" name="직선 연결선 28"/>
              <p:cNvCxnSpPr/>
              <p:nvPr/>
            </p:nvCxnSpPr>
            <p:spPr bwMode="auto">
              <a:xfrm>
                <a:off x="1670141" y="6011807"/>
                <a:ext cx="329199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직선 연결선 31"/>
              <p:cNvCxnSpPr/>
              <p:nvPr/>
            </p:nvCxnSpPr>
            <p:spPr bwMode="auto">
              <a:xfrm>
                <a:off x="1670472" y="5043580"/>
                <a:ext cx="329166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5" name="TextBox 34"/>
              <p:cNvSpPr txBox="1"/>
              <p:nvPr/>
            </p:nvSpPr>
            <p:spPr>
              <a:xfrm>
                <a:off x="1190474" y="4943526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1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6" name="TextBox 39"/>
              <p:cNvSpPr txBox="1"/>
              <p:nvPr/>
            </p:nvSpPr>
            <p:spPr>
              <a:xfrm>
                <a:off x="1176621" y="6197191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2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67" name="직선 연결선 42"/>
              <p:cNvCxnSpPr/>
              <p:nvPr/>
            </p:nvCxnSpPr>
            <p:spPr bwMode="auto">
              <a:xfrm>
                <a:off x="1670223" y="6296339"/>
                <a:ext cx="329191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8" name="TextBox 43"/>
              <p:cNvSpPr txBox="1"/>
              <p:nvPr/>
            </p:nvSpPr>
            <p:spPr>
              <a:xfrm>
                <a:off x="699252" y="5118299"/>
                <a:ext cx="657552" cy="246221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AP </a:t>
                </a:r>
                <a:r>
                  <a:rPr kumimoji="1" lang="en-US" altLang="zh-CN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MLD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9" name="TextBox 44"/>
              <p:cNvSpPr txBox="1"/>
              <p:nvPr/>
            </p:nvSpPr>
            <p:spPr>
              <a:xfrm>
                <a:off x="649977" y="5996469"/>
                <a:ext cx="644728" cy="400110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zh-CN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Non-AP</a:t>
                </a:r>
              </a:p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</a:t>
                </a:r>
                <a:r>
                  <a:rPr kumimoji="1" lang="en-US" altLang="zh-CN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MLD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72" name="직선 화살표 연결선 53"/>
              <p:cNvCxnSpPr>
                <a:stCxn id="73" idx="0"/>
              </p:cNvCxnSpPr>
              <p:nvPr/>
            </p:nvCxnSpPr>
            <p:spPr bwMode="auto">
              <a:xfrm flipH="1" flipV="1">
                <a:off x="2599565" y="5072381"/>
                <a:ext cx="1" cy="692959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73" name="모서리가 둥근 직사각형 60"/>
              <p:cNvSpPr/>
              <p:nvPr/>
            </p:nvSpPr>
            <p:spPr>
              <a:xfrm>
                <a:off x="1626203" y="5765340"/>
                <a:ext cx="1946725" cy="240681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altLang="zh-CN" sz="1000" dirty="0" smtClean="0">
                    <a:latin typeface="Times New Roman" pitchFamily="16" charset="0"/>
                    <a:ea typeface="MS Gothic" charset="-128"/>
                  </a:rPr>
                  <a:t>Packet </a:t>
                </a:r>
                <a:endParaRPr kumimoji="0" lang="ko-KR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80" name="직선 화살표 연결선 55"/>
              <p:cNvCxnSpPr>
                <a:stCxn id="61" idx="2"/>
              </p:cNvCxnSpPr>
              <p:nvPr/>
            </p:nvCxnSpPr>
            <p:spPr bwMode="auto">
              <a:xfrm>
                <a:off x="3443188" y="5394941"/>
                <a:ext cx="0" cy="71288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/>
              </a:ln>
              <a:effectLst/>
            </p:spPr>
          </p:cxnSp>
        </p:grpSp>
        <p:grpSp>
          <p:nvGrpSpPr>
            <p:cNvPr id="90" name="组合 89"/>
            <p:cNvGrpSpPr/>
            <p:nvPr/>
          </p:nvGrpSpPr>
          <p:grpSpPr>
            <a:xfrm>
              <a:off x="3695273" y="3985197"/>
              <a:ext cx="186034" cy="188513"/>
              <a:chOff x="3881307" y="4660026"/>
              <a:chExt cx="186034" cy="188513"/>
            </a:xfrm>
          </p:grpSpPr>
          <p:cxnSp>
            <p:nvCxnSpPr>
              <p:cNvPr id="87" name="直接连接符 86"/>
              <p:cNvCxnSpPr/>
              <p:nvPr/>
            </p:nvCxnSpPr>
            <p:spPr bwMode="auto">
              <a:xfrm flipH="1">
                <a:off x="3881307" y="4660026"/>
                <a:ext cx="186034" cy="18851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9" name="直接连接符 88"/>
              <p:cNvCxnSpPr/>
              <p:nvPr/>
            </p:nvCxnSpPr>
            <p:spPr bwMode="auto">
              <a:xfrm>
                <a:off x="3881307" y="4660026"/>
                <a:ext cx="186034" cy="16685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77621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BSS Parameters </a:t>
            </a:r>
            <a:r>
              <a:rPr lang="en-US" altLang="zh-CN" dirty="0" smtClean="0"/>
              <a:t>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Generally speaking, </a:t>
            </a:r>
            <a:r>
              <a:rPr lang="en-US" altLang="zh-CN" sz="2000" dirty="0"/>
              <a:t>the STA </a:t>
            </a:r>
            <a:r>
              <a:rPr lang="en-US" altLang="zh-CN" sz="2000" dirty="0" smtClean="0"/>
              <a:t>in a MLD knows </a:t>
            </a:r>
            <a:r>
              <a:rPr lang="en-US" altLang="zh-CN" sz="2000" dirty="0"/>
              <a:t>all the necessary </a:t>
            </a:r>
            <a:r>
              <a:rPr lang="en-US" altLang="zh-CN" sz="2000" dirty="0" smtClean="0"/>
              <a:t>info for its corresponding link </a:t>
            </a:r>
            <a:r>
              <a:rPr lang="en-US" altLang="zh-CN" sz="2000" dirty="0"/>
              <a:t>after </a:t>
            </a:r>
            <a:r>
              <a:rPr lang="en-US" altLang="zh-CN" sz="2000" dirty="0" smtClean="0"/>
              <a:t>association</a:t>
            </a:r>
          </a:p>
          <a:p>
            <a:r>
              <a:rPr lang="en-US" altLang="zh-CN" sz="2000" dirty="0" smtClean="0"/>
              <a:t>When </a:t>
            </a:r>
            <a:r>
              <a:rPr lang="en-US" altLang="zh-CN" sz="2000" dirty="0"/>
              <a:t>there are changes in some BSS </a:t>
            </a:r>
            <a:r>
              <a:rPr lang="en-US" altLang="zh-CN" sz="2000" dirty="0" smtClean="0"/>
              <a:t>parameters, it is not possible to broadcast the detail info through one link for another link, otherwise it will bloat that management frame, such as beacon</a:t>
            </a:r>
          </a:p>
          <a:p>
            <a:r>
              <a:rPr lang="en-US" altLang="zh-CN" sz="2000" dirty="0" smtClean="0"/>
              <a:t>We </a:t>
            </a:r>
            <a:r>
              <a:rPr lang="en-US" altLang="zh-CN" sz="2000" dirty="0"/>
              <a:t>propose </a:t>
            </a:r>
            <a:r>
              <a:rPr lang="en-US" altLang="zh-CN" sz="2000" dirty="0" smtClean="0"/>
              <a:t>the reporting AP just carries a </a:t>
            </a:r>
            <a:r>
              <a:rPr lang="en-US" altLang="zh-CN" sz="2000" dirty="0"/>
              <a:t>simple indication to alert the STA </a:t>
            </a:r>
            <a:r>
              <a:rPr lang="en-US" altLang="zh-CN" sz="2000" dirty="0" smtClean="0"/>
              <a:t>in a MLD </a:t>
            </a:r>
            <a:r>
              <a:rPr lang="en-US" altLang="zh-CN" sz="2000" dirty="0" smtClean="0"/>
              <a:t>to sync </a:t>
            </a:r>
            <a:r>
              <a:rPr lang="en-US" altLang="zh-CN" sz="2000" dirty="0"/>
              <a:t>with new </a:t>
            </a:r>
            <a:r>
              <a:rPr lang="en-US" altLang="zh-CN" sz="2000" dirty="0" smtClean="0"/>
              <a:t>info for a reported AP in the same MLD</a:t>
            </a:r>
            <a:endParaRPr lang="en-US" altLang="zh-CN" sz="2000" dirty="0"/>
          </a:p>
          <a:p>
            <a:pPr lvl="1"/>
            <a:r>
              <a:rPr lang="en-US" altLang="zh-CN" sz="1400" dirty="0" smtClean="0"/>
              <a:t>Propose to use a counter field in beacon or reuse check beacon field in the broadcast TIM frame for the reported AP</a:t>
            </a:r>
          </a:p>
          <a:p>
            <a:pPr lvl="1" indent="285750"/>
            <a:r>
              <a:rPr lang="en-US" altLang="zh-CN" sz="1200" dirty="0"/>
              <a:t>Meanwhile it requires an identifier of the reported </a:t>
            </a:r>
            <a:r>
              <a:rPr lang="en-US" altLang="zh-CN" sz="1200" dirty="0" smtClean="0"/>
              <a:t>AP, </a:t>
            </a:r>
            <a:r>
              <a:rPr lang="en-US" altLang="zh-CN" sz="1200" dirty="0"/>
              <a:t>such as Link </a:t>
            </a:r>
            <a:r>
              <a:rPr lang="en-US" altLang="zh-CN" sz="1200" dirty="0" smtClean="0"/>
              <a:t>ID</a:t>
            </a:r>
            <a:r>
              <a:rPr lang="en-US" altLang="zh-CN" sz="1400" dirty="0" smtClean="0"/>
              <a:t> </a:t>
            </a:r>
          </a:p>
          <a:p>
            <a:pPr lvl="1"/>
            <a:r>
              <a:rPr lang="en-US" altLang="zh-CN" sz="1400" dirty="0" smtClean="0"/>
              <a:t>After being informed the changed BSS parameters, the STA in a MLD can either wake up to receive the beacon of the corresponding link or </a:t>
            </a:r>
            <a:r>
              <a:rPr lang="en-US" altLang="zh-CN" sz="1400" dirty="0"/>
              <a:t>retrieve updated information by using probe </a:t>
            </a:r>
            <a:r>
              <a:rPr lang="en-US" altLang="zh-CN" sz="1400" dirty="0" smtClean="0"/>
              <a:t>request in any link</a:t>
            </a:r>
          </a:p>
          <a:p>
            <a:pPr lvl="1" indent="285750"/>
            <a:r>
              <a:rPr lang="en-US" altLang="zh-CN" sz="1200" dirty="0"/>
              <a:t>Frequent Probe Request may lead to congestion 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43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8788" y="1482924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b="1" dirty="0"/>
              <a:t>Initialize </a:t>
            </a:r>
            <a:r>
              <a:rPr lang="en-US" altLang="zh-CN" sz="1600" b="1" dirty="0" smtClean="0"/>
              <a:t>check beacon filed for a link </a:t>
            </a:r>
            <a:r>
              <a:rPr lang="en-US" altLang="zh-CN" sz="1600" b="1" dirty="0"/>
              <a:t>to 0 at the beginning, and increase by one when a critical update occurs to any </a:t>
            </a:r>
            <a:r>
              <a:rPr lang="en-US" altLang="zh-CN" sz="1600" b="1" dirty="0" smtClean="0"/>
              <a:t>BSS parameters of that link</a:t>
            </a:r>
            <a:endParaRPr lang="en-US" altLang="zh-CN" sz="1600" b="1" dirty="0"/>
          </a:p>
          <a:p>
            <a:pPr lvl="1"/>
            <a:r>
              <a:rPr lang="en-US" altLang="zh-CN" sz="1200" dirty="0"/>
              <a:t>a) Inclusion of  Channel Switch announce element </a:t>
            </a:r>
          </a:p>
          <a:p>
            <a:pPr lvl="1"/>
            <a:r>
              <a:rPr lang="en-US" altLang="zh-CN" sz="1200" dirty="0"/>
              <a:t>b)Inclusion of Extended Channel Switch announce element </a:t>
            </a:r>
          </a:p>
          <a:p>
            <a:pPr lvl="1"/>
            <a:r>
              <a:rPr lang="en-US" altLang="zh-CN" sz="1200" dirty="0"/>
              <a:t>b) Modification of the EDCA parameters</a:t>
            </a:r>
          </a:p>
          <a:p>
            <a:pPr lvl="1"/>
            <a:r>
              <a:rPr lang="en-US" altLang="zh-CN" sz="1200" dirty="0"/>
              <a:t>c) Inclusion of a Quiet element</a:t>
            </a:r>
          </a:p>
          <a:p>
            <a:pPr lvl="1"/>
            <a:r>
              <a:rPr lang="en-US" altLang="zh-CN" sz="1200" dirty="0"/>
              <a:t>e) Modification of the HT Operation element</a:t>
            </a:r>
          </a:p>
          <a:p>
            <a:pPr lvl="1"/>
            <a:r>
              <a:rPr lang="en-US" altLang="zh-CN" sz="1200" dirty="0"/>
              <a:t>f) Inclusion of an Operating Mode Notification element</a:t>
            </a:r>
          </a:p>
          <a:p>
            <a:pPr lvl="1"/>
            <a:r>
              <a:rPr lang="en-US" altLang="zh-CN" sz="1200" dirty="0"/>
              <a:t>g) Inclusion of a Quiet Channel element</a:t>
            </a:r>
          </a:p>
          <a:p>
            <a:pPr lvl="1"/>
            <a:r>
              <a:rPr lang="en-US" altLang="zh-CN" sz="1200" dirty="0"/>
              <a:t>h) Modification of the VHT Operation element …</a:t>
            </a:r>
            <a:endParaRPr lang="en-US" altLang="zh-CN" sz="1600" b="1" dirty="0"/>
          </a:p>
          <a:p>
            <a:pPr marL="342900" lvl="1" indent="-342900">
              <a:buFontTx/>
              <a:buChar char="•"/>
            </a:pPr>
            <a:r>
              <a:rPr lang="en-US" altLang="zh-CN" sz="1600" b="1" dirty="0"/>
              <a:t>When the STA </a:t>
            </a:r>
            <a:r>
              <a:rPr lang="en-US" altLang="zh-CN" sz="1600" b="1" dirty="0" smtClean="0"/>
              <a:t>in a MLD receives </a:t>
            </a:r>
            <a:r>
              <a:rPr lang="en-US" altLang="zh-CN" sz="1600" b="1" dirty="0"/>
              <a:t>a </a:t>
            </a:r>
            <a:r>
              <a:rPr lang="en-US" altLang="zh-CN" sz="1600" b="1" dirty="0" smtClean="0"/>
              <a:t>check beacon/Change Sequence Number field that </a:t>
            </a:r>
            <a:r>
              <a:rPr lang="en-US" altLang="zh-CN" sz="1600" b="1" dirty="0"/>
              <a:t>is different from the local stored </a:t>
            </a:r>
            <a:r>
              <a:rPr lang="en-US" altLang="zh-CN" sz="1600" b="1" dirty="0" smtClean="0"/>
              <a:t>number</a:t>
            </a:r>
            <a:r>
              <a:rPr lang="en-US" altLang="zh-CN" sz="1600" b="1" dirty="0"/>
              <a:t>, it </a:t>
            </a:r>
            <a:r>
              <a:rPr lang="en-US" altLang="zh-CN" sz="1600" b="1" dirty="0" smtClean="0"/>
              <a:t>shall</a:t>
            </a:r>
          </a:p>
          <a:p>
            <a:pPr lvl="1">
              <a:buFontTx/>
              <a:buChar char="–"/>
            </a:pPr>
            <a:r>
              <a:rPr lang="en-US" altLang="zh-CN" sz="1200" dirty="0"/>
              <a:t>receive the next beacon frame </a:t>
            </a:r>
          </a:p>
          <a:p>
            <a:pPr lvl="1"/>
            <a:r>
              <a:rPr lang="en-US" altLang="zh-CN" sz="1200" dirty="0"/>
              <a:t>and update the local stored number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846705" y="4769810"/>
            <a:ext cx="7611495" cy="1962708"/>
            <a:chOff x="846705" y="4417190"/>
            <a:chExt cx="7611495" cy="1962708"/>
          </a:xfrm>
        </p:grpSpPr>
        <p:sp>
          <p:nvSpPr>
            <p:cNvPr id="17" name="모서리가 둥근 직사각형 60"/>
            <p:cNvSpPr/>
            <p:nvPr/>
          </p:nvSpPr>
          <p:spPr>
            <a:xfrm>
              <a:off x="6631921" y="5604017"/>
              <a:ext cx="1826279" cy="244614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모서리가 둥근 직사각형 60"/>
            <p:cNvSpPr/>
            <p:nvPr/>
          </p:nvSpPr>
          <p:spPr>
            <a:xfrm>
              <a:off x="2993534" y="5612744"/>
              <a:ext cx="2579436" cy="244614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9" name="직선 연결선 6"/>
            <p:cNvCxnSpPr/>
            <p:nvPr/>
          </p:nvCxnSpPr>
          <p:spPr bwMode="auto">
            <a:xfrm>
              <a:off x="1978851" y="5237485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7"/>
            <p:cNvSpPr txBox="1"/>
            <p:nvPr/>
          </p:nvSpPr>
          <p:spPr>
            <a:xfrm>
              <a:off x="1485249" y="5746827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1" name="TextBox 8"/>
            <p:cNvSpPr txBox="1"/>
            <p:nvPr/>
          </p:nvSpPr>
          <p:spPr>
            <a:xfrm>
              <a:off x="1498853" y="513568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2" name="직사각형 10"/>
            <p:cNvSpPr/>
            <p:nvPr/>
          </p:nvSpPr>
          <p:spPr>
            <a:xfrm>
              <a:off x="3435793" y="499936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23" name="직선 연결선 28"/>
            <p:cNvCxnSpPr/>
            <p:nvPr/>
          </p:nvCxnSpPr>
          <p:spPr bwMode="auto">
            <a:xfrm>
              <a:off x="1978520" y="5854417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직선 연결선 31"/>
            <p:cNvCxnSpPr/>
            <p:nvPr/>
          </p:nvCxnSpPr>
          <p:spPr bwMode="auto">
            <a:xfrm>
              <a:off x="1978851" y="4886190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직사각형 32"/>
            <p:cNvSpPr/>
            <p:nvPr/>
          </p:nvSpPr>
          <p:spPr>
            <a:xfrm>
              <a:off x="2099355" y="464820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26" name="TextBox 34"/>
            <p:cNvSpPr txBox="1"/>
            <p:nvPr/>
          </p:nvSpPr>
          <p:spPr>
            <a:xfrm>
              <a:off x="1498853" y="478613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7" name="TextBox 39"/>
            <p:cNvSpPr txBox="1"/>
            <p:nvPr/>
          </p:nvSpPr>
          <p:spPr>
            <a:xfrm>
              <a:off x="1485000" y="603980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8" name="직선 연결선 42"/>
            <p:cNvCxnSpPr/>
            <p:nvPr/>
          </p:nvCxnSpPr>
          <p:spPr bwMode="auto">
            <a:xfrm>
              <a:off x="1978602" y="6138949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TextBox 43"/>
            <p:cNvSpPr txBox="1"/>
            <p:nvPr/>
          </p:nvSpPr>
          <p:spPr>
            <a:xfrm>
              <a:off x="1007631" y="4960909"/>
              <a:ext cx="657552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AP </a:t>
              </a: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MLD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0" name="TextBox 44"/>
            <p:cNvSpPr txBox="1"/>
            <p:nvPr/>
          </p:nvSpPr>
          <p:spPr>
            <a:xfrm>
              <a:off x="846705" y="5893314"/>
              <a:ext cx="995786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Non AP MLD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1" name="TextBox 45"/>
            <p:cNvSpPr txBox="1"/>
            <p:nvPr/>
          </p:nvSpPr>
          <p:spPr>
            <a:xfrm>
              <a:off x="3517840" y="4417190"/>
              <a:ext cx="1006407" cy="400110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FF0000"/>
                  </a:solidFill>
                  <a:latin typeface="Arial" pitchFamily="34" charset="0"/>
                  <a:ea typeface="돋움" pitchFamily="50" charset="-127"/>
                </a:rPr>
                <a:t>Check beacon for link 2 is 3</a:t>
              </a:r>
              <a:endParaRPr kumimoji="1" lang="ko-KR" altLang="en-US" sz="1000" dirty="0" err="1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cxnSp>
          <p:nvCxnSpPr>
            <p:cNvPr id="32" name="직선 화살표 연결선 53"/>
            <p:cNvCxnSpPr>
              <a:stCxn id="25" idx="2"/>
            </p:cNvCxnSpPr>
            <p:nvPr/>
          </p:nvCxnSpPr>
          <p:spPr bwMode="auto">
            <a:xfrm>
              <a:off x="2427059" y="488638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3" name="모서리가 둥근 직사각형 60"/>
            <p:cNvSpPr/>
            <p:nvPr/>
          </p:nvSpPr>
          <p:spPr>
            <a:xfrm>
              <a:off x="1934583" y="560795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모서리가 둥근 직사각형 60"/>
            <p:cNvSpPr/>
            <p:nvPr/>
          </p:nvSpPr>
          <p:spPr>
            <a:xfrm>
              <a:off x="1947417" y="5883217"/>
              <a:ext cx="1258662" cy="227182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직사각형 10"/>
            <p:cNvSpPr/>
            <p:nvPr/>
          </p:nvSpPr>
          <p:spPr>
            <a:xfrm>
              <a:off x="7074180" y="499936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36" name="직사각형 32"/>
            <p:cNvSpPr/>
            <p:nvPr/>
          </p:nvSpPr>
          <p:spPr>
            <a:xfrm>
              <a:off x="5737742" y="464820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37" name="직선 화살표 연결선 53"/>
            <p:cNvCxnSpPr>
              <a:stCxn id="36" idx="2"/>
            </p:cNvCxnSpPr>
            <p:nvPr/>
          </p:nvCxnSpPr>
          <p:spPr bwMode="auto">
            <a:xfrm>
              <a:off x="6065446" y="488638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직선 화살표 연결선 55"/>
            <p:cNvCxnSpPr>
              <a:stCxn id="35" idx="2"/>
            </p:cNvCxnSpPr>
            <p:nvPr/>
          </p:nvCxnSpPr>
          <p:spPr bwMode="auto">
            <a:xfrm>
              <a:off x="7389954" y="5237551"/>
              <a:ext cx="0" cy="61108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모서리가 둥근 직사각형 60"/>
            <p:cNvSpPr/>
            <p:nvPr/>
          </p:nvSpPr>
          <p:spPr>
            <a:xfrm>
              <a:off x="5572970" y="560795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0" name="직선 화살표 연결선 55"/>
            <p:cNvCxnSpPr>
              <a:stCxn id="22" idx="2"/>
            </p:cNvCxnSpPr>
            <p:nvPr/>
          </p:nvCxnSpPr>
          <p:spPr bwMode="auto">
            <a:xfrm>
              <a:off x="3751567" y="5237551"/>
              <a:ext cx="0" cy="6456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41" name="矩形 40"/>
            <p:cNvSpPr/>
            <p:nvPr/>
          </p:nvSpPr>
          <p:spPr>
            <a:xfrm>
              <a:off x="2004533" y="6102899"/>
              <a:ext cx="81624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Local </a:t>
              </a:r>
              <a:r>
                <a:rPr lang="en-US" altLang="zh-CN" dirty="0">
                  <a:solidFill>
                    <a:srgbClr val="FF0000"/>
                  </a:solidFill>
                </a:rPr>
                <a:t>#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=2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2" name="모서리가 둥근 직사각형 60"/>
            <p:cNvSpPr/>
            <p:nvPr/>
          </p:nvSpPr>
          <p:spPr>
            <a:xfrm>
              <a:off x="3206079" y="5879935"/>
              <a:ext cx="1388579" cy="222963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모서리가 둥근 직사각형 60"/>
            <p:cNvSpPr/>
            <p:nvPr/>
          </p:nvSpPr>
          <p:spPr>
            <a:xfrm>
              <a:off x="4592422" y="5889447"/>
              <a:ext cx="3865777" cy="210001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4" name="直接箭头连接符 43"/>
            <p:cNvCxnSpPr>
              <a:stCxn id="31" idx="1"/>
            </p:cNvCxnSpPr>
            <p:nvPr/>
          </p:nvCxnSpPr>
          <p:spPr bwMode="auto">
            <a:xfrm flipH="1">
              <a:off x="2754763" y="4617245"/>
              <a:ext cx="763077" cy="1311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45" name="矩形 44"/>
          <p:cNvSpPr/>
          <p:nvPr/>
        </p:nvSpPr>
        <p:spPr>
          <a:xfrm>
            <a:off x="3377440" y="6464978"/>
            <a:ext cx="8162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Local #=3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8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</a:t>
            </a:r>
            <a:r>
              <a:rPr lang="en-US" altLang="zh-CN" dirty="0"/>
              <a:t>avoid monitor every link’s parameter </a:t>
            </a:r>
            <a:r>
              <a:rPr lang="en-US" altLang="zh-CN" dirty="0" smtClean="0"/>
              <a:t>update, BSS </a:t>
            </a:r>
            <a:r>
              <a:rPr lang="en-US" altLang="zh-CN" dirty="0"/>
              <a:t>parameter update notification could be done in one link for another </a:t>
            </a:r>
            <a:r>
              <a:rPr lang="en-US" altLang="zh-CN" dirty="0" smtClean="0"/>
              <a:t>link</a:t>
            </a:r>
          </a:p>
          <a:p>
            <a:r>
              <a:rPr lang="en-US" altLang="zh-CN" dirty="0" smtClean="0"/>
              <a:t>We </a:t>
            </a:r>
            <a:r>
              <a:rPr lang="en-US" altLang="zh-CN" dirty="0"/>
              <a:t>propose </a:t>
            </a:r>
            <a:r>
              <a:rPr lang="en-US" altLang="zh-CN" dirty="0" smtClean="0"/>
              <a:t>to </a:t>
            </a:r>
            <a:r>
              <a:rPr lang="en-US" altLang="zh-CN" dirty="0"/>
              <a:t>use a counter field in beacon or reuse check beacon field in the broadcast TIM frame </a:t>
            </a:r>
            <a:r>
              <a:rPr lang="en-US" altLang="zh-CN" dirty="0" smtClean="0"/>
              <a:t>to provide BSS </a:t>
            </a:r>
            <a:r>
              <a:rPr lang="en-US" altLang="zh-CN" dirty="0"/>
              <a:t>parameter update notification </a:t>
            </a:r>
            <a:r>
              <a:rPr lang="en-US" altLang="zh-CN" dirty="0" smtClean="0"/>
              <a:t>for MLD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4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</a:t>
            </a:r>
            <a:r>
              <a:rPr lang="en-US" altLang="zh-CN" dirty="0" smtClean="0"/>
              <a:t>802.11-19/1262r8 Specification Framework for </a:t>
            </a:r>
            <a:r>
              <a:rPr lang="en-US" altLang="zh-CN" dirty="0" err="1" smtClean="0"/>
              <a:t>TGbe</a:t>
            </a:r>
            <a:endParaRPr lang="en-US" altLang="zh-CN" dirty="0"/>
          </a:p>
          <a:p>
            <a:r>
              <a:rPr lang="en-US" altLang="zh-CN" dirty="0"/>
              <a:t>[2] IEEE 802.11-19/1988r1 </a:t>
            </a:r>
            <a:r>
              <a:rPr lang="en-US" altLang="zh-CN" dirty="0" smtClean="0"/>
              <a:t>Power </a:t>
            </a:r>
            <a:r>
              <a:rPr lang="en-US" altLang="zh-CN" dirty="0"/>
              <a:t>save for multi-link </a:t>
            </a:r>
            <a:endParaRPr lang="en-US" altLang="zh-CN" dirty="0" smtClean="0"/>
          </a:p>
          <a:p>
            <a:r>
              <a:rPr lang="en-US" altLang="zh-CN" dirty="0" smtClean="0"/>
              <a:t>[</a:t>
            </a:r>
            <a:r>
              <a:rPr lang="en-US" altLang="zh-CN" dirty="0"/>
              <a:t>3] IEEE 802.11-20/337r0 Multi-link BSS Parameter Update 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69987</TotalTime>
  <Words>1204</Words>
  <Application>Microsoft Office PowerPoint</Application>
  <PresentationFormat>全屏显示(4:3)</PresentationFormat>
  <Paragraphs>166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돋움</vt:lpstr>
      <vt:lpstr>맑은 고딕</vt:lpstr>
      <vt:lpstr>MS Gothic</vt:lpstr>
      <vt:lpstr>ＭＳ Ｐゴシック</vt:lpstr>
      <vt:lpstr>Arial</vt:lpstr>
      <vt:lpstr>Times New Roman</vt:lpstr>
      <vt:lpstr>802-11-Submission</vt:lpstr>
      <vt:lpstr>Document</vt:lpstr>
      <vt:lpstr>BSS parameter update for Multi-link Operation</vt:lpstr>
      <vt:lpstr>Background</vt:lpstr>
      <vt:lpstr>Recap: BSS parameter Update</vt:lpstr>
      <vt:lpstr>Why we need BSS parameter updates info for multi-link</vt:lpstr>
      <vt:lpstr>Why we need BSS parameter updates info for multi-link</vt:lpstr>
      <vt:lpstr>BSS Parameters Update notification</vt:lpstr>
      <vt:lpstr>BSS Parameters Update notification</vt:lpstr>
      <vt:lpstr>Summary </vt:lpstr>
      <vt:lpstr>References</vt:lpstr>
      <vt:lpstr>SP 1</vt:lpstr>
      <vt:lpstr>SP 2</vt:lpstr>
      <vt:lpstr>SP 3</vt:lpstr>
      <vt:lpstr>SP 4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538</cp:revision>
  <cp:lastPrinted>1998-02-10T13:28:06Z</cp:lastPrinted>
  <dcterms:created xsi:type="dcterms:W3CDTF">2013-11-12T18:41:50Z</dcterms:created>
  <dcterms:modified xsi:type="dcterms:W3CDTF">2020-06-07T12:57:55Z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(3)LFvj3h1mcfJGjJmfHd4Ks0A2iN9mXJAXIvevTU6JqIg3n1vFCnxAZy994jDChXPEwxziFn4D
TThXqEqvf6knk9tBs+WA/JIDcr1cy/NrCUoF6pDef6fcTAeOJdCZ87a6rcjaVaZ6dTMN71rP
lgMZXaugeqdUSvgezYRPgjbPAszuwHcK5MHVSli44BBsauQ+chnPBdMeOfJhLiOH7nXFllQI
DRl26t9tJrWzJV7Cv9</vt:lpwstr>
  </property>
  <property fmtid="{D5CDD505-2E9C-101B-9397-08002B2CF9AE}" pid="4" name="_2015_ms_pID_7253431">
    <vt:lpwstr>9thHygSph8OMs9XbRg2fhfYx+u1spifDDpEOrykBuqlCcuhNRXfWUO
kHQ0keuGB1a6OF3r9DEGSKf3nMM/oxoZN/GqtIwSdyvvrqGoM1hKXnaeC7UYBkmGFIjBJGat
cfQksATQaSbwoF79YpxQc0Q6M87CFQ2b7n8JgTFU0moA2YYKy4xIUZ7QmxDT9Xz+j9HsCX+M
fVrrYzONNmLjlEHFMTHHVAbokUpcAOCfUK/k</vt:lpwstr>
  </property>
  <property fmtid="{D5CDD505-2E9C-101B-9397-08002B2CF9AE}" pid="5" name="_2015_ms_pID_7253432">
    <vt:lpwstr>7IkiHGBA2jHMjZo3LKcpecI=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1589980272</vt:lpwstr>
  </property>
</Properties>
</file>