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720" r:id="rId3"/>
    <p:sldId id="735" r:id="rId4"/>
    <p:sldId id="814" r:id="rId5"/>
    <p:sldId id="736" r:id="rId6"/>
    <p:sldId id="737" r:id="rId7"/>
    <p:sldId id="738" r:id="rId8"/>
    <p:sldId id="739" r:id="rId9"/>
    <p:sldId id="740" r:id="rId10"/>
    <p:sldId id="741" r:id="rId11"/>
    <p:sldId id="742" r:id="rId12"/>
    <p:sldId id="793" r:id="rId13"/>
    <p:sldId id="744" r:id="rId14"/>
    <p:sldId id="761" r:id="rId15"/>
    <p:sldId id="753" r:id="rId1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0499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Telecofnerence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Mar 20</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882078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24,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2868930"/>
        </p:xfrm>
        <a:graphic>
          <a:graphicData uri="http://schemas.openxmlformats.org/drawingml/2006/table">
            <a:tbl>
              <a:tblPr firstRow="1" bandRow="1">
                <a:tableStyleId>{5C22544A-7EE6-4342-B048-85BDC9FD1C3A}</a:tableStyleId>
              </a:tblPr>
              <a:tblGrid>
                <a:gridCol w="914401"/>
                <a:gridCol w="1705610"/>
                <a:gridCol w="534924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lstStyle/>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lstStyle/>
                    <a:p>
                      <a:pPr>
                        <a:buNone/>
                      </a:pPr>
                      <a:r>
                        <a:rPr lang="en-US" altLang="zh-CN" sz="1200" dirty="0">
                          <a:solidFill>
                            <a:schemeClr val="tx1"/>
                          </a:solidFill>
                        </a:rPr>
                        <a:t>TG (defer to Mar 20)</a:t>
                      </a:r>
                      <a:endParaRPr lang="en-US" altLang="zh-CN" sz="1200" dirty="0">
                        <a:solidFill>
                          <a:schemeClr val="tx1"/>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rgbClr val="00B050"/>
                          </a:solidFill>
                        </a:rPr>
                        <a:t>11-20/0451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NGV-SIG-CRC</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rgbClr val="00B050"/>
                          </a:solidFill>
                        </a:rPr>
                        <a:t>11-20/0453</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a:buNone/>
                      </a:pPr>
                      <a:r>
                        <a:rPr lang="en-US" altLang="zh-CN" sz="1200" kern="1200" dirty="0">
                          <a:solidFill>
                            <a:srgbClr val="00B050"/>
                          </a:solidFill>
                          <a:latin typeface="+mn-lt"/>
                          <a:ea typeface="+mn-ea"/>
                          <a:cs typeface="+mn-cs"/>
                        </a:rPr>
                        <a:t>NGV GI LTF</a:t>
                      </a:r>
                      <a:endParaRPr lang="en-US" altLang="zh-CN"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9075">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r>
                        <a:rPr lang="en-US" altLang="zh-CN" sz="1200" dirty="0">
                          <a:solidFill>
                            <a:schemeClr val="tx1"/>
                          </a:solidFill>
                        </a:rPr>
                        <a:t>11-20/0496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Bahar Sadeghi (Intel)</a:t>
                      </a:r>
                      <a:endParaRPr lang="en-US" altLang="zh-CN" sz="1200" dirty="0">
                        <a:solidFill>
                          <a:schemeClr val="tx1"/>
                        </a:solidFill>
                      </a:endParaRPr>
                    </a:p>
                  </a:txBody>
                  <a:tcPr marL="36000" marR="36000" marT="17972" marB="17972"/>
                </a:tc>
                <a:tc>
                  <a:txBody>
                    <a:bodyPr/>
                    <a:lstStyle/>
                    <a:p>
                      <a:r>
                        <a:rPr lang="zh-CN" altLang="en-US" sz="1200" kern="1200" dirty="0">
                          <a:solidFill>
                            <a:schemeClr val="tx1"/>
                          </a:solidFill>
                          <a:latin typeface="+mn-lt"/>
                          <a:ea typeface="+mn-ea"/>
                          <a:cs typeface="+mn-cs"/>
                        </a:rPr>
                        <a:t>draft spec text for 32.1</a:t>
                      </a:r>
                      <a:endParaRPr lang="zh-CN" altLang="en-US"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t>Mar 20, 10:00am ~ 11:59 am, ET, webex</a:t>
            </a:r>
            <a:endParaRPr lang="en-US" altLang="zh-CN" sz="1800" dirty="0"/>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a:t>
            </a:r>
            <a:endParaRPr lang="zh-CN" altLang="en-US" sz="2400"/>
          </a:p>
          <a:p>
            <a:r>
              <a:rPr lang="zh-CN" altLang="en-US" sz="2000" u="sng">
                <a:solidFill>
                  <a:srgbClr val="0070C0"/>
                </a:solidFill>
              </a:rPr>
              <a:t>https://ieee802.my.webex.com/ieee802.my/j.php?MTID%3Dm982b11330e6716160c8636fd93f11c36&amp;sa=D&amp;usd=2&amp;usg=AOvVaw3avYCtRoeLpfS50KkphVHl</a:t>
            </a:r>
            <a:endParaRPr lang="zh-CN" altLang="en-US" sz="2400"/>
          </a:p>
          <a:p>
            <a:r>
              <a:rPr lang="zh-CN" altLang="en-US" sz="2400"/>
              <a:t>Meeting number: 796 003 007</a:t>
            </a:r>
            <a:endParaRPr lang="zh-CN" altLang="en-US" sz="2400"/>
          </a:p>
          <a:p>
            <a:pPr latinLnBrk="0">
              <a:spcBef>
                <a:spcPts val="400"/>
              </a:spcBef>
              <a:spcAft>
                <a:spcPts val="600"/>
              </a:spcAft>
            </a:pPr>
            <a:r>
              <a:rPr lang="zh-CN" altLang="en-US" sz="2400"/>
              <a:t>Meeting password: wireless</a:t>
            </a:r>
            <a:endParaRPr lang="zh-CN" altLang="en-US" sz="2400"/>
          </a:p>
          <a:p>
            <a:pPr latinLnBrk="0">
              <a:spcBef>
                <a:spcPts val="400"/>
              </a:spcBef>
              <a:spcAft>
                <a:spcPts val="600"/>
              </a:spcAft>
            </a:pPr>
            <a:endParaRPr lang="zh-CN" altLang="en-US" sz="2400"/>
          </a:p>
          <a:p>
            <a:pPr latinLnBrk="0">
              <a:spcBef>
                <a:spcPts val="400"/>
              </a:spcBef>
              <a:spcAft>
                <a:spcPts val="600"/>
              </a:spcAft>
            </a:pPr>
            <a:r>
              <a:rPr lang="zh-CN" altLang="en-US" sz="2400"/>
              <a:t>Join by phone:</a:t>
            </a:r>
            <a:endParaRPr lang="zh-CN" altLang="en-US" sz="2400"/>
          </a:p>
          <a:p>
            <a:pPr latinLnBrk="0">
              <a:spcBef>
                <a:spcPts val="400"/>
              </a:spcBef>
              <a:spcAft>
                <a:spcPts val="600"/>
              </a:spcAft>
            </a:pPr>
            <a:r>
              <a:rPr lang="zh-CN" altLang="en-US" sz="2400"/>
              <a:t>   +1-510-338-9438 USA Toll</a:t>
            </a:r>
            <a:endParaRPr lang="zh-CN" altLang="en-US" sz="2400"/>
          </a:p>
          <a:p>
            <a:pPr latinLnBrk="0">
              <a:spcBef>
                <a:spcPts val="400"/>
              </a:spcBef>
              <a:spcAft>
                <a:spcPts val="600"/>
              </a:spcAft>
            </a:pPr>
            <a:r>
              <a:rPr lang="zh-CN" altLang="en-US" sz="2400"/>
              <a:t>   +44-20-3198-8144 UK Toll</a:t>
            </a:r>
            <a:endParaRPr lang="zh-CN" altLang="en-US" sz="2400"/>
          </a:p>
          <a:p>
            <a:pPr latinLnBrk="0">
              <a:spcBef>
                <a:spcPts val="400"/>
              </a:spcBef>
              <a:spcAft>
                <a:spcPts val="600"/>
              </a:spcAft>
            </a:pPr>
            <a:r>
              <a:rPr lang="zh-CN" altLang="en-US" sz="2400"/>
              <a:t>Access code: 796 003 007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10226</Words>
  <Application>WPS 演示</Application>
  <PresentationFormat>宽屏</PresentationFormat>
  <Paragraphs>349</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Teleconference Bridge Information</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Staw Polls during TG Teleconference</vt:lpstr>
      <vt:lpstr>PowerPoint 演示文稿</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4205</cp:revision>
  <cp:lastPrinted>2014-11-04T15:04:00Z</cp:lastPrinted>
  <dcterms:created xsi:type="dcterms:W3CDTF">2007-04-17T18:10:00Z</dcterms:created>
  <dcterms:modified xsi:type="dcterms:W3CDTF">2020-03-17T16:30:34Z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