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4" r:id="rId4"/>
    <p:sldId id="286" r:id="rId5"/>
    <p:sldId id="287" r:id="rId6"/>
    <p:sldId id="288" r:id="rId7"/>
    <p:sldId id="289" r:id="rId8"/>
    <p:sldId id="290" r:id="rId9"/>
    <p:sldId id="29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Dibakar" initials="DD" lastIdx="3" clrIdx="0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019" autoAdjust="0"/>
  </p:normalViewPr>
  <p:slideViewPr>
    <p:cSldViewPr>
      <p:cViewPr varScale="1">
        <p:scale>
          <a:sx n="56" d="100"/>
          <a:sy n="56" d="100"/>
        </p:scale>
        <p:origin x="1604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9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not cover when CCA on link 2 is still idle..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9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Impact of channel blindness during ML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225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869089"/>
              </p:ext>
            </p:extLst>
          </p:nvPr>
        </p:nvGraphicFramePr>
        <p:xfrm>
          <a:off x="514350" y="2279650"/>
          <a:ext cx="7991475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8280695" imgH="2536690" progId="Word.Document.8">
                  <p:embed/>
                </p:oleObj>
              </mc:Choice>
              <mc:Fallback>
                <p:oleObj name="Document" r:id="rId4" imgW="8280695" imgH="25366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9650"/>
                        <a:ext cx="7991475" cy="244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analyse the effect of hidden node problem caused due to temporary channel blindness during ML operation at a non-STR device.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0C40-151C-40A4-B901-E3FEFEB0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66E0A-3A93-4507-807C-38D37D92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8153399" cy="20002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a non-STR device is transmitting on a link it is unable to do any Carrier sense on the other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As a result it may miss preambles, RTS-CTS etc. transmitted on the other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After the transmission is over, the STA may falsely detect the medium to be idle and transmit =&gt; multi-channel hidden node problem.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presentation we analyze the impact of such hidden node and recommend some solution. 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30714C-F559-4992-BE49-90A257642C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68F8C4D-0C30-4D29-98C3-ABD1F1131419}"/>
              </a:ext>
            </a:extLst>
          </p:cNvPr>
          <p:cNvGrpSpPr/>
          <p:nvPr/>
        </p:nvGrpSpPr>
        <p:grpSpPr>
          <a:xfrm>
            <a:off x="399080" y="3993902"/>
            <a:ext cx="8815900" cy="2526296"/>
            <a:chOff x="532922" y="4401150"/>
            <a:chExt cx="8815900" cy="2526296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47BC63F-D34E-47E0-9525-32C578EAD76C}"/>
                </a:ext>
              </a:extLst>
            </p:cNvPr>
            <p:cNvSpPr txBox="1"/>
            <p:nvPr/>
          </p:nvSpPr>
          <p:spPr>
            <a:xfrm>
              <a:off x="1598201" y="4732969"/>
              <a:ext cx="647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Link 1</a:t>
              </a: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37F3DC2-FCB9-4F54-8AB5-478EBB77DFAA}"/>
                </a:ext>
              </a:extLst>
            </p:cNvPr>
            <p:cNvCxnSpPr/>
            <p:nvPr/>
          </p:nvCxnSpPr>
          <p:spPr bwMode="auto">
            <a:xfrm>
              <a:off x="2236376" y="5643542"/>
              <a:ext cx="508774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595AC49-583C-4FCE-8564-8B82FD3FEBD2}"/>
                </a:ext>
              </a:extLst>
            </p:cNvPr>
            <p:cNvSpPr/>
            <p:nvPr/>
          </p:nvSpPr>
          <p:spPr bwMode="auto">
            <a:xfrm rot="16200000">
              <a:off x="1220" y="5131783"/>
              <a:ext cx="2197615" cy="7363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597A1DA-5E5A-4FFD-A94C-30270532B5AA}"/>
                </a:ext>
              </a:extLst>
            </p:cNvPr>
            <p:cNvSpPr txBox="1"/>
            <p:nvPr/>
          </p:nvSpPr>
          <p:spPr>
            <a:xfrm>
              <a:off x="532922" y="6650447"/>
              <a:ext cx="8846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AP MLD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8C555DDF-EEE1-405B-8A03-808F726C864D}"/>
                </a:ext>
              </a:extLst>
            </p:cNvPr>
            <p:cNvSpPr/>
            <p:nvPr/>
          </p:nvSpPr>
          <p:spPr bwMode="auto">
            <a:xfrm>
              <a:off x="847992" y="4579502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AP 1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BED2DDC-3AD7-4881-893F-11652FEA2A97}"/>
                </a:ext>
              </a:extLst>
            </p:cNvPr>
            <p:cNvSpPr/>
            <p:nvPr/>
          </p:nvSpPr>
          <p:spPr bwMode="auto">
            <a:xfrm>
              <a:off x="847992" y="5260533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AP 2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22DDB3BE-58A7-4172-8E59-F6BA732117F8}"/>
                </a:ext>
              </a:extLst>
            </p:cNvPr>
            <p:cNvSpPr txBox="1"/>
            <p:nvPr/>
          </p:nvSpPr>
          <p:spPr>
            <a:xfrm>
              <a:off x="8400965" y="4773605"/>
              <a:ext cx="947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Non-AP MLD 1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D5C82BD5-225E-422F-A535-69FBCEF25011}"/>
                </a:ext>
              </a:extLst>
            </p:cNvPr>
            <p:cNvSpPr/>
            <p:nvPr/>
          </p:nvSpPr>
          <p:spPr bwMode="auto">
            <a:xfrm rot="16200000">
              <a:off x="7402925" y="4598871"/>
              <a:ext cx="1293943" cy="898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2AF6C7BC-DD73-4550-ADAC-B7B64E11D342}"/>
                </a:ext>
              </a:extLst>
            </p:cNvPr>
            <p:cNvSpPr/>
            <p:nvPr/>
          </p:nvSpPr>
          <p:spPr bwMode="auto">
            <a:xfrm>
              <a:off x="7669733" y="4579502"/>
              <a:ext cx="745855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STA 1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D2E462A-47DE-4818-B718-B70A5F8F839B}"/>
                </a:ext>
              </a:extLst>
            </p:cNvPr>
            <p:cNvSpPr/>
            <p:nvPr/>
          </p:nvSpPr>
          <p:spPr bwMode="auto">
            <a:xfrm>
              <a:off x="7669733" y="5260533"/>
              <a:ext cx="745855" cy="3710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STA 2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F98684FF-97D1-4710-9143-6428424BF04B}"/>
                </a:ext>
              </a:extLst>
            </p:cNvPr>
            <p:cNvSpPr txBox="1"/>
            <p:nvPr/>
          </p:nvSpPr>
          <p:spPr>
            <a:xfrm>
              <a:off x="1598201" y="5418103"/>
              <a:ext cx="647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Link 2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0DA28BE-B01B-4191-9D4A-8ECA4FB9535A}"/>
                </a:ext>
              </a:extLst>
            </p:cNvPr>
            <p:cNvSpPr txBox="1"/>
            <p:nvPr/>
          </p:nvSpPr>
          <p:spPr>
            <a:xfrm>
              <a:off x="7022867" y="5643542"/>
              <a:ext cx="571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</a:pP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+mn-ea"/>
                </a:rPr>
                <a:t>time</a:t>
              </a:r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9F42C0D0-2213-42A1-AF9D-E8581F17667E}"/>
                </a:ext>
              </a:extLst>
            </p:cNvPr>
            <p:cNvCxnSpPr/>
            <p:nvPr/>
          </p:nvCxnSpPr>
          <p:spPr bwMode="auto">
            <a:xfrm>
              <a:off x="2247009" y="4942888"/>
              <a:ext cx="50771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7EE4F0A-3F10-499A-81D6-027ECE8FB070}"/>
              </a:ext>
            </a:extLst>
          </p:cNvPr>
          <p:cNvSpPr/>
          <p:nvPr/>
        </p:nvSpPr>
        <p:spPr bwMode="auto">
          <a:xfrm>
            <a:off x="1776574" y="6056591"/>
            <a:ext cx="1167996" cy="3862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: Not blind 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5F863F4-A16E-4361-B4EC-79D680B3A3B8}"/>
              </a:ext>
            </a:extLst>
          </p:cNvPr>
          <p:cNvSpPr/>
          <p:nvPr/>
        </p:nvSpPr>
        <p:spPr bwMode="auto">
          <a:xfrm>
            <a:off x="2213001" y="5013249"/>
            <a:ext cx="713624" cy="22304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29F15AC-8EC0-48FB-B6CC-7EE460D894DE}"/>
              </a:ext>
            </a:extLst>
          </p:cNvPr>
          <p:cNvSpPr/>
          <p:nvPr/>
        </p:nvSpPr>
        <p:spPr bwMode="auto">
          <a:xfrm>
            <a:off x="2133937" y="4324911"/>
            <a:ext cx="4346264" cy="223068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655DDAB-B9B1-4453-B91A-45D0F1F74D3E}"/>
              </a:ext>
            </a:extLst>
          </p:cNvPr>
          <p:cNvSpPr/>
          <p:nvPr/>
        </p:nvSpPr>
        <p:spPr bwMode="auto">
          <a:xfrm>
            <a:off x="1699372" y="6124765"/>
            <a:ext cx="237638" cy="272173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5561E88-407C-46D1-A9D3-9E6525D3B302}"/>
              </a:ext>
            </a:extLst>
          </p:cNvPr>
          <p:cNvSpPr/>
          <p:nvPr/>
        </p:nvSpPr>
        <p:spPr bwMode="auto">
          <a:xfrm>
            <a:off x="2944570" y="6147096"/>
            <a:ext cx="237638" cy="2923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D2B4550-4449-44EC-A5D6-2262641BB2E8}"/>
              </a:ext>
            </a:extLst>
          </p:cNvPr>
          <p:cNvSpPr/>
          <p:nvPr/>
        </p:nvSpPr>
        <p:spPr bwMode="auto">
          <a:xfrm>
            <a:off x="2853424" y="6089999"/>
            <a:ext cx="1167996" cy="3862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: blind  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58980BF-9872-4708-BA21-96F82D042183}"/>
              </a:ext>
            </a:extLst>
          </p:cNvPr>
          <p:cNvSpPr/>
          <p:nvPr/>
        </p:nvSpPr>
        <p:spPr bwMode="auto">
          <a:xfrm>
            <a:off x="2213001" y="3888372"/>
            <a:ext cx="713624" cy="64726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RTS (TA: STA1, RA: AP1)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F3E02E4-2A9A-43B7-9316-7BDAB86AE0F8}"/>
              </a:ext>
            </a:extLst>
          </p:cNvPr>
          <p:cNvSpPr/>
          <p:nvPr/>
        </p:nvSpPr>
        <p:spPr bwMode="auto">
          <a:xfrm>
            <a:off x="3041258" y="3898761"/>
            <a:ext cx="647318" cy="64726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CTS (RA: STA1)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B8D3403-4866-48BD-89C1-321B429BB0EB}"/>
              </a:ext>
            </a:extLst>
          </p:cNvPr>
          <p:cNvSpPr/>
          <p:nvPr/>
        </p:nvSpPr>
        <p:spPr bwMode="auto">
          <a:xfrm>
            <a:off x="3806799" y="3888006"/>
            <a:ext cx="1530401" cy="64726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(TA: STA1, RA: AP1) 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15C57F5-E0FB-4CBF-B770-0BC66A3DE8AE}"/>
              </a:ext>
            </a:extLst>
          </p:cNvPr>
          <p:cNvSpPr/>
          <p:nvPr/>
        </p:nvSpPr>
        <p:spPr bwMode="auto">
          <a:xfrm>
            <a:off x="5455423" y="3887349"/>
            <a:ext cx="647318" cy="64726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 (RA: STA1)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57D7B1C-F0B4-4C80-A20D-BF8CCE108262}"/>
              </a:ext>
            </a:extLst>
          </p:cNvPr>
          <p:cNvSpPr/>
          <p:nvPr/>
        </p:nvSpPr>
        <p:spPr bwMode="auto">
          <a:xfrm>
            <a:off x="2922439" y="5010855"/>
            <a:ext cx="884360" cy="22543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DBBD2DC-D5BA-4E7C-88A2-577E89E49060}"/>
              </a:ext>
            </a:extLst>
          </p:cNvPr>
          <p:cNvSpPr/>
          <p:nvPr/>
        </p:nvSpPr>
        <p:spPr bwMode="auto">
          <a:xfrm>
            <a:off x="3813244" y="5010855"/>
            <a:ext cx="1523956" cy="2163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8DF78E1-FD56-4892-A7B4-79C86774E585}"/>
              </a:ext>
            </a:extLst>
          </p:cNvPr>
          <p:cNvSpPr/>
          <p:nvPr/>
        </p:nvSpPr>
        <p:spPr bwMode="auto">
          <a:xfrm>
            <a:off x="5345284" y="5013249"/>
            <a:ext cx="1668317" cy="209681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2463532B-ED21-4376-BD22-B702F62C99C1}"/>
              </a:ext>
            </a:extLst>
          </p:cNvPr>
          <p:cNvCxnSpPr/>
          <p:nvPr/>
        </p:nvCxnSpPr>
        <p:spPr bwMode="auto">
          <a:xfrm>
            <a:off x="2102534" y="5962919"/>
            <a:ext cx="50877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8AC06D37-D59D-4C83-98FA-C0DB3160B381}"/>
              </a:ext>
            </a:extLst>
          </p:cNvPr>
          <p:cNvSpPr txBox="1"/>
          <p:nvPr/>
        </p:nvSpPr>
        <p:spPr>
          <a:xfrm>
            <a:off x="1527322" y="5665487"/>
            <a:ext cx="647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Link 3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D7EC309-3B8B-4B34-91A6-3260D934235E}"/>
              </a:ext>
            </a:extLst>
          </p:cNvPr>
          <p:cNvSpPr/>
          <p:nvPr/>
        </p:nvSpPr>
        <p:spPr bwMode="auto">
          <a:xfrm>
            <a:off x="714149" y="5616618"/>
            <a:ext cx="489521" cy="3747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AP 2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B2E759C-8004-4175-83D8-A63B0EF3B681}"/>
              </a:ext>
            </a:extLst>
          </p:cNvPr>
          <p:cNvSpPr txBox="1"/>
          <p:nvPr/>
        </p:nvSpPr>
        <p:spPr>
          <a:xfrm>
            <a:off x="8267124" y="5755118"/>
            <a:ext cx="94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Non-AP MLD 2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8418414-A25E-4FB5-8C23-423B6B7DCE37}"/>
              </a:ext>
            </a:extLst>
          </p:cNvPr>
          <p:cNvSpPr/>
          <p:nvPr/>
        </p:nvSpPr>
        <p:spPr bwMode="auto">
          <a:xfrm rot="16200000">
            <a:off x="7678777" y="5511436"/>
            <a:ext cx="461666" cy="8985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C7D280C-709D-4264-ADC2-2ECE2AC20906}"/>
              </a:ext>
            </a:extLst>
          </p:cNvPr>
          <p:cNvSpPr/>
          <p:nvPr/>
        </p:nvSpPr>
        <p:spPr bwMode="auto">
          <a:xfrm>
            <a:off x="7533177" y="5785336"/>
            <a:ext cx="745855" cy="3747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STA 3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A5FA7E-245D-48FC-9FD2-848A21D3B9F1}"/>
              </a:ext>
            </a:extLst>
          </p:cNvPr>
          <p:cNvSpPr/>
          <p:nvPr/>
        </p:nvSpPr>
        <p:spPr bwMode="auto">
          <a:xfrm>
            <a:off x="3887819" y="5513293"/>
            <a:ext cx="528770" cy="4496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RTS (TA: STA3)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3801815-22D7-4E40-835E-C717FF1A797F}"/>
              </a:ext>
            </a:extLst>
          </p:cNvPr>
          <p:cNvSpPr/>
          <p:nvPr/>
        </p:nvSpPr>
        <p:spPr bwMode="auto">
          <a:xfrm>
            <a:off x="4480615" y="5513293"/>
            <a:ext cx="468725" cy="4496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CTS (RA: STA3) 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866C26C-D37B-4AD8-B513-DADF151FAF56}"/>
              </a:ext>
            </a:extLst>
          </p:cNvPr>
          <p:cNvSpPr/>
          <p:nvPr/>
        </p:nvSpPr>
        <p:spPr bwMode="auto">
          <a:xfrm>
            <a:off x="4990904" y="5511036"/>
            <a:ext cx="2022697" cy="4616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(TA: STA3, RA: AP2) 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7A17FDF-A6E5-4459-B037-3C79396008AB}"/>
              </a:ext>
            </a:extLst>
          </p:cNvPr>
          <p:cNvSpPr/>
          <p:nvPr/>
        </p:nvSpPr>
        <p:spPr bwMode="auto">
          <a:xfrm>
            <a:off x="6171767" y="4853284"/>
            <a:ext cx="633699" cy="3799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RTS (TA: STA1)</a:t>
            </a:r>
          </a:p>
        </p:txBody>
      </p:sp>
      <p:sp>
        <p:nvSpPr>
          <p:cNvPr id="128" name="Right Brace 127">
            <a:extLst>
              <a:ext uri="{FF2B5EF4-FFF2-40B4-BE49-F238E27FC236}">
                <a16:creationId xmlns:a16="http://schemas.microsoft.com/office/drawing/2014/main" id="{09DE595B-BB6A-4B3F-87E1-DD4D77B8C19D}"/>
              </a:ext>
            </a:extLst>
          </p:cNvPr>
          <p:cNvSpPr/>
          <p:nvPr/>
        </p:nvSpPr>
        <p:spPr bwMode="auto">
          <a:xfrm rot="5400000">
            <a:off x="6358674" y="5898805"/>
            <a:ext cx="148720" cy="522533"/>
          </a:xfrm>
          <a:prstGeom prst="rightBrace">
            <a:avLst>
              <a:gd name="adj1" fmla="val 33356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1FA542E-C206-4783-B11B-C6CBF8F0C118}"/>
              </a:ext>
            </a:extLst>
          </p:cNvPr>
          <p:cNvSpPr/>
          <p:nvPr/>
        </p:nvSpPr>
        <p:spPr bwMode="auto">
          <a:xfrm>
            <a:off x="5925389" y="6173641"/>
            <a:ext cx="1264885" cy="3862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2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Collision at AP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C9A5A-10C2-4336-ABDD-961ECBB0C6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EB566-FE11-47C1-8F3D-2C1A422AB5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79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835B3-2AED-4A68-9626-BC6307A3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BC5E9-78D1-41A7-AC87-FB151B981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14" y="1361421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Two configs to study impact on UL and DL configs for ML with 2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Config 1: Only full buffer UDP UL traffic where Rx power at EHT STA MLD from the hidden non-AP node is between ED and CS thresholds.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Config 2: Full buffer UDP UL traffic from EHT STA and full buffer DL traffic from AP to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80 MHz BW, 2x2 config at EHT STA, 20dBm </a:t>
            </a:r>
            <a:r>
              <a:rPr lang="en-US" sz="1600" dirty="0" err="1"/>
              <a:t>tx</a:t>
            </a:r>
            <a:r>
              <a:rPr lang="en-US" sz="1600" dirty="0"/>
              <a:t> power at EHT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Modes: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1. STR EHT STA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Non-STR EHT STA MLD without OTA info from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Non-STR EHT STA MLD with perfect knowledge of AP MLD status.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8E66B-2D2F-40EC-B48F-0155B63777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17E1A-E56A-4653-9726-3FDA69067B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28A592-A3E4-41D0-B1D9-E7DCC54532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618371-5B97-41B4-91FF-AF06E18D2405}"/>
              </a:ext>
            </a:extLst>
          </p:cNvPr>
          <p:cNvSpPr/>
          <p:nvPr/>
        </p:nvSpPr>
        <p:spPr bwMode="auto">
          <a:xfrm>
            <a:off x="1295400" y="4876800"/>
            <a:ext cx="5334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9CF6955-7452-46F6-87A1-1101F1C6B7C1}"/>
              </a:ext>
            </a:extLst>
          </p:cNvPr>
          <p:cNvSpPr/>
          <p:nvPr/>
        </p:nvSpPr>
        <p:spPr bwMode="auto">
          <a:xfrm>
            <a:off x="2209800" y="4876800"/>
            <a:ext cx="533400" cy="457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7B361-0149-42D4-B718-FECBBF8E04DE}"/>
              </a:ext>
            </a:extLst>
          </p:cNvPr>
          <p:cNvSpPr txBox="1"/>
          <p:nvPr/>
        </p:nvSpPr>
        <p:spPr>
          <a:xfrm>
            <a:off x="2199678" y="5325208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EHT</a:t>
            </a:r>
          </a:p>
          <a:p>
            <a:r>
              <a:rPr lang="en-US"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57EFE2-84BF-4D7C-B85E-A975D3F948FA}"/>
              </a:ext>
            </a:extLst>
          </p:cNvPr>
          <p:cNvSpPr/>
          <p:nvPr/>
        </p:nvSpPr>
        <p:spPr bwMode="auto">
          <a:xfrm>
            <a:off x="288545" y="4835769"/>
            <a:ext cx="533400" cy="4572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436A8B-7A59-4EF8-B77F-56D9682E4C6D}"/>
              </a:ext>
            </a:extLst>
          </p:cNvPr>
          <p:cNvSpPr txBox="1"/>
          <p:nvPr/>
        </p:nvSpPr>
        <p:spPr>
          <a:xfrm>
            <a:off x="243585" y="5334000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Legacy</a:t>
            </a:r>
          </a:p>
          <a:p>
            <a:r>
              <a:rPr lang="en-US" sz="10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782221-A524-48CB-AE95-9C56FD85D299}"/>
              </a:ext>
            </a:extLst>
          </p:cNvPr>
          <p:cNvCxnSpPr/>
          <p:nvPr/>
        </p:nvCxnSpPr>
        <p:spPr bwMode="auto">
          <a:xfrm>
            <a:off x="555245" y="4571882"/>
            <a:ext cx="20164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9CD85FD-2F7B-4FEE-9BA4-1D75F1CF07B0}"/>
              </a:ext>
            </a:extLst>
          </p:cNvPr>
          <p:cNvSpPr txBox="1"/>
          <p:nvPr/>
        </p:nvSpPr>
        <p:spPr>
          <a:xfrm>
            <a:off x="685800" y="4325661"/>
            <a:ext cx="1101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-69.8 dBm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5990672-C5B9-47AB-88EB-2A616E3B1A7B}"/>
              </a:ext>
            </a:extLst>
          </p:cNvPr>
          <p:cNvCxnSpPr/>
          <p:nvPr/>
        </p:nvCxnSpPr>
        <p:spPr bwMode="auto">
          <a:xfrm flipH="1">
            <a:off x="1605015" y="5697616"/>
            <a:ext cx="8421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D19C203-9D74-4ED0-9FE9-E1B027469788}"/>
              </a:ext>
            </a:extLst>
          </p:cNvPr>
          <p:cNvSpPr txBox="1"/>
          <p:nvPr/>
        </p:nvSpPr>
        <p:spPr>
          <a:xfrm>
            <a:off x="1524000" y="5716588"/>
            <a:ext cx="1101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-51.2 dBm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5D5050C-0FA2-4D21-9202-4901FD7C91C6}"/>
              </a:ext>
            </a:extLst>
          </p:cNvPr>
          <p:cNvCxnSpPr>
            <a:cxnSpLocks/>
          </p:cNvCxnSpPr>
          <p:nvPr/>
        </p:nvCxnSpPr>
        <p:spPr bwMode="auto">
          <a:xfrm>
            <a:off x="1438947" y="4835769"/>
            <a:ext cx="10082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93BF306-DD20-436F-8EE6-DCA758A4A583}"/>
              </a:ext>
            </a:extLst>
          </p:cNvPr>
          <p:cNvSpPr txBox="1"/>
          <p:nvPr/>
        </p:nvSpPr>
        <p:spPr>
          <a:xfrm>
            <a:off x="1392277" y="4582122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-46 dBm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638664-834C-48D9-AF9D-17713BBCFB64}"/>
              </a:ext>
            </a:extLst>
          </p:cNvPr>
          <p:cNvSpPr txBox="1"/>
          <p:nvPr/>
        </p:nvSpPr>
        <p:spPr>
          <a:xfrm>
            <a:off x="888155" y="6099176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Config 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EEDB10D-0541-42BD-A0A5-DF3B0B86134A}"/>
              </a:ext>
            </a:extLst>
          </p:cNvPr>
          <p:cNvSpPr/>
          <p:nvPr/>
        </p:nvSpPr>
        <p:spPr bwMode="auto">
          <a:xfrm>
            <a:off x="6149206" y="4648200"/>
            <a:ext cx="5334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D4B2F19-2D60-4FF7-B04E-CA65E612EE8A}"/>
              </a:ext>
            </a:extLst>
          </p:cNvPr>
          <p:cNvSpPr/>
          <p:nvPr/>
        </p:nvSpPr>
        <p:spPr bwMode="auto">
          <a:xfrm>
            <a:off x="7063606" y="4648200"/>
            <a:ext cx="533400" cy="457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27761C-DB8A-4E1B-A2A2-D90713123784}"/>
              </a:ext>
            </a:extLst>
          </p:cNvPr>
          <p:cNvSpPr txBox="1"/>
          <p:nvPr/>
        </p:nvSpPr>
        <p:spPr>
          <a:xfrm>
            <a:off x="7053484" y="5096608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EHT</a:t>
            </a:r>
          </a:p>
          <a:p>
            <a:r>
              <a:rPr lang="en-US" sz="10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B45E5A3-DFC0-42DC-AE57-168728A5100C}"/>
              </a:ext>
            </a:extLst>
          </p:cNvPr>
          <p:cNvSpPr/>
          <p:nvPr/>
        </p:nvSpPr>
        <p:spPr bwMode="auto">
          <a:xfrm>
            <a:off x="7458241" y="4275792"/>
            <a:ext cx="533400" cy="4572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8B93564-09A4-4092-82CC-B76A22BDD12F}"/>
              </a:ext>
            </a:extLst>
          </p:cNvPr>
          <p:cNvSpPr txBox="1"/>
          <p:nvPr/>
        </p:nvSpPr>
        <p:spPr>
          <a:xfrm>
            <a:off x="7978006" y="428556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Legacy</a:t>
            </a:r>
          </a:p>
          <a:p>
            <a:r>
              <a:rPr lang="en-US" sz="10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2B42D93-72D9-46D5-9A85-7C0C5EAA59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292753" y="4343282"/>
            <a:ext cx="1132788" cy="102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95FF369-A395-415E-B08D-EF7F9D87CB5E}"/>
              </a:ext>
            </a:extLst>
          </p:cNvPr>
          <p:cNvSpPr txBox="1"/>
          <p:nvPr/>
        </p:nvSpPr>
        <p:spPr>
          <a:xfrm>
            <a:off x="6399286" y="4131530"/>
            <a:ext cx="1101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-62.6 dBm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4B703AC-C61F-4D01-855B-04C58D0C8272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6806" y="4718338"/>
            <a:ext cx="194565" cy="4763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FA6F1E8-4106-4FF5-A2AF-6A4E98EF75E1}"/>
              </a:ext>
            </a:extLst>
          </p:cNvPr>
          <p:cNvSpPr txBox="1"/>
          <p:nvPr/>
        </p:nvSpPr>
        <p:spPr>
          <a:xfrm>
            <a:off x="7746806" y="4927970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-25 dBm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F201306-D570-4E11-94E8-3391F189C63A}"/>
              </a:ext>
            </a:extLst>
          </p:cNvPr>
          <p:cNvCxnSpPr>
            <a:cxnSpLocks/>
          </p:cNvCxnSpPr>
          <p:nvPr/>
        </p:nvCxnSpPr>
        <p:spPr bwMode="auto">
          <a:xfrm>
            <a:off x="6292753" y="4607169"/>
            <a:ext cx="10082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C85634F-6055-475F-BACA-97003417A90C}"/>
              </a:ext>
            </a:extLst>
          </p:cNvPr>
          <p:cNvSpPr txBox="1"/>
          <p:nvPr/>
        </p:nvSpPr>
        <p:spPr>
          <a:xfrm>
            <a:off x="6246083" y="4353522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RSSI: -63 dBm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7B17256-422A-441A-9238-F836BB10E4BF}"/>
              </a:ext>
            </a:extLst>
          </p:cNvPr>
          <p:cNvSpPr txBox="1"/>
          <p:nvPr/>
        </p:nvSpPr>
        <p:spPr>
          <a:xfrm>
            <a:off x="6104234" y="6010787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Config 2</a:t>
            </a:r>
          </a:p>
        </p:txBody>
      </p:sp>
    </p:spTree>
    <p:extLst>
      <p:ext uri="{BB962C8B-B14F-4D97-AF65-F5344CB8AC3E}">
        <p14:creationId xmlns:p14="http://schemas.microsoft.com/office/powerpoint/2010/main" val="134827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50FC-56E1-480D-AB2A-CD44129C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 1 results</a:t>
            </a:r>
          </a:p>
        </p:txBody>
      </p:sp>
      <p:pic>
        <p:nvPicPr>
          <p:cNvPr id="8" name="Content Placeholder 7" descr="A picture containing pencil&#10;&#10;Description automatically generated">
            <a:extLst>
              <a:ext uri="{FF2B5EF4-FFF2-40B4-BE49-F238E27FC236}">
                <a16:creationId xmlns:a16="http://schemas.microsoft.com/office/drawing/2014/main" id="{88BF5908-1BE3-4464-88D9-F58C353BB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1657563"/>
            <a:ext cx="4341813" cy="294382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13B5C-BCA9-4E8D-9309-AF6DF40438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8754-AFF7-4397-86E3-BDBE6D6A1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E28A57-9871-4A94-AE53-4EBEC7CD07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pic>
        <p:nvPicPr>
          <p:cNvPr id="10" name="Picture 9" descr="A picture containing pencil&#10;&#10;Description automatically generated">
            <a:extLst>
              <a:ext uri="{FF2B5EF4-FFF2-40B4-BE49-F238E27FC236}">
                <a16:creationId xmlns:a16="http://schemas.microsoft.com/office/drawing/2014/main" id="{2C8E570C-29E3-4090-A07A-3B868F302F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1729200"/>
            <a:ext cx="4343401" cy="28708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0F97ED-0D64-41F3-8CD0-DCD8C77024B3}"/>
              </a:ext>
            </a:extLst>
          </p:cNvPr>
          <p:cNvSpPr txBox="1"/>
          <p:nvPr/>
        </p:nvSpPr>
        <p:spPr>
          <a:xfrm>
            <a:off x="230188" y="4419600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If we consider the baseline to be the case where EHT STA is STR, the legacy STA’s performance gets better when the EHT STA is non-STR.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Having additional info </a:t>
            </a:r>
            <a:r>
              <a:rPr lang="en-US" sz="1400" b="1" dirty="0">
                <a:solidFill>
                  <a:schemeClr val="tx1"/>
                </a:solidFill>
              </a:rPr>
              <a:t>does not improve legacy throughput </a:t>
            </a:r>
            <a:r>
              <a:rPr lang="en-US" sz="1400" dirty="0">
                <a:solidFill>
                  <a:schemeClr val="tx1"/>
                </a:solidFill>
              </a:rPr>
              <a:t>as the effect of reduced collision during hidden nodes is offset by lower chances of channel access.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Having additional info however </a:t>
            </a:r>
            <a:r>
              <a:rPr lang="en-US" sz="1400" b="1" dirty="0">
                <a:solidFill>
                  <a:schemeClr val="tx1"/>
                </a:solidFill>
              </a:rPr>
              <a:t>does improve EHT STA throughput </a:t>
            </a:r>
            <a:r>
              <a:rPr lang="en-US" sz="1400" dirty="0">
                <a:solidFill>
                  <a:schemeClr val="tx1"/>
                </a:solidFill>
              </a:rPr>
              <a:t>a bit as it reduces the number of events when it is self-blocking itself from transmitting on link 2 by attempting to transmit RTS to an already occupied AP on link 1.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17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50FC-56E1-480D-AB2A-CD44129C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 2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13B5C-BCA9-4E8D-9309-AF6DF40438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8754-AFF7-4397-86E3-BDBE6D6A1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E28A57-9871-4A94-AE53-4EBEC7CD07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0F97ED-0D64-41F3-8CD0-DCD8C77024B3}"/>
              </a:ext>
            </a:extLst>
          </p:cNvPr>
          <p:cNvSpPr txBox="1"/>
          <p:nvPr/>
        </p:nvSpPr>
        <p:spPr>
          <a:xfrm>
            <a:off x="230188" y="4419600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If we consider the baseline to be the case where EHT STA is STR, the legacy STA’s performance gets better when the EHT STA is non-STR.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Having additional info </a:t>
            </a:r>
            <a:r>
              <a:rPr lang="en-US" sz="1400" b="1" dirty="0">
                <a:solidFill>
                  <a:schemeClr val="tx1"/>
                </a:solidFill>
              </a:rPr>
              <a:t>does not improve legacy throughput significantly </a:t>
            </a:r>
            <a:r>
              <a:rPr lang="en-US" sz="1400" dirty="0">
                <a:solidFill>
                  <a:schemeClr val="tx1"/>
                </a:solidFill>
              </a:rPr>
              <a:t>as the effect of reduced collision during hidden nodes is offset by lower chances of channel access.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Having additional info however </a:t>
            </a:r>
            <a:r>
              <a:rPr lang="en-US" sz="1400" b="1" dirty="0">
                <a:solidFill>
                  <a:schemeClr val="tx1"/>
                </a:solidFill>
              </a:rPr>
              <a:t>does improve EHT STA throughput </a:t>
            </a:r>
            <a:r>
              <a:rPr lang="en-US" sz="1400" dirty="0">
                <a:solidFill>
                  <a:schemeClr val="tx1"/>
                </a:solidFill>
              </a:rPr>
              <a:t>a bit as it reduces the number of events when it is self-blocking itself from transmitting on link 2 by attempting to transmit RTS to an already occupied AP on link 1.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BBC089D0-6C9A-48B1-9A3C-F8590C607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687" y="1661309"/>
            <a:ext cx="3779245" cy="2847996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8FB3A6B-8552-453B-98F6-D9545C1854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74" y="1661308"/>
            <a:ext cx="3806371" cy="284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2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ECD34-C7FF-4C3E-BFF3-01D742D47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15D34-EC87-4DA4-8E7D-83825A1A2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Doing nothing to solve the multichannel hidden terminal problem does not actually hurt the hidden nodes.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Doing something to prevent an EHT STA MLD from self-blocking itself (due to failed RTS transmissions) can improve EHT STA MLD performance.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Option 1: Following a transmission on a link, non-STR EHT STA MLD refrains from transmitting any packet on the other link similar to the </a:t>
            </a:r>
            <a:r>
              <a:rPr lang="en-US" sz="1600" dirty="0" err="1"/>
              <a:t>NAVsyncdelay</a:t>
            </a:r>
            <a:r>
              <a:rPr lang="en-US" sz="1600" dirty="0"/>
              <a:t> timer behavior as it is similar to STA coming out of Doze.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timer duration can be </a:t>
            </a:r>
            <a:r>
              <a:rPr lang="en-US" sz="1200" b="1" dirty="0"/>
              <a:t>pre-defined in spec or assigned by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If while the timer is running it receives a frame that sets is NAV, it cancels the timer.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 order to preserve latency gains due to ML operation, the non-STR STA may be allowed to transmit </a:t>
            </a:r>
            <a:r>
              <a:rPr lang="en-US" sz="1200" dirty="0" err="1"/>
              <a:t>upto</a:t>
            </a:r>
            <a:r>
              <a:rPr lang="en-US" sz="1200" dirty="0"/>
              <a:t> one RTS frame to the AP while the timer is running. If a response CTS is received the timer is cancelled.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Option 2: AP transmits cross-link information in a DL frame (e.g., BA) signaling whether it is transmitting or receiving packets on the other link and/or its NAV duration on the other link.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2F393-4432-49D6-98E7-53B6C52D88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6AB30-49E7-40A0-AA80-0DB97BF1A2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95543A-3EC1-4383-904D-E92D928B54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04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B6E3-BC79-4655-BDDF-7B5F127B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the two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6E1FF-5A0C-4005-8935-ADC0648D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does not require fast cross-link information sharing among the APs in the same MLD and is mostly similar to the </a:t>
            </a:r>
            <a:r>
              <a:rPr lang="en-US" dirty="0" err="1"/>
              <a:t>NAVsyncdelay</a:t>
            </a:r>
            <a:r>
              <a:rPr lang="en-US" dirty="0"/>
              <a:t> </a:t>
            </a:r>
            <a:r>
              <a:rPr lang="en-US" dirty="0" err="1"/>
              <a:t>operaton</a:t>
            </a:r>
            <a:r>
              <a:rPr lang="en-US" dirty="0"/>
              <a:t> as defined in current spec =&gt; low complexity =&gt; prefer this to be included in R1 if we agree that it is a problem to be solved.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account for latency in channel access, AP controlled parameter.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can be considered in R2 as it requires tighter information sharing among the APs.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2D2DD-617F-485A-AF1F-21B6F422AB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FA8FF-4540-4E5A-9DB0-7C23C4072A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DF9B0-44F0-4599-BCA8-54093D0F6E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61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50F0-2D9E-4445-9D1E-FCE4E7CC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E7635-70B4-4975-AE83-D5DC6AF84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blindness due to Tx-Rx constraints does not significantly affect legacy STA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Prefer a low complexity solution for R1  if we indeed decide to solve this problem.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475A2-0AD2-4C44-875C-3650769947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03FF-8850-4662-80AE-6DA353168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15FBEB-1613-4604-A92F-03CFBD0ED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66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10273</TotalTime>
  <Words>1037</Words>
  <Application>Microsoft Office PowerPoint</Application>
  <PresentationFormat>On-screen Show (4:3)</PresentationFormat>
  <Paragraphs>134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Impact of channel blindness during ML </vt:lpstr>
      <vt:lpstr>Abstract</vt:lpstr>
      <vt:lpstr>Introduction</vt:lpstr>
      <vt:lpstr>Simulation scenario</vt:lpstr>
      <vt:lpstr>Config 1 results</vt:lpstr>
      <vt:lpstr>Config 2 results</vt:lpstr>
      <vt:lpstr>Conclusion and proposal</vt:lpstr>
      <vt:lpstr>Comparison of the two options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 protection for Multi-AP transmission</dc:title>
  <dc:creator>Das, Dibakar</dc:creator>
  <cp:keywords>CTPClassification=CTP_NT</cp:keywords>
  <cp:lastModifiedBy>Das, Dibakar</cp:lastModifiedBy>
  <cp:revision>219</cp:revision>
  <cp:lastPrinted>1601-01-01T00:00:00Z</cp:lastPrinted>
  <dcterms:created xsi:type="dcterms:W3CDTF">2019-12-03T15:42:54Z</dcterms:created>
  <dcterms:modified xsi:type="dcterms:W3CDTF">2020-03-16T15:15:03Z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67d934a5-8321-4cbc-9d6e-bda45d0ee467</vt:lpwstr>
  </property>
  <property fmtid="{D5CDD505-2E9C-101B-9397-08002B2CF9AE}" pid="3" name="CTP_TimeStamp">
    <vt:lpwstr>2020-03-16 15:15:03Z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