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331" r:id="rId2"/>
    <p:sldId id="1037" r:id="rId3"/>
    <p:sldId id="1038" r:id="rId4"/>
    <p:sldId id="1053" r:id="rId5"/>
    <p:sldId id="1060" r:id="rId6"/>
    <p:sldId id="1054" r:id="rId7"/>
    <p:sldId id="1055" r:id="rId8"/>
    <p:sldId id="1061" r:id="rId9"/>
    <p:sldId id="1062" r:id="rId10"/>
    <p:sldId id="1052" r:id="rId11"/>
    <p:sldId id="1047" r:id="rId12"/>
    <p:sldId id="1058" r:id="rId13"/>
    <p:sldId id="1056" r:id="rId14"/>
    <p:sldId id="1059" r:id="rId15"/>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C8A0679B-CB46-4BCA-B2FA-07CCA1833C3C}">
          <p14:sldIdLst>
            <p14:sldId id="331"/>
            <p14:sldId id="1037"/>
            <p14:sldId id="1038"/>
            <p14:sldId id="1053"/>
            <p14:sldId id="1060"/>
            <p14:sldId id="1054"/>
            <p14:sldId id="1055"/>
            <p14:sldId id="1061"/>
            <p14:sldId id="1062"/>
            <p14:sldId id="1052"/>
            <p14:sldId id="1047"/>
            <p14:sldId id="1058"/>
            <p14:sldId id="1056"/>
            <p14:sldId id="105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16" clrIdx="0">
    <p:extLst>
      <p:ext uri="{19B8F6BF-5375-455C-9EA6-DF929625EA0E}">
        <p15:presenceInfo xmlns:p15="http://schemas.microsoft.com/office/powerpoint/2012/main" userId="Klein, Arik" providerId="None"/>
      </p:ext>
    </p:extLst>
  </p:cmAuthor>
  <p:cmAuthor id="2" name="Huang, Po-kai" initials="HP" lastIdx="15" clrIdx="1">
    <p:extLst>
      <p:ext uri="{19B8F6BF-5375-455C-9EA6-DF929625EA0E}">
        <p15:presenceInfo xmlns:p15="http://schemas.microsoft.com/office/powerpoint/2012/main" userId="S-1-5-21-725345543-602162358-527237240-2471230" providerId="AD"/>
      </p:ext>
    </p:extLst>
  </p:cmAuthor>
  <p:cmAuthor id="3" name="Huang, Po-kai" initials="HP [2]" lastIdx="1" clrIdx="2">
    <p:extLst>
      <p:ext uri="{19B8F6BF-5375-455C-9EA6-DF929625EA0E}">
        <p15:presenceInfo xmlns:p15="http://schemas.microsoft.com/office/powerpoint/2012/main" userId="S::po-kai.huang@intel.com::be743c7d-0ad3-4a01-a6bb-e19e76bd58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792" autoAdjust="0"/>
    <p:restoredTop sz="93817" autoAdjust="0"/>
  </p:normalViewPr>
  <p:slideViewPr>
    <p:cSldViewPr>
      <p:cViewPr varScale="1">
        <p:scale>
          <a:sx n="67" d="100"/>
          <a:sy n="67" d="100"/>
        </p:scale>
        <p:origin x="1596" y="48"/>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1648" y="-1676"/>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878446" cy="276999"/>
          </a:xfrm>
        </p:spPr>
        <p:txBody>
          <a:bodyPr/>
          <a:lstStyle>
            <a:lvl1pPr>
              <a:defRPr/>
            </a:lvl1pPr>
          </a:lstStyle>
          <a:p>
            <a:pPr>
              <a:defRPr/>
            </a:pPr>
            <a:r>
              <a:rPr lang="en-US" altLang="en-US" dirty="0"/>
              <a:t>Jan 2020</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5/7/2020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2019</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2018</a:t>
            </a:r>
            <a:endParaRPr lang="en-GB" altLang="en-US" dirty="0"/>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Jan 2020</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Po-Kai Huang (Intel)</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802.11-20/0488r1</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Multi-link Group Addressed Data Delivery</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2020-03-15</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2917196163"/>
              </p:ext>
            </p:extLst>
          </p:nvPr>
        </p:nvGraphicFramePr>
        <p:xfrm>
          <a:off x="1152525" y="2998720"/>
          <a:ext cx="7391400" cy="2419465"/>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574296">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kern="1200" dirty="0">
                          <a:solidFill>
                            <a:schemeClr val="dk1"/>
                          </a:solidFill>
                          <a:latin typeface="+mn-lt"/>
                          <a:ea typeface="+mn-ea"/>
                          <a:cs typeface="+mn-cs"/>
                        </a:rPr>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7">
                  <a:txBody>
                    <a:bodyPr/>
                    <a:lstStyle/>
                    <a:p>
                      <a:pPr algn="ctr"/>
                      <a:endParaRPr lang="en-US" sz="1100" dirty="0"/>
                    </a:p>
                    <a:p>
                      <a:pPr algn="ctr"/>
                      <a:endParaRPr lang="en-US" sz="1100" dirty="0"/>
                    </a:p>
                    <a:p>
                      <a:pPr algn="ctr"/>
                      <a:endParaRPr lang="en-US" sz="1100" dirty="0"/>
                    </a:p>
                    <a:p>
                      <a:pPr algn="ctr"/>
                      <a:endParaRPr lang="en-US" sz="1100" dirty="0"/>
                    </a:p>
                    <a:p>
                      <a:pPr algn="ctr"/>
                      <a:r>
                        <a:rPr lang="en-US" sz="1100" dirty="0"/>
                        <a:t>Intel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Daniel F Bravo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Arik Klein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0">
                <a:tc>
                  <a:txBody>
                    <a:bodyPr/>
                    <a:lstStyle/>
                    <a:p>
                      <a:pPr algn="ctr"/>
                      <a:r>
                        <a:rPr lang="en-US" sz="1100" kern="1200">
                          <a:solidFill>
                            <a:schemeClr val="dk1"/>
                          </a:solidFill>
                          <a:latin typeface="+mn-lt"/>
                          <a:ea typeface="+mn-ea"/>
                          <a:cs typeface="+mn-cs"/>
                        </a:rPr>
                        <a:t>Laurent Cariou</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bl>
          </a:graphicData>
        </a:graphic>
      </p:graphicFrame>
      <p:sp>
        <p:nvSpPr>
          <p:cNvPr id="8" name="Footer Placeholder 3"/>
          <p:cNvSpPr>
            <a:spLocks noGrp="1"/>
          </p:cNvSpPr>
          <p:nvPr>
            <p:ph type="ftr" sz="quarter" idx="11"/>
          </p:nvPr>
        </p:nvSpPr>
        <p:spPr>
          <a:xfrm>
            <a:off x="7234271" y="6475413"/>
            <a:ext cx="1309654" cy="184666"/>
          </a:xfrm>
        </p:spPr>
        <p:txBody>
          <a:bodyPr/>
          <a:lstStyle/>
          <a:p>
            <a:pPr>
              <a:defRPr/>
            </a:pPr>
            <a:r>
              <a:rPr lang="en-GB"/>
              <a:t>Po-Kai Huang (Intel)</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4C191-1675-4D32-A482-FCD1CEAE0AE8}"/>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04C60D47-0626-4F2F-9A33-079D0F7911B8}"/>
              </a:ext>
            </a:extLst>
          </p:cNvPr>
          <p:cNvSpPr>
            <a:spLocks noGrp="1"/>
          </p:cNvSpPr>
          <p:nvPr>
            <p:ph idx="1"/>
          </p:nvPr>
        </p:nvSpPr>
        <p:spPr/>
        <p:txBody>
          <a:bodyPr/>
          <a:lstStyle/>
          <a:p>
            <a:r>
              <a:rPr lang="en-US" sz="1400" dirty="0"/>
              <a:t>For simplicity, assume only non-AP MLD subscribes a multicast group (a specific multicast group address)</a:t>
            </a:r>
          </a:p>
          <a:p>
            <a:r>
              <a:rPr lang="en-US" sz="1400" dirty="0"/>
              <a:t>AP MLD does not know which link a non-AP MLD is used to receive this multicast stream and send the stream on all the links</a:t>
            </a:r>
          </a:p>
          <a:p>
            <a:endParaRPr lang="en-US" sz="1400" dirty="0"/>
          </a:p>
          <a:p>
            <a:endParaRPr lang="en-US" sz="1400" dirty="0"/>
          </a:p>
          <a:p>
            <a:endParaRPr lang="en-US" sz="1400" dirty="0"/>
          </a:p>
          <a:p>
            <a:pPr marL="0" indent="0">
              <a:buNone/>
            </a:pPr>
            <a:endParaRPr lang="en-US" sz="1400" dirty="0"/>
          </a:p>
          <a:p>
            <a:endParaRPr lang="en-US" sz="1400" dirty="0"/>
          </a:p>
          <a:p>
            <a:endParaRPr lang="en-US" sz="1400" dirty="0"/>
          </a:p>
          <a:p>
            <a:r>
              <a:rPr lang="en-US" sz="1400" dirty="0"/>
              <a:t>AP MLD and non-AP MLD configures a link, say link 2 to receive this multicast stream</a:t>
            </a:r>
          </a:p>
        </p:txBody>
      </p:sp>
      <p:sp>
        <p:nvSpPr>
          <p:cNvPr id="4" name="Footer Placeholder 3">
            <a:extLst>
              <a:ext uri="{FF2B5EF4-FFF2-40B4-BE49-F238E27FC236}">
                <a16:creationId xmlns:a16="http://schemas.microsoft.com/office/drawing/2014/main" id="{18AECFD2-2F28-4B85-9A56-6FE88A021790}"/>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0B131656-ED96-415E-992A-22DF4BE9C64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pic>
        <p:nvPicPr>
          <p:cNvPr id="6" name="Picture 5">
            <a:extLst>
              <a:ext uri="{FF2B5EF4-FFF2-40B4-BE49-F238E27FC236}">
                <a16:creationId xmlns:a16="http://schemas.microsoft.com/office/drawing/2014/main" id="{CD713863-3481-46CF-8773-C3D82A36066E}"/>
              </a:ext>
            </a:extLst>
          </p:cNvPr>
          <p:cNvPicPr>
            <a:picLocks noChangeAspect="1"/>
          </p:cNvPicPr>
          <p:nvPr/>
        </p:nvPicPr>
        <p:blipFill>
          <a:blip r:embed="rId2"/>
          <a:stretch>
            <a:fillRect/>
          </a:stretch>
        </p:blipFill>
        <p:spPr>
          <a:xfrm>
            <a:off x="3031872" y="2926342"/>
            <a:ext cx="3080255" cy="1558018"/>
          </a:xfrm>
          <a:prstGeom prst="rect">
            <a:avLst/>
          </a:prstGeom>
        </p:spPr>
      </p:pic>
      <p:pic>
        <p:nvPicPr>
          <p:cNvPr id="8" name="Picture 7">
            <a:extLst>
              <a:ext uri="{FF2B5EF4-FFF2-40B4-BE49-F238E27FC236}">
                <a16:creationId xmlns:a16="http://schemas.microsoft.com/office/drawing/2014/main" id="{DF0F017C-CB4B-475F-82CE-349DBDA6E75B}"/>
              </a:ext>
            </a:extLst>
          </p:cNvPr>
          <p:cNvPicPr>
            <a:picLocks noChangeAspect="1"/>
          </p:cNvPicPr>
          <p:nvPr/>
        </p:nvPicPr>
        <p:blipFill>
          <a:blip r:embed="rId3"/>
          <a:stretch>
            <a:fillRect/>
          </a:stretch>
        </p:blipFill>
        <p:spPr>
          <a:xfrm>
            <a:off x="3060922" y="4797152"/>
            <a:ext cx="3051205" cy="1543324"/>
          </a:xfrm>
          <a:prstGeom prst="rect">
            <a:avLst/>
          </a:prstGeom>
        </p:spPr>
      </p:pic>
    </p:spTree>
    <p:extLst>
      <p:ext uri="{BB962C8B-B14F-4D97-AF65-F5344CB8AC3E}">
        <p14:creationId xmlns:p14="http://schemas.microsoft.com/office/powerpoint/2010/main" val="26596409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3886F9-F291-44A5-9B5D-6102B818AEEC}"/>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04065279-0955-4473-891E-F3DF35B216BF}"/>
              </a:ext>
            </a:extLst>
          </p:cNvPr>
          <p:cNvSpPr>
            <a:spLocks noGrp="1"/>
          </p:cNvSpPr>
          <p:nvPr>
            <p:ph idx="1"/>
          </p:nvPr>
        </p:nvSpPr>
        <p:spPr/>
        <p:txBody>
          <a:bodyPr/>
          <a:lstStyle/>
          <a:p>
            <a:r>
              <a:rPr lang="en-US" dirty="0"/>
              <a:t>We discuss multi-link group addressed data delivery </a:t>
            </a:r>
          </a:p>
          <a:p>
            <a:r>
              <a:rPr lang="en-US" dirty="0"/>
              <a:t>We propose the following:</a:t>
            </a:r>
          </a:p>
          <a:p>
            <a:pPr lvl="1"/>
            <a:r>
              <a:rPr lang="en-US" dirty="0"/>
              <a:t>Different SN space for group addressed frame across links</a:t>
            </a:r>
          </a:p>
          <a:p>
            <a:pPr lvl="1"/>
            <a:r>
              <a:rPr lang="en-US" dirty="0"/>
              <a:t>non-AP MLD may indicate the selected link to receive group addressed data frame to AP MLD</a:t>
            </a:r>
          </a:p>
          <a:p>
            <a:pPr lvl="1"/>
            <a:r>
              <a:rPr lang="en-US" dirty="0"/>
              <a:t>AP provides guidance on changing the selected link to receive group addressed data frame</a:t>
            </a:r>
          </a:p>
          <a:p>
            <a:pPr lvl="1"/>
            <a:endParaRPr lang="en-US" dirty="0"/>
          </a:p>
          <a:p>
            <a:pPr lvl="1"/>
            <a:endParaRPr lang="en-US" dirty="0"/>
          </a:p>
          <a:p>
            <a:pPr lvl="1"/>
            <a:endParaRPr lang="en-US" dirty="0"/>
          </a:p>
          <a:p>
            <a:endParaRPr lang="en-US" dirty="0"/>
          </a:p>
        </p:txBody>
      </p:sp>
      <p:sp>
        <p:nvSpPr>
          <p:cNvPr id="4" name="Footer Placeholder 3">
            <a:extLst>
              <a:ext uri="{FF2B5EF4-FFF2-40B4-BE49-F238E27FC236}">
                <a16:creationId xmlns:a16="http://schemas.microsoft.com/office/drawing/2014/main" id="{EF749A68-E58E-4D7A-B6B2-91181BC7216F}"/>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DB2CD3D4-139E-489A-94FE-9855D0AE6E1D}"/>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spTree>
    <p:extLst>
      <p:ext uri="{BB962C8B-B14F-4D97-AF65-F5344CB8AC3E}">
        <p14:creationId xmlns:p14="http://schemas.microsoft.com/office/powerpoint/2010/main" val="16747482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97C850-DFA0-4A75-A585-FB6C100CFCBD}"/>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0E6CB25C-D7D1-4B56-AE6E-C4773C9B51EF}"/>
              </a:ext>
            </a:extLst>
          </p:cNvPr>
          <p:cNvSpPr>
            <a:spLocks noGrp="1"/>
          </p:cNvSpPr>
          <p:nvPr>
            <p:ph idx="1"/>
          </p:nvPr>
        </p:nvSpPr>
        <p:spPr/>
        <p:txBody>
          <a:bodyPr/>
          <a:lstStyle/>
          <a:p>
            <a:r>
              <a:rPr lang="en-US" dirty="0"/>
              <a:t>Do you support that different SN space for group addressed data frame are used in different links?</a:t>
            </a:r>
          </a:p>
          <a:p>
            <a:endParaRPr lang="en-US" dirty="0"/>
          </a:p>
        </p:txBody>
      </p:sp>
      <p:sp>
        <p:nvSpPr>
          <p:cNvPr id="4" name="Footer Placeholder 3">
            <a:extLst>
              <a:ext uri="{FF2B5EF4-FFF2-40B4-BE49-F238E27FC236}">
                <a16:creationId xmlns:a16="http://schemas.microsoft.com/office/drawing/2014/main" id="{3537F3B5-B1DD-4E0D-8E6B-63B96730454C}"/>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9909D14B-8F8D-4F5F-AA3A-B89F6B5C5C6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spTree>
    <p:extLst>
      <p:ext uri="{BB962C8B-B14F-4D97-AF65-F5344CB8AC3E}">
        <p14:creationId xmlns:p14="http://schemas.microsoft.com/office/powerpoint/2010/main" val="24986374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ADA91-0ADB-4291-B3C6-0788982D2400}"/>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C76FE2F4-39C7-4732-B971-B9B522277F19}"/>
              </a:ext>
            </a:extLst>
          </p:cNvPr>
          <p:cNvSpPr>
            <a:spLocks noGrp="1"/>
          </p:cNvSpPr>
          <p:nvPr>
            <p:ph idx="1"/>
          </p:nvPr>
        </p:nvSpPr>
        <p:spPr/>
        <p:txBody>
          <a:bodyPr/>
          <a:lstStyle/>
          <a:p>
            <a:r>
              <a:rPr lang="en-US" dirty="0"/>
              <a:t>Do you support that non-AP MLD may indicate the selected link to receive group addressed data frame to AP MLD? </a:t>
            </a:r>
          </a:p>
          <a:p>
            <a:endParaRPr lang="en-US" dirty="0"/>
          </a:p>
        </p:txBody>
      </p:sp>
      <p:sp>
        <p:nvSpPr>
          <p:cNvPr id="4" name="Footer Placeholder 3">
            <a:extLst>
              <a:ext uri="{FF2B5EF4-FFF2-40B4-BE49-F238E27FC236}">
                <a16:creationId xmlns:a16="http://schemas.microsoft.com/office/drawing/2014/main" id="{3A200E29-7013-4C4C-ACB4-A90189A50BB3}"/>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1AC6B7AA-FAE1-45DD-9D3F-F8AC7793AFE0}"/>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a:p>
        </p:txBody>
      </p:sp>
    </p:spTree>
    <p:extLst>
      <p:ext uri="{BB962C8B-B14F-4D97-AF65-F5344CB8AC3E}">
        <p14:creationId xmlns:p14="http://schemas.microsoft.com/office/powerpoint/2010/main" val="29810946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44945-0927-4A20-BB04-E5A185589351}"/>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7685807B-ABE0-4533-8BE9-75990FC2083C}"/>
              </a:ext>
            </a:extLst>
          </p:cNvPr>
          <p:cNvSpPr>
            <a:spLocks noGrp="1"/>
          </p:cNvSpPr>
          <p:nvPr>
            <p:ph idx="1"/>
          </p:nvPr>
        </p:nvSpPr>
        <p:spPr/>
        <p:txBody>
          <a:bodyPr/>
          <a:lstStyle/>
          <a:p>
            <a:r>
              <a:rPr lang="en-US" dirty="0"/>
              <a:t>Do you support that 11be defines a mechanism for AP MLD to provide guidance and help non-AP MLD to change the selected link to receive group addressed data frame and avoid duplicate and missing group addressed data frame?</a:t>
            </a:r>
          </a:p>
          <a:p>
            <a:endParaRPr lang="en-US" dirty="0"/>
          </a:p>
        </p:txBody>
      </p:sp>
      <p:sp>
        <p:nvSpPr>
          <p:cNvPr id="4" name="Footer Placeholder 3">
            <a:extLst>
              <a:ext uri="{FF2B5EF4-FFF2-40B4-BE49-F238E27FC236}">
                <a16:creationId xmlns:a16="http://schemas.microsoft.com/office/drawing/2014/main" id="{00EF6E64-332D-4EC4-9804-47D56E4AB344}"/>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7B7F0D68-1F81-4E0A-A8C5-76373375E46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14</a:t>
            </a:fld>
            <a:endParaRPr lang="en-GB" altLang="en-US"/>
          </a:p>
        </p:txBody>
      </p:sp>
    </p:spTree>
    <p:extLst>
      <p:ext uri="{BB962C8B-B14F-4D97-AF65-F5344CB8AC3E}">
        <p14:creationId xmlns:p14="http://schemas.microsoft.com/office/powerpoint/2010/main" val="39168238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D89FB-893F-464E-9434-3535C438A30E}"/>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8607D8A8-3527-42F6-86FD-CC298380EFB3}"/>
              </a:ext>
            </a:extLst>
          </p:cNvPr>
          <p:cNvSpPr>
            <a:spLocks noGrp="1"/>
          </p:cNvSpPr>
          <p:nvPr>
            <p:ph idx="1"/>
          </p:nvPr>
        </p:nvSpPr>
        <p:spPr/>
        <p:txBody>
          <a:bodyPr/>
          <a:lstStyle/>
          <a:p>
            <a:r>
              <a:rPr lang="en-US" dirty="0"/>
              <a:t>Individual addressed data delivery for a TID is basically agreed </a:t>
            </a:r>
          </a:p>
          <a:p>
            <a:r>
              <a:rPr lang="en-US" dirty="0"/>
              <a:t>group addressed data delivery needs to be discussed</a:t>
            </a:r>
          </a:p>
          <a:p>
            <a:r>
              <a:rPr lang="en-US" dirty="0"/>
              <a:t>Currently, group addressed data delivery uses DTIM</a:t>
            </a:r>
          </a:p>
        </p:txBody>
      </p:sp>
      <p:sp>
        <p:nvSpPr>
          <p:cNvPr id="4" name="Footer Placeholder 3">
            <a:extLst>
              <a:ext uri="{FF2B5EF4-FFF2-40B4-BE49-F238E27FC236}">
                <a16:creationId xmlns:a16="http://schemas.microsoft.com/office/drawing/2014/main" id="{1AEA7837-F333-4BFC-973E-7603771AD2D9}"/>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363B5D6B-084E-478A-B8C3-8C6C5867D830}"/>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13968414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D4DC5-1F6B-4872-8832-83682E2230AD}"/>
              </a:ext>
            </a:extLst>
          </p:cNvPr>
          <p:cNvSpPr>
            <a:spLocks noGrp="1"/>
          </p:cNvSpPr>
          <p:nvPr>
            <p:ph type="title"/>
          </p:nvPr>
        </p:nvSpPr>
        <p:spPr/>
        <p:txBody>
          <a:bodyPr/>
          <a:lstStyle/>
          <a:p>
            <a:r>
              <a:rPr lang="en-US" dirty="0"/>
              <a:t>SN Space and operation of Current Group Addressed Frame</a:t>
            </a:r>
          </a:p>
        </p:txBody>
      </p:sp>
      <p:sp>
        <p:nvSpPr>
          <p:cNvPr id="3" name="Content Placeholder 2">
            <a:extLst>
              <a:ext uri="{FF2B5EF4-FFF2-40B4-BE49-F238E27FC236}">
                <a16:creationId xmlns:a16="http://schemas.microsoft.com/office/drawing/2014/main" id="{FA237DE8-2A4D-4347-B151-C0434C4EB90E}"/>
              </a:ext>
            </a:extLst>
          </p:cNvPr>
          <p:cNvSpPr>
            <a:spLocks noGrp="1"/>
          </p:cNvSpPr>
          <p:nvPr>
            <p:ph idx="1"/>
          </p:nvPr>
        </p:nvSpPr>
        <p:spPr/>
        <p:txBody>
          <a:bodyPr/>
          <a:lstStyle/>
          <a:p>
            <a:r>
              <a:rPr lang="en-US" sz="2000" dirty="0"/>
              <a:t>Based on Table 10-5—Transmitter sequence number spaces, group addressed data shares the same sequence number space of </a:t>
            </a:r>
            <a:r>
              <a:rPr lang="en-US" sz="2000" dirty="0">
                <a:solidFill>
                  <a:srgbClr val="FF0000"/>
                </a:solidFill>
              </a:rPr>
              <a:t>non-QoS Data</a:t>
            </a:r>
          </a:p>
          <a:p>
            <a:r>
              <a:rPr lang="en-US" sz="2000" dirty="0"/>
              <a:t>Based on Table 10-6—Receiver caches, STA maintains most recent &lt;Address2, sequence number, fragment number&gt; and drops a receive group addressed or non-QoS if receives frame has retry bit set and matches this record </a:t>
            </a:r>
          </a:p>
          <a:p>
            <a:r>
              <a:rPr lang="en-US" sz="2000" dirty="0"/>
              <a:t>A group addressed frame is never transmitted twice under non-GCR mechanism</a:t>
            </a:r>
          </a:p>
          <a:p>
            <a:r>
              <a:rPr lang="en-US" sz="2000" dirty="0"/>
              <a:t>Group addressed data frame and non-QoS data frame are transmitted in order</a:t>
            </a:r>
            <a:br>
              <a:rPr lang="en-US" dirty="0"/>
            </a:br>
            <a:br>
              <a:rPr lang="en-US" dirty="0"/>
            </a:br>
            <a:endParaRPr lang="en-US" dirty="0"/>
          </a:p>
        </p:txBody>
      </p:sp>
      <p:sp>
        <p:nvSpPr>
          <p:cNvPr id="4" name="Footer Placeholder 3">
            <a:extLst>
              <a:ext uri="{FF2B5EF4-FFF2-40B4-BE49-F238E27FC236}">
                <a16:creationId xmlns:a16="http://schemas.microsoft.com/office/drawing/2014/main" id="{9BCBE6A0-AD28-4218-AC2D-32D9CD1F4528}"/>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16A276EE-C3F9-4671-B88F-31AD5272E35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Tree>
    <p:extLst>
      <p:ext uri="{BB962C8B-B14F-4D97-AF65-F5344CB8AC3E}">
        <p14:creationId xmlns:p14="http://schemas.microsoft.com/office/powerpoint/2010/main" val="1934064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DA4CB-EF80-4537-887B-57BE8C1B4F59}"/>
              </a:ext>
            </a:extLst>
          </p:cNvPr>
          <p:cNvSpPr>
            <a:spLocks noGrp="1"/>
          </p:cNvSpPr>
          <p:nvPr>
            <p:ph type="title"/>
          </p:nvPr>
        </p:nvSpPr>
        <p:spPr/>
        <p:txBody>
          <a:bodyPr/>
          <a:lstStyle/>
          <a:p>
            <a:r>
              <a:rPr lang="en-US" dirty="0"/>
              <a:t>Shared SN Space or Different SN Space for Group Addressed Frame across links</a:t>
            </a:r>
          </a:p>
        </p:txBody>
      </p:sp>
      <p:sp>
        <p:nvSpPr>
          <p:cNvPr id="3" name="Content Placeholder 2">
            <a:extLst>
              <a:ext uri="{FF2B5EF4-FFF2-40B4-BE49-F238E27FC236}">
                <a16:creationId xmlns:a16="http://schemas.microsoft.com/office/drawing/2014/main" id="{AB82913F-03E1-4B63-9629-33BEF107A084}"/>
              </a:ext>
            </a:extLst>
          </p:cNvPr>
          <p:cNvSpPr>
            <a:spLocks noGrp="1"/>
          </p:cNvSpPr>
          <p:nvPr>
            <p:ph idx="1"/>
          </p:nvPr>
        </p:nvSpPr>
        <p:spPr/>
        <p:txBody>
          <a:bodyPr/>
          <a:lstStyle/>
          <a:p>
            <a:r>
              <a:rPr lang="en-US" sz="1800" dirty="0"/>
              <a:t>Shared SN space for group addressed frame across links</a:t>
            </a:r>
          </a:p>
          <a:p>
            <a:pPr lvl="1"/>
            <a:r>
              <a:rPr lang="en-US" sz="1600" dirty="0"/>
              <a:t>Unlike individual addressed frame consideration, there is no need for reordering</a:t>
            </a:r>
          </a:p>
          <a:p>
            <a:pPr lvl="1"/>
            <a:r>
              <a:rPr lang="en-US" sz="1600" dirty="0"/>
              <a:t>Complicate the SN assignment with non-QoS frame and different multicast stream across links</a:t>
            </a:r>
          </a:p>
          <a:p>
            <a:pPr lvl="1"/>
            <a:r>
              <a:rPr lang="en-US" sz="1600" dirty="0"/>
              <a:t>Maintain in order transmission will be difficult while transmit together with non-QoS frame or switch links to transmit multicast stream</a:t>
            </a:r>
          </a:p>
          <a:p>
            <a:pPr lvl="1"/>
            <a:r>
              <a:rPr lang="en-US" sz="1600" dirty="0"/>
              <a:t>May help on duplicate detection</a:t>
            </a:r>
          </a:p>
          <a:p>
            <a:r>
              <a:rPr lang="en-US" sz="1800" dirty="0"/>
              <a:t>Different SN space for group addressed frame across links</a:t>
            </a:r>
          </a:p>
          <a:p>
            <a:pPr lvl="1"/>
            <a:r>
              <a:rPr lang="en-US" sz="1600" dirty="0"/>
              <a:t>Avoid all the problem of above</a:t>
            </a:r>
          </a:p>
          <a:p>
            <a:pPr lvl="1"/>
            <a:r>
              <a:rPr lang="en-US" sz="1600" dirty="0"/>
              <a:t>We have already agreed to have different key anyway</a:t>
            </a:r>
          </a:p>
          <a:p>
            <a:pPr lvl="1"/>
            <a:r>
              <a:rPr lang="en-US" sz="1600" dirty="0"/>
              <a:t>Need handling of duplicate avoidance, which we will talk about later</a:t>
            </a:r>
            <a:endParaRPr lang="en-US" sz="1800" dirty="0"/>
          </a:p>
          <a:p>
            <a:r>
              <a:rPr lang="en-US" sz="1800" dirty="0"/>
              <a:t>We propose different SN space for group addressed frame across links</a:t>
            </a:r>
          </a:p>
          <a:p>
            <a:pPr lvl="1"/>
            <a:endParaRPr lang="en-US" dirty="0"/>
          </a:p>
        </p:txBody>
      </p:sp>
      <p:sp>
        <p:nvSpPr>
          <p:cNvPr id="4" name="Footer Placeholder 3">
            <a:extLst>
              <a:ext uri="{FF2B5EF4-FFF2-40B4-BE49-F238E27FC236}">
                <a16:creationId xmlns:a16="http://schemas.microsoft.com/office/drawing/2014/main" id="{853D332B-579A-490F-BF68-628A2175D2BF}"/>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763DEFEB-4BBB-4E89-BE3D-EE9CA8C985E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Tree>
    <p:extLst>
      <p:ext uri="{BB962C8B-B14F-4D97-AF65-F5344CB8AC3E}">
        <p14:creationId xmlns:p14="http://schemas.microsoft.com/office/powerpoint/2010/main" val="9449871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275146-226A-41D3-99F0-914164EC973F}"/>
              </a:ext>
            </a:extLst>
          </p:cNvPr>
          <p:cNvSpPr>
            <a:spLocks noGrp="1"/>
          </p:cNvSpPr>
          <p:nvPr>
            <p:ph type="title"/>
          </p:nvPr>
        </p:nvSpPr>
        <p:spPr/>
        <p:txBody>
          <a:bodyPr/>
          <a:lstStyle/>
          <a:p>
            <a:r>
              <a:rPr lang="en-US" dirty="0"/>
              <a:t>Non-AP MLD operation</a:t>
            </a:r>
          </a:p>
        </p:txBody>
      </p:sp>
      <p:sp>
        <p:nvSpPr>
          <p:cNvPr id="3" name="Content Placeholder 2">
            <a:extLst>
              <a:ext uri="{FF2B5EF4-FFF2-40B4-BE49-F238E27FC236}">
                <a16:creationId xmlns:a16="http://schemas.microsoft.com/office/drawing/2014/main" id="{6A5D54B7-0775-4955-8C96-06D9D79204B5}"/>
              </a:ext>
            </a:extLst>
          </p:cNvPr>
          <p:cNvSpPr>
            <a:spLocks noGrp="1"/>
          </p:cNvSpPr>
          <p:nvPr>
            <p:ph idx="1"/>
          </p:nvPr>
        </p:nvSpPr>
        <p:spPr/>
        <p:txBody>
          <a:bodyPr/>
          <a:lstStyle/>
          <a:p>
            <a:r>
              <a:rPr lang="en-US" dirty="0"/>
              <a:t>To avoid duplicate, non-AP MLD shall select one link to receive group addressed data and discard group addressed data from other links</a:t>
            </a:r>
          </a:p>
          <a:p>
            <a:pPr lvl="1"/>
            <a:r>
              <a:rPr lang="en-US" dirty="0"/>
              <a:t>Follow DTIM operation like today</a:t>
            </a:r>
          </a:p>
          <a:p>
            <a:r>
              <a:rPr lang="en-US" dirty="0"/>
              <a:t>Non-AP MLD can change the link to receive group addressed data frame</a:t>
            </a:r>
          </a:p>
          <a:p>
            <a:r>
              <a:rPr lang="en-US" dirty="0"/>
              <a:t>While changing links, there can be duplicate or missing group addressed</a:t>
            </a:r>
          </a:p>
          <a:p>
            <a:pPr lvl="1"/>
            <a:r>
              <a:rPr lang="en-US" dirty="0"/>
              <a:t>we think we do not need 100% prevention, and some AP guidance will be enough</a:t>
            </a:r>
          </a:p>
          <a:p>
            <a:pPr marL="0" indent="0">
              <a:buNone/>
            </a:pPr>
            <a:endParaRPr lang="en-US" dirty="0"/>
          </a:p>
          <a:p>
            <a:endParaRPr lang="en-US" dirty="0"/>
          </a:p>
        </p:txBody>
      </p:sp>
      <p:sp>
        <p:nvSpPr>
          <p:cNvPr id="4" name="Footer Placeholder 3">
            <a:extLst>
              <a:ext uri="{FF2B5EF4-FFF2-40B4-BE49-F238E27FC236}">
                <a16:creationId xmlns:a16="http://schemas.microsoft.com/office/drawing/2014/main" id="{97D4FF16-E67B-43BF-93C4-F9FF89A6CF11}"/>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667144A9-50FB-43E7-B9FA-5841D852494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spTree>
    <p:extLst>
      <p:ext uri="{BB962C8B-B14F-4D97-AF65-F5344CB8AC3E}">
        <p14:creationId xmlns:p14="http://schemas.microsoft.com/office/powerpoint/2010/main" val="33735160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D228E-8990-4A56-AA23-F747EC042545}"/>
              </a:ext>
            </a:extLst>
          </p:cNvPr>
          <p:cNvSpPr>
            <a:spLocks noGrp="1"/>
          </p:cNvSpPr>
          <p:nvPr>
            <p:ph type="title"/>
          </p:nvPr>
        </p:nvSpPr>
        <p:spPr/>
        <p:txBody>
          <a:bodyPr/>
          <a:lstStyle/>
          <a:p>
            <a:r>
              <a:rPr lang="en-US" dirty="0"/>
              <a:t>Duplicate and Miss Group Addressed Frame</a:t>
            </a:r>
          </a:p>
        </p:txBody>
      </p:sp>
      <p:sp>
        <p:nvSpPr>
          <p:cNvPr id="3" name="Content Placeholder 2">
            <a:extLst>
              <a:ext uri="{FF2B5EF4-FFF2-40B4-BE49-F238E27FC236}">
                <a16:creationId xmlns:a16="http://schemas.microsoft.com/office/drawing/2014/main" id="{D0282DDE-05E5-48F8-B0D6-92F669FE5556}"/>
              </a:ext>
            </a:extLst>
          </p:cNvPr>
          <p:cNvSpPr>
            <a:spLocks noGrp="1"/>
          </p:cNvSpPr>
          <p:nvPr>
            <p:ph idx="1"/>
          </p:nvPr>
        </p:nvSpPr>
        <p:spPr/>
        <p:txBody>
          <a:bodyPr/>
          <a:lstStyle/>
          <a:p>
            <a:r>
              <a:rPr lang="en-US" sz="2000" dirty="0"/>
              <a:t>Duplicate detection:</a:t>
            </a:r>
          </a:p>
          <a:p>
            <a:pPr lvl="1"/>
            <a:r>
              <a:rPr lang="en-US" sz="1800" dirty="0"/>
              <a:t>There is no need for duplicate detection today because group addressed frame is not retry anyway.</a:t>
            </a:r>
          </a:p>
          <a:p>
            <a:pPr lvl="1"/>
            <a:r>
              <a:rPr lang="en-US" sz="1800" dirty="0"/>
              <a:t>Duplicate group addressed may happen while roaming, and there is no specific mechanism to 100% avoid this</a:t>
            </a:r>
          </a:p>
          <a:p>
            <a:r>
              <a:rPr lang="en-US" sz="2000" dirty="0"/>
              <a:t>Miss detection</a:t>
            </a:r>
          </a:p>
          <a:p>
            <a:pPr lvl="1"/>
            <a:r>
              <a:rPr lang="en-US" sz="1800" dirty="0"/>
              <a:t>More data bit signal existence of additional group address for the non-AP STA to avoid missing</a:t>
            </a:r>
          </a:p>
          <a:p>
            <a:pPr lvl="1"/>
            <a:r>
              <a:rPr lang="en-US" sz="1800" dirty="0"/>
              <a:t>Miss may happen due to reception error, and there is no specific mechanism to guarantee reception</a:t>
            </a:r>
          </a:p>
          <a:p>
            <a:r>
              <a:rPr lang="en-US" sz="2200" dirty="0"/>
              <a:t>Duplicate detection and Miss detection for multi-link should be for avoiding aggravating existing situation rather than 100 % prevention</a:t>
            </a:r>
          </a:p>
        </p:txBody>
      </p:sp>
      <p:sp>
        <p:nvSpPr>
          <p:cNvPr id="4" name="Footer Placeholder 3">
            <a:extLst>
              <a:ext uri="{FF2B5EF4-FFF2-40B4-BE49-F238E27FC236}">
                <a16:creationId xmlns:a16="http://schemas.microsoft.com/office/drawing/2014/main" id="{77A41F33-2E80-45F1-9A54-1680CF82661E}"/>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D95ACA9F-18B0-495A-A249-AF1B9270EDF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Tree>
    <p:extLst>
      <p:ext uri="{BB962C8B-B14F-4D97-AF65-F5344CB8AC3E}">
        <p14:creationId xmlns:p14="http://schemas.microsoft.com/office/powerpoint/2010/main" val="37204112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79AE01-98C1-46AA-8E00-B87286645D72}"/>
              </a:ext>
            </a:extLst>
          </p:cNvPr>
          <p:cNvSpPr>
            <a:spLocks noGrp="1"/>
          </p:cNvSpPr>
          <p:nvPr>
            <p:ph type="title"/>
          </p:nvPr>
        </p:nvSpPr>
        <p:spPr/>
        <p:txBody>
          <a:bodyPr/>
          <a:lstStyle/>
          <a:p>
            <a:r>
              <a:rPr lang="en-US" dirty="0"/>
              <a:t>Duplicate and Miss Group Addressed Frame</a:t>
            </a:r>
          </a:p>
        </p:txBody>
      </p:sp>
      <p:sp>
        <p:nvSpPr>
          <p:cNvPr id="3" name="Content Placeholder 2">
            <a:extLst>
              <a:ext uri="{FF2B5EF4-FFF2-40B4-BE49-F238E27FC236}">
                <a16:creationId xmlns:a16="http://schemas.microsoft.com/office/drawing/2014/main" id="{B626BC7B-F043-49E6-9541-B08F7D304651}"/>
              </a:ext>
            </a:extLst>
          </p:cNvPr>
          <p:cNvSpPr>
            <a:spLocks noGrp="1"/>
          </p:cNvSpPr>
          <p:nvPr>
            <p:ph idx="1"/>
          </p:nvPr>
        </p:nvSpPr>
        <p:spPr/>
        <p:txBody>
          <a:bodyPr/>
          <a:lstStyle/>
          <a:p>
            <a:r>
              <a:rPr lang="en-US" sz="1800" dirty="0"/>
              <a:t>Use DMS</a:t>
            </a:r>
          </a:p>
          <a:p>
            <a:pPr lvl="1"/>
            <a:r>
              <a:rPr lang="en-US" sz="1600" dirty="0"/>
              <a:t>The last measure if duplicate and miss needs to be resolved definitely</a:t>
            </a:r>
          </a:p>
          <a:p>
            <a:r>
              <a:rPr lang="en-US" sz="1800" dirty="0"/>
              <a:t>AP guidance</a:t>
            </a:r>
          </a:p>
          <a:p>
            <a:pPr lvl="1"/>
            <a:r>
              <a:rPr lang="en-US" sz="1600" dirty="0"/>
              <a:t>Without AP guidance, no way for non-AP MLD to figure out what is duplicate due to independent SN space</a:t>
            </a:r>
          </a:p>
          <a:p>
            <a:pPr lvl="1"/>
            <a:r>
              <a:rPr lang="en-US" sz="1600" dirty="0"/>
              <a:t>Without AP guidance, no way for non-AP MLD to figure out what is missed regardless of shared or not shared SN space</a:t>
            </a:r>
          </a:p>
          <a:p>
            <a:r>
              <a:rPr lang="en-US" sz="1800" dirty="0"/>
              <a:t>To utilize AP guidance,</a:t>
            </a:r>
          </a:p>
          <a:p>
            <a:pPr lvl="1"/>
            <a:r>
              <a:rPr lang="en-US" sz="1400" dirty="0"/>
              <a:t>Non-AP MLD may indicate the selected link for receiving group addressed data frame to AP MLD</a:t>
            </a:r>
          </a:p>
          <a:p>
            <a:pPr lvl="1"/>
            <a:r>
              <a:rPr lang="en-US" sz="1400" dirty="0"/>
              <a:t>While AP MLD notices link changing for receiving group addressed frame, AP MLD indicates the time to start receiving group addressed frame in the selected link to avoid duplicate</a:t>
            </a:r>
          </a:p>
          <a:p>
            <a:pPr lvl="1"/>
            <a:r>
              <a:rPr lang="en-US" sz="1400" dirty="0"/>
              <a:t>Non-AP MLD may request for guidance to change the selected link for receiving group addressed frame, and AP MLD can provide guidance to stop receiving group addressed frame in the current selected link to avoid missing</a:t>
            </a:r>
          </a:p>
          <a:p>
            <a:pPr lvl="1"/>
            <a:endParaRPr lang="en-US" sz="1600" dirty="0"/>
          </a:p>
          <a:p>
            <a:pPr lvl="1"/>
            <a:endParaRPr lang="en-US" dirty="0"/>
          </a:p>
        </p:txBody>
      </p:sp>
      <p:sp>
        <p:nvSpPr>
          <p:cNvPr id="4" name="Footer Placeholder 3">
            <a:extLst>
              <a:ext uri="{FF2B5EF4-FFF2-40B4-BE49-F238E27FC236}">
                <a16:creationId xmlns:a16="http://schemas.microsoft.com/office/drawing/2014/main" id="{5565959F-E03D-495A-A485-63B3ADB3499F}"/>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73F5D693-D568-43C3-98FC-8117DA24000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Tree>
    <p:extLst>
      <p:ext uri="{BB962C8B-B14F-4D97-AF65-F5344CB8AC3E}">
        <p14:creationId xmlns:p14="http://schemas.microsoft.com/office/powerpoint/2010/main" val="39359007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9B6A3-FE97-41FB-95B6-71C6BE8469D1}"/>
              </a:ext>
            </a:extLst>
          </p:cNvPr>
          <p:cNvSpPr>
            <a:spLocks noGrp="1"/>
          </p:cNvSpPr>
          <p:nvPr>
            <p:ph type="title"/>
          </p:nvPr>
        </p:nvSpPr>
        <p:spPr/>
        <p:txBody>
          <a:bodyPr/>
          <a:lstStyle/>
          <a:p>
            <a:r>
              <a:rPr lang="en-US" sz="2800" dirty="0"/>
              <a:t>Additional Benefits of AP MLD to know the selected link to receive group addressed frame</a:t>
            </a:r>
          </a:p>
        </p:txBody>
      </p:sp>
      <p:sp>
        <p:nvSpPr>
          <p:cNvPr id="3" name="Content Placeholder 2">
            <a:extLst>
              <a:ext uri="{FF2B5EF4-FFF2-40B4-BE49-F238E27FC236}">
                <a16:creationId xmlns:a16="http://schemas.microsoft.com/office/drawing/2014/main" id="{DD58810E-53CF-49A5-AC69-B993A2E71E6D}"/>
              </a:ext>
            </a:extLst>
          </p:cNvPr>
          <p:cNvSpPr>
            <a:spLocks noGrp="1"/>
          </p:cNvSpPr>
          <p:nvPr>
            <p:ph idx="1"/>
          </p:nvPr>
        </p:nvSpPr>
        <p:spPr/>
        <p:txBody>
          <a:bodyPr/>
          <a:lstStyle/>
          <a:p>
            <a:r>
              <a:rPr lang="en-US" sz="2000" dirty="0"/>
              <a:t>There are proposals to avoid triggering UL operation while one link is receiving group addressed frame</a:t>
            </a:r>
          </a:p>
          <a:p>
            <a:r>
              <a:rPr lang="en-US" sz="2000" dirty="0"/>
              <a:t>If AP does not know which link non-AP MLD selects to receive group addressed frame, then a lot of time that can be used for triggering UL operation is wasted</a:t>
            </a:r>
          </a:p>
        </p:txBody>
      </p:sp>
      <p:sp>
        <p:nvSpPr>
          <p:cNvPr id="4" name="Footer Placeholder 3">
            <a:extLst>
              <a:ext uri="{FF2B5EF4-FFF2-40B4-BE49-F238E27FC236}">
                <a16:creationId xmlns:a16="http://schemas.microsoft.com/office/drawing/2014/main" id="{C1F7716E-67E4-4D3C-8F41-CD6708B31190}"/>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ED0A5A53-D669-447B-A03F-515AF2DDD8F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cxnSp>
        <p:nvCxnSpPr>
          <p:cNvPr id="7" name="Straight Arrow Connector 6">
            <a:extLst>
              <a:ext uri="{FF2B5EF4-FFF2-40B4-BE49-F238E27FC236}">
                <a16:creationId xmlns:a16="http://schemas.microsoft.com/office/drawing/2014/main" id="{B4CBB4B1-4908-472E-BD2D-E19A9E9E8D29}"/>
              </a:ext>
            </a:extLst>
          </p:cNvPr>
          <p:cNvCxnSpPr/>
          <p:nvPr/>
        </p:nvCxnSpPr>
        <p:spPr bwMode="auto">
          <a:xfrm>
            <a:off x="1115616" y="5229200"/>
            <a:ext cx="6696744"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8" name="Straight Arrow Connector 7">
            <a:extLst>
              <a:ext uri="{FF2B5EF4-FFF2-40B4-BE49-F238E27FC236}">
                <a16:creationId xmlns:a16="http://schemas.microsoft.com/office/drawing/2014/main" id="{0DD9DBF9-8A38-454E-9404-8AEDCFB24394}"/>
              </a:ext>
            </a:extLst>
          </p:cNvPr>
          <p:cNvCxnSpPr/>
          <p:nvPr/>
        </p:nvCxnSpPr>
        <p:spPr bwMode="auto">
          <a:xfrm>
            <a:off x="1115616" y="6381328"/>
            <a:ext cx="6696744"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0" name="Straight Arrow Connector 9">
            <a:extLst>
              <a:ext uri="{FF2B5EF4-FFF2-40B4-BE49-F238E27FC236}">
                <a16:creationId xmlns:a16="http://schemas.microsoft.com/office/drawing/2014/main" id="{0003AAAC-D42C-450D-B737-829ABF4E2B6C}"/>
              </a:ext>
            </a:extLst>
          </p:cNvPr>
          <p:cNvCxnSpPr/>
          <p:nvPr/>
        </p:nvCxnSpPr>
        <p:spPr bwMode="auto">
          <a:xfrm flipV="1">
            <a:off x="1475656" y="4365104"/>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 name="Straight Arrow Connector 10">
            <a:extLst>
              <a:ext uri="{FF2B5EF4-FFF2-40B4-BE49-F238E27FC236}">
                <a16:creationId xmlns:a16="http://schemas.microsoft.com/office/drawing/2014/main" id="{89C159EF-3042-440B-9838-968A043C26DD}"/>
              </a:ext>
            </a:extLst>
          </p:cNvPr>
          <p:cNvCxnSpPr/>
          <p:nvPr/>
        </p:nvCxnSpPr>
        <p:spPr bwMode="auto">
          <a:xfrm flipV="1">
            <a:off x="3851920" y="5517232"/>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 name="Straight Arrow Connector 12">
            <a:extLst>
              <a:ext uri="{FF2B5EF4-FFF2-40B4-BE49-F238E27FC236}">
                <a16:creationId xmlns:a16="http://schemas.microsoft.com/office/drawing/2014/main" id="{12FDF8F7-EA37-4A9D-8ADD-44464EF25F93}"/>
              </a:ext>
            </a:extLst>
          </p:cNvPr>
          <p:cNvCxnSpPr/>
          <p:nvPr/>
        </p:nvCxnSpPr>
        <p:spPr bwMode="auto">
          <a:xfrm>
            <a:off x="1547664" y="4941168"/>
            <a:ext cx="252028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14" name="Straight Arrow Connector 13">
            <a:extLst>
              <a:ext uri="{FF2B5EF4-FFF2-40B4-BE49-F238E27FC236}">
                <a16:creationId xmlns:a16="http://schemas.microsoft.com/office/drawing/2014/main" id="{46A45768-0253-4981-855C-19263CD71B1B}"/>
              </a:ext>
            </a:extLst>
          </p:cNvPr>
          <p:cNvCxnSpPr/>
          <p:nvPr/>
        </p:nvCxnSpPr>
        <p:spPr bwMode="auto">
          <a:xfrm>
            <a:off x="3923928" y="6093296"/>
            <a:ext cx="252028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15" name="TextBox 14">
            <a:extLst>
              <a:ext uri="{FF2B5EF4-FFF2-40B4-BE49-F238E27FC236}">
                <a16:creationId xmlns:a16="http://schemas.microsoft.com/office/drawing/2014/main" id="{CA90D058-55D8-4E28-98DF-A93F990DA911}"/>
              </a:ext>
            </a:extLst>
          </p:cNvPr>
          <p:cNvSpPr txBox="1"/>
          <p:nvPr/>
        </p:nvSpPr>
        <p:spPr>
          <a:xfrm>
            <a:off x="1835696" y="4509120"/>
            <a:ext cx="1872203" cy="276999"/>
          </a:xfrm>
          <a:prstGeom prst="rect">
            <a:avLst/>
          </a:prstGeom>
          <a:noFill/>
        </p:spPr>
        <p:txBody>
          <a:bodyPr wrap="square" rtlCol="0">
            <a:spAutoFit/>
          </a:bodyPr>
          <a:lstStyle/>
          <a:p>
            <a:r>
              <a:rPr lang="en-US" dirty="0"/>
              <a:t>DTIM period</a:t>
            </a:r>
          </a:p>
        </p:txBody>
      </p:sp>
      <p:sp>
        <p:nvSpPr>
          <p:cNvPr id="16" name="TextBox 15">
            <a:extLst>
              <a:ext uri="{FF2B5EF4-FFF2-40B4-BE49-F238E27FC236}">
                <a16:creationId xmlns:a16="http://schemas.microsoft.com/office/drawing/2014/main" id="{5F62D841-26EC-4305-87F5-44C9252872B4}"/>
              </a:ext>
            </a:extLst>
          </p:cNvPr>
          <p:cNvSpPr txBox="1"/>
          <p:nvPr/>
        </p:nvSpPr>
        <p:spPr>
          <a:xfrm>
            <a:off x="4642421" y="5732854"/>
            <a:ext cx="1872203" cy="276999"/>
          </a:xfrm>
          <a:prstGeom prst="rect">
            <a:avLst/>
          </a:prstGeom>
          <a:noFill/>
        </p:spPr>
        <p:txBody>
          <a:bodyPr wrap="square" rtlCol="0">
            <a:spAutoFit/>
          </a:bodyPr>
          <a:lstStyle/>
          <a:p>
            <a:r>
              <a:rPr lang="en-US" dirty="0"/>
              <a:t>DTIM period</a:t>
            </a:r>
          </a:p>
        </p:txBody>
      </p:sp>
      <p:cxnSp>
        <p:nvCxnSpPr>
          <p:cNvPr id="18" name="Straight Arrow Connector 17">
            <a:extLst>
              <a:ext uri="{FF2B5EF4-FFF2-40B4-BE49-F238E27FC236}">
                <a16:creationId xmlns:a16="http://schemas.microsoft.com/office/drawing/2014/main" id="{71867607-9C6E-4B0C-9FF5-B4B037E57F54}"/>
              </a:ext>
            </a:extLst>
          </p:cNvPr>
          <p:cNvCxnSpPr>
            <a:cxnSpLocks/>
          </p:cNvCxnSpPr>
          <p:nvPr/>
        </p:nvCxnSpPr>
        <p:spPr bwMode="auto">
          <a:xfrm>
            <a:off x="1475656" y="4221088"/>
            <a:ext cx="4968552"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20" name="TextBox 19">
            <a:extLst>
              <a:ext uri="{FF2B5EF4-FFF2-40B4-BE49-F238E27FC236}">
                <a16:creationId xmlns:a16="http://schemas.microsoft.com/office/drawing/2014/main" id="{6B2C36FC-0E09-4F70-846A-EAF18447E5BC}"/>
              </a:ext>
            </a:extLst>
          </p:cNvPr>
          <p:cNvSpPr txBox="1"/>
          <p:nvPr/>
        </p:nvSpPr>
        <p:spPr>
          <a:xfrm>
            <a:off x="2339752" y="3717032"/>
            <a:ext cx="3168352" cy="276999"/>
          </a:xfrm>
          <a:prstGeom prst="rect">
            <a:avLst/>
          </a:prstGeom>
          <a:noFill/>
        </p:spPr>
        <p:txBody>
          <a:bodyPr wrap="square" rtlCol="0">
            <a:spAutoFit/>
          </a:bodyPr>
          <a:lstStyle/>
          <a:p>
            <a:r>
              <a:rPr lang="en-US" dirty="0"/>
              <a:t>Total period of no triggering UL operation</a:t>
            </a:r>
          </a:p>
        </p:txBody>
      </p:sp>
    </p:spTree>
    <p:extLst>
      <p:ext uri="{BB962C8B-B14F-4D97-AF65-F5344CB8AC3E}">
        <p14:creationId xmlns:p14="http://schemas.microsoft.com/office/powerpoint/2010/main" val="12393332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9B6A3-FE97-41FB-95B6-71C6BE8469D1}"/>
              </a:ext>
            </a:extLst>
          </p:cNvPr>
          <p:cNvSpPr>
            <a:spLocks noGrp="1"/>
          </p:cNvSpPr>
          <p:nvPr>
            <p:ph type="title"/>
          </p:nvPr>
        </p:nvSpPr>
        <p:spPr/>
        <p:txBody>
          <a:bodyPr/>
          <a:lstStyle/>
          <a:p>
            <a:r>
              <a:rPr lang="en-US" sz="2800" dirty="0"/>
              <a:t>Additional Benefits of AP MLD to know the selected link to receive group addressed frame</a:t>
            </a:r>
          </a:p>
        </p:txBody>
      </p:sp>
      <p:sp>
        <p:nvSpPr>
          <p:cNvPr id="3" name="Content Placeholder 2">
            <a:extLst>
              <a:ext uri="{FF2B5EF4-FFF2-40B4-BE49-F238E27FC236}">
                <a16:creationId xmlns:a16="http://schemas.microsoft.com/office/drawing/2014/main" id="{DD58810E-53CF-49A5-AC69-B993A2E71E6D}"/>
              </a:ext>
            </a:extLst>
          </p:cNvPr>
          <p:cNvSpPr>
            <a:spLocks noGrp="1"/>
          </p:cNvSpPr>
          <p:nvPr>
            <p:ph idx="1"/>
          </p:nvPr>
        </p:nvSpPr>
        <p:spPr/>
        <p:txBody>
          <a:bodyPr/>
          <a:lstStyle/>
          <a:p>
            <a:r>
              <a:rPr lang="en-US" sz="1600" dirty="0"/>
              <a:t>There are two types of group addressed data</a:t>
            </a:r>
          </a:p>
          <a:p>
            <a:pPr lvl="1"/>
            <a:r>
              <a:rPr lang="en-US" sz="1400" dirty="0"/>
              <a:t>Broadcast addressed </a:t>
            </a:r>
          </a:p>
          <a:p>
            <a:pPr lvl="1"/>
            <a:r>
              <a:rPr lang="en-US" sz="1400" dirty="0"/>
              <a:t>Multicast addressed (used this to mean group addressed except broadcast addressed in this presentation)</a:t>
            </a:r>
          </a:p>
          <a:p>
            <a:r>
              <a:rPr lang="en-US" sz="1600" dirty="0"/>
              <a:t>Broadcast addressed data is likely to be transmitted on all the links of an AP MLD due to existence of legacy STAs</a:t>
            </a:r>
          </a:p>
          <a:p>
            <a:r>
              <a:rPr lang="en-US" sz="1600" dirty="0"/>
              <a:t>For multicast addressed data, this may not be the case.</a:t>
            </a:r>
          </a:p>
          <a:p>
            <a:pPr lvl="1"/>
            <a:r>
              <a:rPr lang="en-US" sz="1400" dirty="0"/>
              <a:t>Currently, AP knows which STA subscribes to a multicast group through layer 3 method. As a result, a multicast addressed stream may not be sent by the AP if no non-AP STA subscribes to the group</a:t>
            </a:r>
          </a:p>
          <a:p>
            <a:pPr lvl="1"/>
            <a:r>
              <a:rPr lang="en-US" sz="1400" dirty="0"/>
              <a:t>For an AP MLD,  AP MLD knows which non-AP MLD subscribes to a multicast group. However, AP MLD does not know which link non-AP MLD camps to receive group addressed data frame</a:t>
            </a:r>
          </a:p>
          <a:p>
            <a:r>
              <a:rPr lang="en-US" sz="1600" dirty="0"/>
              <a:t>Without knowing which link a non-AP MLD is used to receive group addressed data frame, the group addressed data frame is forced to transmit on all the links and overload the system</a:t>
            </a:r>
          </a:p>
        </p:txBody>
      </p:sp>
      <p:sp>
        <p:nvSpPr>
          <p:cNvPr id="4" name="Footer Placeholder 3">
            <a:extLst>
              <a:ext uri="{FF2B5EF4-FFF2-40B4-BE49-F238E27FC236}">
                <a16:creationId xmlns:a16="http://schemas.microsoft.com/office/drawing/2014/main" id="{C1F7716E-67E4-4D3C-8F41-CD6708B31190}"/>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ED0A5A53-D669-447B-A03F-515AF2DDD8F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Tree>
    <p:extLst>
      <p:ext uri="{BB962C8B-B14F-4D97-AF65-F5344CB8AC3E}">
        <p14:creationId xmlns:p14="http://schemas.microsoft.com/office/powerpoint/2010/main" val="292178754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65589</TotalTime>
  <Words>1156</Words>
  <Application>Microsoft Office PowerPoint</Application>
  <PresentationFormat>On-screen Show (4:3)</PresentationFormat>
  <Paragraphs>133</Paragraphs>
  <Slides>14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Qualcomm Office Regular</vt:lpstr>
      <vt:lpstr>Qualcomm Regular</vt:lpstr>
      <vt:lpstr>Times New Roman</vt:lpstr>
      <vt:lpstr>802-11-Submission</vt:lpstr>
      <vt:lpstr>Multi-link Group Addressed Data Delivery</vt:lpstr>
      <vt:lpstr>Background</vt:lpstr>
      <vt:lpstr>SN Space and operation of Current Group Addressed Frame</vt:lpstr>
      <vt:lpstr>Shared SN Space or Different SN Space for Group Addressed Frame across links</vt:lpstr>
      <vt:lpstr>Non-AP MLD operation</vt:lpstr>
      <vt:lpstr>Duplicate and Miss Group Addressed Frame</vt:lpstr>
      <vt:lpstr>Duplicate and Miss Group Addressed Frame</vt:lpstr>
      <vt:lpstr>Additional Benefits of AP MLD to know the selected link to receive group addressed frame</vt:lpstr>
      <vt:lpstr>Additional Benefits of AP MLD to know the selected link to receive group addressed frame</vt:lpstr>
      <vt:lpstr>Example</vt:lpstr>
      <vt:lpstr>Conclusion</vt:lpstr>
      <vt:lpstr>Straw Poll</vt:lpstr>
      <vt:lpstr>Straw Poll</vt:lpstr>
      <vt:lpstr>Straw Poll</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 Po-kai</cp:lastModifiedBy>
  <cp:revision>2563</cp:revision>
  <cp:lastPrinted>1998-02-10T13:28:06Z</cp:lastPrinted>
  <dcterms:created xsi:type="dcterms:W3CDTF">2004-12-02T14:01:45Z</dcterms:created>
  <dcterms:modified xsi:type="dcterms:W3CDTF">2020-05-08T03:47:48Z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b682156d-393f-4a08-a6fc-7267db8e54b0</vt:lpwstr>
  </property>
  <property fmtid="{D5CDD505-2E9C-101B-9397-08002B2CF9AE}" pid="4" name="CTP_TimeStamp">
    <vt:lpwstr>2020-05-08 03:47:48Z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