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272" r:id="rId4"/>
    <p:sldId id="305" r:id="rId5"/>
    <p:sldId id="306" r:id="rId6"/>
    <p:sldId id="299" r:id="rId7"/>
    <p:sldId id="295" r:id="rId8"/>
    <p:sldId id="309" r:id="rId9"/>
    <p:sldId id="304" r:id="rId10"/>
    <p:sldId id="297" r:id="rId11"/>
    <p:sldId id="311" r:id="rId12"/>
    <p:sldId id="310" r:id="rId13"/>
    <p:sldId id="308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igurd Schelstraete" initials="SS" lastIdx="5" clrIdx="1">
    <p:extLst>
      <p:ext uri="{19B8F6BF-5375-455C-9EA6-DF929625EA0E}">
        <p15:presenceInfo xmlns:p15="http://schemas.microsoft.com/office/powerpoint/2012/main" userId="S::sschelstraete@quantenna.com::646d2d05-647a-4363-9f78-b4f119b2af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88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Abhishek Agrawal, On Semiconductor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Abhishek Agrawal, On Semiconductor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Abhishek Agrawal, On Semiconductor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Abhishek Agrawal, On Semiconductor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7B1E78F8-2BF3-4997-93EB-1FCD640FA69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656A4383-D5BA-45A0-B00A-80C87369D3B9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5EEE7947-7D23-409F-A73C-77A701D436B6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6CC854B9-E9FC-4538-AA25-64B58B5F0624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70073212-F876-4A49-AB2C-10F46A5805E8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E5782160-7E18-4019-8333-283FBA248764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fld id="{9DF2F0F3-F5AE-4E3F-AC4D-56FE03A78B81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fld id="{8440C3EE-6C72-47BA-9910-DEB2B77FB585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CD57F6BB-8886-4164-B942-83421ED5DA70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B84F2FD2-41FD-4BF2-B928-51E5E28F2508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fld id="{53071009-A426-43C9-8B3B-B841FA53896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Abhishek Agrawal (On Semi)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fld id="{55D9E8D6-88E4-4F59-8285-B784D8AB2FFD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802.11-20/0486r0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hishek.Agrawal@onsem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uizhao.Wang@onsemi.com" TargetMode="External"/><Relationship Id="rId4" Type="http://schemas.openxmlformats.org/officeDocument/2006/relationships/hyperlink" Target="mailto:Sigurd.Schelstraete@onsem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fld id="{C66A1260-F2A8-4D99-9587-5F53FC6C31C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dirty="0"/>
              <a:t>Abhishek Agrawal (On Semi)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7289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Decoupling Channel Training from NSTS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2020-03-16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820462"/>
              </p:ext>
            </p:extLst>
          </p:nvPr>
        </p:nvGraphicFramePr>
        <p:xfrm>
          <a:off x="762000" y="2650139"/>
          <a:ext cx="8229600" cy="1617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57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5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948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  <a:ea typeface="Times New Roman"/>
                          <a:cs typeface="Arial"/>
                        </a:rPr>
                        <a:t>Abhishek Agrawal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  <a:ea typeface="Times New Roman"/>
                          <a:cs typeface="Arial"/>
                        </a:rPr>
                        <a:t>Quantenna (ON Semiconductor Inc.)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latin typeface="+mn-lt"/>
                          <a:ea typeface="Times New Roman"/>
                          <a:cs typeface="Arial"/>
                        </a:rPr>
                        <a:t>1704 Automation Pkwy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latin typeface="+mn-lt"/>
                          <a:ea typeface="Times New Roman"/>
                          <a:cs typeface="Arial"/>
                        </a:rPr>
                        <a:t>San Jose,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Abhishek.Agrawal@onsemi.com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altLang="zh-CN" sz="1400" dirty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Sigurd.Schelstraete@onsemi.com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Huizhao.Wang@onsemi.com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Straw Polls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7639" y="6475413"/>
            <a:ext cx="1886286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2C459CB9-9C2F-42BE-97EF-498FF0369EB4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000" dirty="0"/>
              <a:t>SP1: Do you support to include N</a:t>
            </a:r>
            <a:r>
              <a:rPr lang="en-US" sz="2000" baseline="-25000" dirty="0"/>
              <a:t>EHT-LTF</a:t>
            </a:r>
            <a:r>
              <a:rPr lang="en-US" sz="2000" dirty="0"/>
              <a:t> in U-sig for SU packets in EHT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Y:</a:t>
            </a:r>
          </a:p>
          <a:p>
            <a:pPr marL="0" indent="0">
              <a:buNone/>
            </a:pPr>
            <a:r>
              <a:rPr lang="en-US" sz="2000" dirty="0"/>
              <a:t>N:</a:t>
            </a:r>
          </a:p>
          <a:p>
            <a:pPr marL="0" indent="0">
              <a:buNone/>
            </a:pPr>
            <a:r>
              <a:rPr lang="en-US" sz="2000" dirty="0"/>
              <a:t>A: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600" dirty="0"/>
              <a:t>Note: There is an ongoing discussion to use same packet format for SU and MU.</a:t>
            </a:r>
          </a:p>
        </p:txBody>
      </p:sp>
    </p:spTree>
    <p:extLst>
      <p:ext uri="{BB962C8B-B14F-4D97-AF65-F5344CB8AC3E}">
        <p14:creationId xmlns:p14="http://schemas.microsoft.com/office/powerpoint/2010/main" val="422518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Straw Polls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7639" y="6475413"/>
            <a:ext cx="1886286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2C459CB9-9C2F-42BE-97EF-498FF0369EB4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000" dirty="0"/>
              <a:t>SP2: Do you support removing multi-RU restriction on using higher N</a:t>
            </a:r>
            <a:r>
              <a:rPr lang="en-US" sz="2000" baseline="-25000" dirty="0"/>
              <a:t>EHT-LTF</a:t>
            </a:r>
            <a:r>
              <a:rPr lang="en-US" sz="2000" dirty="0"/>
              <a:t> for MU packets in EHT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Y:</a:t>
            </a:r>
          </a:p>
          <a:p>
            <a:pPr marL="0" indent="0">
              <a:buNone/>
            </a:pPr>
            <a:r>
              <a:rPr lang="en-US" sz="2000" dirty="0"/>
              <a:t>N:</a:t>
            </a:r>
          </a:p>
          <a:p>
            <a:pPr marL="0" indent="0">
              <a:buNone/>
            </a:pPr>
            <a:r>
              <a:rPr lang="en-US" sz="2000" dirty="0"/>
              <a:t>A: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315590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1B75-579E-41BD-A21A-D12D0ACE9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FFC0C5-B1E3-49E5-BBA5-631AC4D5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C3EE-6C72-47BA-9910-DEB2B77FB585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471B5-0047-46D7-992A-5D4D85D3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E9326-6E90-4400-9A26-82CA92CD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56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en-US" sz="1800" b="0" dirty="0"/>
          </a:p>
          <a:p>
            <a:pPr marL="400050" lvl="1" indent="0">
              <a:buNone/>
            </a:pPr>
            <a:r>
              <a:rPr lang="en-US" sz="1400" b="0" dirty="0"/>
              <a:t>…In an </a:t>
            </a:r>
            <a:r>
              <a:rPr lang="en-US" sz="1400" b="0" u="sng" dirty="0"/>
              <a:t>HE MU PPDU </a:t>
            </a:r>
            <a:r>
              <a:rPr lang="en-US" sz="1400" b="1" u="sng" dirty="0"/>
              <a:t>with more than one RU </a:t>
            </a:r>
            <a:r>
              <a:rPr lang="en-US" sz="1400" b="0" dirty="0"/>
              <a:t>and in an HE TB PPDU, </a:t>
            </a:r>
            <a:r>
              <a:rPr lang="en-US" sz="1400" b="0" i="1" dirty="0"/>
              <a:t>N</a:t>
            </a:r>
            <a:r>
              <a:rPr lang="en-US" sz="1400" b="0" baseline="-25000" dirty="0"/>
              <a:t>HE-LTF</a:t>
            </a:r>
            <a:r>
              <a:rPr lang="en-US" sz="1400" b="0" dirty="0"/>
              <a:t> may take a value 1, 2, 4, 6 or 8 that is greater than or equal to the maximum value of the initial number of HE-LTF symbols for each RU…</a:t>
            </a:r>
          </a:p>
          <a:p>
            <a:pPr marL="400050" lvl="1" indent="0">
              <a:buNone/>
            </a:pPr>
            <a:r>
              <a:rPr lang="en-US" sz="1400" b="0" dirty="0"/>
              <a:t>…</a:t>
            </a:r>
            <a:r>
              <a:rPr lang="en-US" sz="1400" b="0" u="sng" dirty="0"/>
              <a:t>For an </a:t>
            </a:r>
            <a:r>
              <a:rPr lang="en-US" sz="1400" b="1" u="sng" dirty="0"/>
              <a:t>OFDMA</a:t>
            </a:r>
            <a:r>
              <a:rPr lang="en-US" sz="1400" b="0" u="sng" dirty="0"/>
              <a:t> HE TB PPDU </a:t>
            </a:r>
            <a:r>
              <a:rPr lang="en-US" sz="1400" b="0" dirty="0"/>
              <a:t>N</a:t>
            </a:r>
            <a:r>
              <a:rPr lang="en-US" sz="1400" b="0" baseline="-25000" dirty="0"/>
              <a:t>HE-LTF</a:t>
            </a:r>
            <a:r>
              <a:rPr lang="en-US" sz="1400" b="0" dirty="0"/>
              <a:t> may be 1, 2, 4, 6 or 8, which is greater than or equal to the maximum value of the initial number of HE-LTF symbols for each RU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802.11ax draft: section 27.3.11.10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46EBDD-38B7-4E3A-89D5-C85E472B6C22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C08D8-98FF-4D9B-81E3-EC6016388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3E6FA-9E3F-4B77-A839-6392AB97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3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dirty="0"/>
              <a:t>MIMO channel training is based on dedicated training sequence (HT-LTF, VHT-LTF, HE-LTF)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dirty="0"/>
              <a:t>Length of training sequence for a given </a:t>
            </a:r>
            <a:r>
              <a:rPr lang="en-US" sz="1800" b="0" dirty="0" err="1"/>
              <a:t>N</a:t>
            </a:r>
            <a:r>
              <a:rPr lang="en-US" sz="1800" b="0" baseline="-25000" dirty="0" err="1"/>
              <a:t>STS,tot</a:t>
            </a:r>
            <a:r>
              <a:rPr lang="en-US" sz="1800" b="0" baseline="-25000" dirty="0"/>
              <a:t>  </a:t>
            </a:r>
            <a:r>
              <a:rPr lang="en-US" sz="1800" b="0" dirty="0"/>
              <a:t>is fixed to minimum needed to estimate up to </a:t>
            </a:r>
            <a:r>
              <a:rPr lang="en-US" sz="1800" b="0" dirty="0" err="1"/>
              <a:t>N</a:t>
            </a:r>
            <a:r>
              <a:rPr lang="en-US" sz="1800" b="0" baseline="-25000" dirty="0" err="1"/>
              <a:t>STS,tot</a:t>
            </a:r>
            <a:r>
              <a:rPr lang="en-US" sz="1800" b="0" dirty="0"/>
              <a:t> channels for each Rx antenna.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dirty="0"/>
              <a:t>Below is the table of nominal N</a:t>
            </a:r>
            <a:r>
              <a:rPr lang="en-US" sz="1800" b="0" baseline="-25000" dirty="0"/>
              <a:t>LTF  </a:t>
            </a:r>
            <a:r>
              <a:rPr lang="en-US" sz="1800" b="0" dirty="0"/>
              <a:t>as used by HT, VHT and HE training field generation: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dirty="0"/>
              <a:t>In this contribution we evaluate decoupling channel training length from number of streams for EHT.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E68B86AC-B8D5-4549-BB10-CA0C9211A376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220EF1-FE53-4C55-83B9-2B2AEDE91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581" y="4343400"/>
            <a:ext cx="1674813" cy="1895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</p:spPr>
            <p:txBody>
              <a:bodyPr/>
              <a:lstStyle/>
              <a:p>
                <a:pPr lvl="0"/>
                <a:r>
                  <a:rPr lang="en-US" sz="1800" b="0" dirty="0"/>
                  <a:t>Error in detection of data symbols depends on quality of channel estimates. </a:t>
                </a:r>
              </a:p>
              <a:p>
                <a:pPr lvl="0"/>
                <a:r>
                  <a:rPr lang="en-US" sz="1800" b="0" dirty="0"/>
                  <a:t>Assuming same noise level during channel estimation and data reception, post-equalizer SNR is worse by 3dB compared to noise-free channel estimate.</a:t>
                </a:r>
                <a:endParaRPr lang="en-US" sz="1600" b="0" dirty="0"/>
              </a:p>
              <a:p>
                <a:r>
                  <a:rPr lang="en-US" sz="1800" b="0" dirty="0"/>
                  <a:t>Channel estimation noise from received training signal:		</a:t>
                </a:r>
                <a:r>
                  <a:rPr lang="en-US" sz="1800" dirty="0"/>
                  <a:t>						</a:t>
                </a:r>
                <a:r>
                  <a:rPr lang="en-US" sz="16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en-US" sz="1600" dirty="0"/>
                  <a:t> is Gaussian with variance </a:t>
                </a:r>
                <a:r>
                  <a:rPr lang="en-US" sz="1600" dirty="0">
                    <a:latin typeface="Symbol" panose="05050102010706020507" pitchFamily="18" charset="2"/>
                  </a:rPr>
                  <a:t>s</a:t>
                </a:r>
                <a:r>
                  <a:rPr lang="en-US" sz="1600" baseline="30000" dirty="0"/>
                  <a:t>2</a:t>
                </a:r>
                <a:r>
                  <a:rPr lang="en-US" sz="1600" dirty="0"/>
                  <a:t>)</a:t>
                </a:r>
              </a:p>
              <a:p>
                <a:pPr marL="0" indent="0">
                  <a:buNone/>
                </a:pPr>
                <a:r>
                  <a:rPr lang="en-US" sz="1600" dirty="0"/>
                  <a:t>					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𝑵</m:t>
                        </m:r>
                      </m:e>
                    </m:acc>
                  </m:oMath>
                </a14:m>
                <a:r>
                  <a:rPr lang="en-US" sz="1600" dirty="0"/>
                  <a:t> is Gaussian with variance </a:t>
                </a:r>
                <a:r>
                  <a:rPr lang="en-US" sz="1600" dirty="0">
                    <a:latin typeface="Symbol" panose="05050102010706020507" pitchFamily="18" charset="2"/>
                  </a:rPr>
                  <a:t>s</a:t>
                </a:r>
                <a:r>
                  <a:rPr lang="en-US" sz="1600" baseline="30000" dirty="0"/>
                  <a:t>2</a:t>
                </a:r>
                <a:r>
                  <a:rPr lang="en-US" sz="1600" dirty="0"/>
                  <a:t>)</a:t>
                </a:r>
                <a:endParaRPr lang="en-US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/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/>
                  <a:t>Received data signal and Equalization:</a:t>
                </a:r>
                <a:br>
                  <a:rPr lang="en-US" sz="1800" b="0" dirty="0"/>
                </a:br>
                <a:endParaRPr lang="en-US" sz="1800" b="0" dirty="0"/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/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/>
              </a:p>
              <a:p>
                <a:pPr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/>
                  <a:t>This can be rewritten as: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  <a:blipFill>
                <a:blip r:embed="rId2"/>
                <a:stretch>
                  <a:fillRect l="-549" t="-814" r="-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8075"/>
          </a:xfrm>
        </p:spPr>
        <p:txBody>
          <a:bodyPr/>
          <a:lstStyle/>
          <a:p>
            <a:r>
              <a:rPr lang="en-US" dirty="0"/>
              <a:t>Impact of Noise in Channel Estimation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FDCF8-E4F6-4FBC-8E40-585143D5E911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Agrawal (On Semi)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28800" y="2869964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en-US" sz="16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𝑯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en-US" sz="1600" b="1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869964"/>
                <a:ext cx="1828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53548" y="3254315"/>
                <a:ext cx="3505200" cy="345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𝑯</m:t>
                          </m:r>
                        </m:e>
                      </m:acc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</m:sSub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𝑯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</m:sSub>
                      <m:sSubSup>
                        <m:sSubSupPr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sub>
                        <m:sup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𝑯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acc>
                        <m:accPr>
                          <m:chr m:val="̂"/>
                          <m:ctrlP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e>
                      </m:acc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548" y="3254315"/>
                <a:ext cx="3505200" cy="345479"/>
              </a:xfrm>
              <a:prstGeom prst="rect">
                <a:avLst/>
              </a:prstGeom>
              <a:blipFill>
                <a:blip r:embed="rId4"/>
                <a:stretch>
                  <a:fillRect r="-2783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752601" y="4106754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𝒀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𝑯𝑿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</m:t>
                      </m:r>
                    </m:oMath>
                  </m:oMathPara>
                </a14:m>
                <a:endParaRPr lang="en-US" sz="1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1" y="4106754"/>
                <a:ext cx="18288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28800" y="4351669"/>
                <a:ext cx="2590800" cy="5420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1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𝑾𝒀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</m:acc>
                        </m:den>
                      </m:f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𝑯𝑿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𝑾𝑵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351669"/>
                <a:ext cx="2590800" cy="5420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093335" y="4319545"/>
                <a:ext cx="1981200" cy="606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latin typeface="Cambria Math" panose="02040503050406030204" pitchFamily="18" charset="0"/>
                          <a:cs typeface="+mn-cs"/>
                        </a:rPr>
                        <m:t>𝐰𝐢𝐭𝐡</m:t>
                      </m:r>
                      <m:r>
                        <a:rPr lang="en-US" sz="1600" b="1" i="0" smtClean="0">
                          <a:latin typeface="Cambria Math" panose="02040503050406030204" pitchFamily="18" charset="0"/>
                          <a:cs typeface="+mn-cs"/>
                        </a:rPr>
                        <m:t>  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cs typeface="+mn-cs"/>
                        </a:rPr>
                        <m:t>𝐖</m:t>
                      </m:r>
                      <m:r>
                        <a:rPr lang="en-US" sz="1600" b="1"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  <m:t>𝑯</m:t>
                              </m:r>
                            </m:e>
                          </m:acc>
                        </m:den>
                      </m:f>
                    </m:oMath>
                  </m:oMathPara>
                </a14:m>
                <a:endParaRPr lang="en-US" sz="1600" b="1" dirty="0">
                  <a:latin typeface="+mn-lt"/>
                  <a:cs typeface="+mn-cs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335" y="4319545"/>
                <a:ext cx="1981200" cy="6062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45974" y="5170716"/>
                <a:ext cx="2590800" cy="12332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</m:acc>
                        </m:den>
                      </m:f>
                      <m:d>
                        <m:d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</m:acc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</m:acc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𝑾𝑵</m:t>
                      </m:r>
                    </m:oMath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acc>
                      <m:r>
                        <a:rPr lang="en-US" sz="1600" b="1" i="1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𝑾</m:t>
                      </m:r>
                      <m:limLow>
                        <m:limLow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</m:acc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𝒏𝒐𝒊𝒔𝒆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𝒘𝒊𝒕𝒉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𝒗𝒂𝒓𝒊𝒂𝒏𝒄𝒆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p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74" y="5170716"/>
                <a:ext cx="2590800" cy="12332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781800" y="4724400"/>
                <a:ext cx="1828800" cy="5927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𝑅𝑥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724400"/>
                <a:ext cx="1828800" cy="5927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781800" y="5806895"/>
                <a:ext cx="1828800" cy="5927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𝑝𝑜𝑠𝑡𝐸𝑞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806895"/>
                <a:ext cx="1828800" cy="5927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Elbow Connector 18"/>
          <p:cNvCxnSpPr>
            <a:stCxn id="11" idx="3"/>
            <a:endCxn id="16" idx="0"/>
          </p:cNvCxnSpPr>
          <p:nvPr/>
        </p:nvCxnSpPr>
        <p:spPr bwMode="auto">
          <a:xfrm>
            <a:off x="3581401" y="4276031"/>
            <a:ext cx="4114799" cy="44836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Elbow Connector 20"/>
          <p:cNvCxnSpPr>
            <a:endCxn id="17" idx="1"/>
          </p:cNvCxnSpPr>
          <p:nvPr/>
        </p:nvCxnSpPr>
        <p:spPr bwMode="auto">
          <a:xfrm flipV="1">
            <a:off x="4343401" y="6103258"/>
            <a:ext cx="2438399" cy="54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>
            <a:stCxn id="16" idx="2"/>
            <a:endCxn id="17" idx="0"/>
          </p:cNvCxnSpPr>
          <p:nvPr/>
        </p:nvCxnSpPr>
        <p:spPr bwMode="auto">
          <a:xfrm>
            <a:off x="7696200" y="5317126"/>
            <a:ext cx="0" cy="4897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7696200" y="5361801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dB SNR Loss</a:t>
            </a:r>
          </a:p>
        </p:txBody>
      </p:sp>
    </p:spTree>
    <p:extLst>
      <p:ext uri="{BB962C8B-B14F-4D97-AF65-F5344CB8AC3E}">
        <p14:creationId xmlns:p14="http://schemas.microsoft.com/office/powerpoint/2010/main" val="260843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 anchor="t"/>
          <a:lstStyle/>
          <a:p>
            <a:r>
              <a:rPr lang="en-US" dirty="0"/>
              <a:t>CE Noise Improvement Techniques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ABC74919-5F53-46FA-8F3A-3308728AFE42}" type="datetime1">
              <a:rPr lang="en-US" smtClean="0"/>
              <a:t>3/15/2020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/>
              <p:cNvSpPr txBox="1">
                <a:spLocks noChangeArrowheads="1"/>
              </p:cNvSpPr>
              <p:nvPr/>
            </p:nvSpPr>
            <p:spPr>
              <a:xfrm>
                <a:off x="381000" y="1371600"/>
                <a:ext cx="8458200" cy="5029200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>
                <a:norm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 marL="457200" indent="-457200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sz="2000" kern="0" dirty="0"/>
                  <a:t>Channel Smoothing </a:t>
                </a:r>
              </a:p>
              <a:p>
                <a:pPr marL="685800"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kern="0" dirty="0"/>
                  <a:t>Not effective for </a:t>
                </a:r>
                <a:r>
                  <a:rPr lang="en-US" sz="1800" kern="0" dirty="0" err="1"/>
                  <a:t>precoded</a:t>
                </a:r>
                <a:r>
                  <a:rPr lang="en-US" sz="1800" kern="0" dirty="0"/>
                  <a:t> transmissions</a:t>
                </a:r>
              </a:p>
              <a:p>
                <a:pPr marL="457200" indent="-457200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sz="2000" kern="0" dirty="0"/>
                  <a:t>Data Driven Equalizer adaptation</a:t>
                </a:r>
              </a:p>
              <a:p>
                <a:pPr marL="685800"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kern="0" dirty="0"/>
                  <a:t> Not effective for early symbols</a:t>
                </a:r>
              </a:p>
              <a:p>
                <a:pPr marL="457200" indent="-457200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n-US" sz="2000" kern="0" dirty="0"/>
                  <a:t>Averaging: </a:t>
                </a:r>
              </a:p>
              <a:p>
                <a:pPr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kern="0" dirty="0"/>
                  <a:t>Requires increased training sequences</a:t>
                </a:r>
              </a:p>
              <a:p>
                <a:pPr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kern="0" dirty="0"/>
                  <a:t>N-averaging can improve Post-</a:t>
                </a:r>
                <a:r>
                  <a:rPr lang="en-US" sz="1800" dirty="0"/>
                  <a:t>Equalizer noise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(1+1/N) instead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/>
              </a:p>
              <a:p>
                <a:pPr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endParaRPr lang="en-US" sz="1800" b="1" dirty="0"/>
              </a:p>
              <a:p>
                <a:pPr lvl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endParaRPr lang="en-US" sz="1800" b="1" kern="0" dirty="0"/>
              </a:p>
            </p:txBody>
          </p:sp>
        </mc:Choice>
        <mc:Fallback xmlns="">
          <p:sp>
            <p:nvSpPr>
              <p:cNvPr id="1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71600"/>
                <a:ext cx="8458200" cy="5029200"/>
              </a:xfrm>
              <a:prstGeom prst="rect">
                <a:avLst/>
              </a:prstGeom>
              <a:blipFill>
                <a:blip r:embed="rId2"/>
                <a:stretch>
                  <a:fillRect l="-649" t="-485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410E68-1FA6-483A-8736-020DAF5C0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87386"/>
              </p:ext>
            </p:extLst>
          </p:nvPr>
        </p:nvGraphicFramePr>
        <p:xfrm>
          <a:off x="2590800" y="5105400"/>
          <a:ext cx="3016250" cy="1219200"/>
        </p:xfrm>
        <a:graphic>
          <a:graphicData uri="http://schemas.openxmlformats.org/drawingml/2006/table">
            <a:tbl>
              <a:tblPr/>
              <a:tblGrid>
                <a:gridCol w="664129">
                  <a:extLst>
                    <a:ext uri="{9D8B030D-6E8A-4147-A177-3AD203B41FA5}">
                      <a16:colId xmlns:a16="http://schemas.microsoft.com/office/drawing/2014/main" val="3427119209"/>
                    </a:ext>
                  </a:extLst>
                </a:gridCol>
                <a:gridCol w="2352121">
                  <a:extLst>
                    <a:ext uri="{9D8B030D-6E8A-4147-A177-3AD203B41FA5}">
                      <a16:colId xmlns:a16="http://schemas.microsoft.com/office/drawing/2014/main" val="20831229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Theoratical SNR improvement (dB)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98352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5056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65336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341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77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z="1800" dirty="0"/>
              <a:t>SU PPDU: </a:t>
            </a:r>
            <a:r>
              <a:rPr lang="en-US" sz="1800" b="0" dirty="0"/>
              <a:t>N</a:t>
            </a:r>
            <a:r>
              <a:rPr lang="en-US" sz="1800" b="0" baseline="-25000" dirty="0"/>
              <a:t>HE-LTF</a:t>
            </a:r>
            <a:r>
              <a:rPr lang="en-US" sz="1800" b="0" dirty="0"/>
              <a:t> is not communicated as part of packet and receiver assumes N</a:t>
            </a:r>
            <a:r>
              <a:rPr lang="en-US" sz="1800" b="0" baseline="-25000" dirty="0"/>
              <a:t>HE-LTF</a:t>
            </a:r>
            <a:r>
              <a:rPr lang="en-US" sz="1800" b="0" dirty="0"/>
              <a:t> based on </a:t>
            </a:r>
            <a:r>
              <a:rPr lang="en-US" sz="1800" b="0" dirty="0" err="1"/>
              <a:t>N</a:t>
            </a:r>
            <a:r>
              <a:rPr lang="en-US" sz="1800" b="0" baseline="-25000" dirty="0" err="1"/>
              <a:t>STS,tot</a:t>
            </a:r>
            <a:r>
              <a:rPr lang="en-US" sz="1800" b="0" baseline="-25000" dirty="0"/>
              <a:t> </a:t>
            </a:r>
            <a:r>
              <a:rPr lang="en-US" sz="1800" b="0" dirty="0"/>
              <a:t>information.</a:t>
            </a:r>
          </a:p>
          <a:p>
            <a:pPr lvl="0"/>
            <a:r>
              <a:rPr lang="en-US" sz="1800" dirty="0"/>
              <a:t>MU PPDU:</a:t>
            </a:r>
            <a:r>
              <a:rPr lang="en-US" sz="1800" b="0" dirty="0"/>
              <a:t> N</a:t>
            </a:r>
            <a:r>
              <a:rPr lang="en-US" sz="1800" b="0" baseline="-25000" dirty="0"/>
              <a:t>HE-LTF</a:t>
            </a:r>
            <a:r>
              <a:rPr lang="en-US" sz="1800" b="0" dirty="0"/>
              <a:t> in specified in HE-SIG-A. </a:t>
            </a:r>
          </a:p>
          <a:p>
            <a:pPr lvl="0"/>
            <a:r>
              <a:rPr lang="en-US" sz="1800" dirty="0"/>
              <a:t>TB-PPDU: </a:t>
            </a:r>
            <a:r>
              <a:rPr lang="en-US" sz="1800" b="0" dirty="0"/>
              <a:t>AP can request specific N</a:t>
            </a:r>
            <a:r>
              <a:rPr lang="en-US" sz="1800" b="0" baseline="-25000" dirty="0"/>
              <a:t>HE-LTF</a:t>
            </a:r>
            <a:r>
              <a:rPr lang="en-US" sz="1800" b="0" dirty="0"/>
              <a:t> in common info field of trigger frame.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But use of N</a:t>
            </a:r>
            <a:r>
              <a:rPr lang="en-US" sz="1800" baseline="-25000" dirty="0"/>
              <a:t>HE-LTF </a:t>
            </a:r>
            <a:r>
              <a:rPr lang="en-US" sz="1800" dirty="0"/>
              <a:t>greater than nominal value is restricted to more than 1 RU transmissions.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[Reference] 802.11ax draft: section 27.3.11.10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0"/>
            <a:endParaRPr lang="en-US" sz="1600" dirty="0"/>
          </a:p>
          <a:p>
            <a:pPr lvl="0"/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11ax Training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D014C-43F7-4C2D-9F40-F41705FAA68F}" type="datetime1">
              <a:rPr lang="en-US" smtClean="0"/>
              <a:t>3/15/2020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B28B17-1B37-484A-B9DC-A8E15EA8D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4174388"/>
            <a:ext cx="4364479" cy="15582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8C1C5B-DEEB-4A37-9B05-B55AB62711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596" y="4040922"/>
            <a:ext cx="3753996" cy="2437333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E09E8-FD91-47AB-B059-821238CC2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CC83F-D1E5-4094-A6FB-249A6B453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EE91CE5A-4EF8-4FA6-8871-C74EE434A703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We evaluate the impact of using higher N</a:t>
            </a:r>
            <a:r>
              <a:rPr lang="en-US" sz="1800" b="0" kern="0" baseline="-25000" dirty="0"/>
              <a:t>LTF</a:t>
            </a:r>
            <a:r>
              <a:rPr lang="en-US" sz="1800" b="0" kern="0" dirty="0"/>
              <a:t> through PER simulations for 3 cases: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0" dirty="0"/>
              <a:t>DL SU without beamforming and channel smoothing on receiver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0" dirty="0"/>
              <a:t>DL SU with beamforming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kern="0" dirty="0"/>
              <a:t>DL MU-MIMO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For each case, we compare default N</a:t>
            </a:r>
            <a:r>
              <a:rPr lang="en-US" sz="1800" b="0" kern="0" baseline="-25000" dirty="0"/>
              <a:t>LTF</a:t>
            </a:r>
            <a:r>
              <a:rPr lang="en-US" sz="1800" b="0" kern="0" dirty="0"/>
              <a:t> vs maximum N</a:t>
            </a:r>
            <a:r>
              <a:rPr lang="en-US" sz="1800" b="0" kern="0" baseline="-25000" dirty="0"/>
              <a:t>LTF</a:t>
            </a:r>
            <a:r>
              <a:rPr lang="en-US" sz="1800" b="0" kern="0" dirty="0"/>
              <a:t>(8) performance.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Other Simulation parameters: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kern="0" dirty="0"/>
              <a:t>Transmitter: </a:t>
            </a:r>
            <a:r>
              <a:rPr lang="en-US" sz="1800" kern="0" dirty="0" err="1"/>
              <a:t>N_Tx</a:t>
            </a:r>
            <a:r>
              <a:rPr lang="en-US" sz="1800" kern="0" dirty="0"/>
              <a:t> = 8, BF sounding NSS = 8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kern="0" dirty="0"/>
              <a:t>Receiver: </a:t>
            </a:r>
            <a:r>
              <a:rPr lang="en-US" sz="1800" kern="0" dirty="0" err="1"/>
              <a:t>N_Rx</a:t>
            </a:r>
            <a:r>
              <a:rPr lang="en-US" sz="1800" kern="0" dirty="0"/>
              <a:t> = 4, MMSE detection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kern="0" dirty="0"/>
              <a:t>Channel model = </a:t>
            </a:r>
            <a:r>
              <a:rPr lang="en-US" sz="1800" kern="0" dirty="0" err="1"/>
              <a:t>TGnD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90907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Results (1/2)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ECA7B296-ED91-45EB-A054-C653B625EF6E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400" b="0" dirty="0"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SU result for non-beamformed and beamformed cases are shown below.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For non-beamformed case, channel smoothing is performed at receiver. LTF averaging improves CS noise further and provides up to ~1 dB gain in PER.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b="0" kern="0" dirty="0"/>
              <a:t>For beamformed case, up to 2.5 dB gains in performance can be achieved with improved CE.</a:t>
            </a:r>
            <a:endParaRPr lang="en-US" sz="1800" kern="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21B5566-7244-4670-9766-CAB022D07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3581400"/>
            <a:ext cx="4811638" cy="293953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3519774-A44E-4401-9047-BF3429A92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5200"/>
            <a:ext cx="4811638" cy="293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4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Results (2/2)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8934" y="6475413"/>
            <a:ext cx="1834991" cy="184666"/>
          </a:xfrm>
        </p:spPr>
        <p:txBody>
          <a:bodyPr/>
          <a:lstStyle/>
          <a:p>
            <a:r>
              <a:rPr lang="en-US" altLang="zh-CN" dirty="0"/>
              <a:t>Abhishek Agrawal (On Semi)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fld id="{BEEC160A-102D-44A0-80B3-E8E2FBE50695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400" b="0" dirty="0"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DL MU results for MCS 2 and MCS 11 are shown below.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Up to 2.5 dB gains are seen as increased training help with CE errors on receiver.</a:t>
            </a:r>
            <a:endParaRPr lang="en-US" sz="160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en-US" sz="2000" b="0" kern="0" dirty="0"/>
          </a:p>
        </p:txBody>
      </p:sp>
      <p:pic>
        <p:nvPicPr>
          <p:cNvPr id="1027" name="Picture 1" descr="image001">
            <a:extLst>
              <a:ext uri="{FF2B5EF4-FFF2-40B4-BE49-F238E27FC236}">
                <a16:creationId xmlns:a16="http://schemas.microsoft.com/office/drawing/2014/main" id="{EB888187-1792-4D5B-8ADD-F5E6733C7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294" y="2729260"/>
            <a:ext cx="5767388" cy="364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73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z="2000" b="0" dirty="0"/>
              <a:t>Based on these results, we propose decoupling N</a:t>
            </a:r>
            <a:r>
              <a:rPr lang="en-US" sz="2000" b="0" baseline="-25000" dirty="0"/>
              <a:t>EHT-LTF</a:t>
            </a:r>
            <a:r>
              <a:rPr lang="en-US" sz="2000" b="0" dirty="0"/>
              <a:t> from </a:t>
            </a:r>
            <a:r>
              <a:rPr lang="en-US" sz="2000" b="0" dirty="0" err="1"/>
              <a:t>N</a:t>
            </a:r>
            <a:r>
              <a:rPr lang="en-US" sz="2000" b="0" baseline="-25000" dirty="0" err="1"/>
              <a:t>STS,tot</a:t>
            </a:r>
            <a:r>
              <a:rPr lang="en-US" sz="2000" b="0" dirty="0"/>
              <a:t> for all packet formats in EHT.</a:t>
            </a:r>
            <a:endParaRPr lang="en-US" b="0" dirty="0">
              <a:ea typeface="+mn-ea"/>
              <a:cs typeface="+mn-cs"/>
            </a:endParaRPr>
          </a:p>
          <a:p>
            <a:r>
              <a:rPr lang="en-US" sz="2000" b="0" dirty="0"/>
              <a:t>For SU format, current 11be SFD agrees on adding below subfields in U-SIG or EHT-SIG of an EHT PPDU sent to a single User:</a:t>
            </a:r>
            <a:endParaRPr lang="en-US" sz="2000" b="0" baseline="-25000" dirty="0"/>
          </a:p>
          <a:p>
            <a:pPr lvl="1"/>
            <a:r>
              <a:rPr lang="en-US" sz="1400" dirty="0">
                <a:ea typeface="+mn-ea"/>
                <a:cs typeface="+mn-cs"/>
              </a:rPr>
              <a:t>MCS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NSTS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GI+EHT-LTF Size</a:t>
            </a:r>
          </a:p>
          <a:p>
            <a:pPr lvl="1"/>
            <a:r>
              <a:rPr lang="en-US" sz="1400" dirty="0">
                <a:ea typeface="+mn-ea"/>
                <a:cs typeface="+mn-cs"/>
              </a:rPr>
              <a:t>Coding</a:t>
            </a:r>
          </a:p>
          <a:p>
            <a:pPr marL="457200" lvl="1" indent="0">
              <a:buNone/>
            </a:pPr>
            <a:r>
              <a:rPr lang="en-US" dirty="0"/>
              <a:t>We propose to add indication of N</a:t>
            </a:r>
            <a:r>
              <a:rPr lang="en-US" baseline="-25000" dirty="0"/>
              <a:t>EHT-LTF</a:t>
            </a:r>
            <a:r>
              <a:rPr lang="en-US" dirty="0"/>
              <a:t> in U-SIG.</a:t>
            </a:r>
            <a:endParaRPr lang="en-US" dirty="0">
              <a:ea typeface="+mn-ea"/>
              <a:cs typeface="+mn-cs"/>
            </a:endParaRPr>
          </a:p>
          <a:p>
            <a:r>
              <a:rPr lang="en-US" sz="2000" b="0" dirty="0"/>
              <a:t>For MU and TB formats, we propose to r</a:t>
            </a:r>
            <a:r>
              <a:rPr lang="en-US" sz="2000" b="0" dirty="0">
                <a:ea typeface="+mn-ea"/>
                <a:cs typeface="+mn-cs"/>
              </a:rPr>
              <a:t>emove multi-RU requirement for using higher number of LTF while keeping the indication of N</a:t>
            </a:r>
            <a:r>
              <a:rPr lang="en-US" sz="2000" b="0" baseline="-25000" dirty="0">
                <a:ea typeface="+mn-ea"/>
                <a:cs typeface="+mn-cs"/>
              </a:rPr>
              <a:t>EHT-LTF </a:t>
            </a:r>
            <a:r>
              <a:rPr lang="en-US" sz="2000" b="0" dirty="0">
                <a:ea typeface="+mn-ea"/>
                <a:cs typeface="+mn-cs"/>
              </a:rPr>
              <a:t>in EHT-SIG fields or trigger frame (similar to 11ax).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1A1BEA-753B-4838-96A0-869680E0DEB7}" type="datetime1">
              <a:rPr lang="en-US" smtClean="0"/>
              <a:t>3/15/2020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967A-848F-4724-9B2B-162467D3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Abhishek Agrawal (On Semi)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794B0-6188-4D2A-A167-7E473550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059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164469</TotalTime>
  <Words>951</Words>
  <Application>Microsoft Office PowerPoint</Application>
  <PresentationFormat>On-screen Show (4:3)</PresentationFormat>
  <Paragraphs>159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Symbol</vt:lpstr>
      <vt:lpstr>Times New Roman</vt:lpstr>
      <vt:lpstr>Wingdings</vt:lpstr>
      <vt:lpstr>802-11-Submission</vt:lpstr>
      <vt:lpstr>Decoupling Channel Training from NSTS</vt:lpstr>
      <vt:lpstr>Introduction</vt:lpstr>
      <vt:lpstr>Impact of Noise in Channel Estimation</vt:lpstr>
      <vt:lpstr>CE Noise Improvement Techniques</vt:lpstr>
      <vt:lpstr>11ax Training Sequence</vt:lpstr>
      <vt:lpstr>Simulation Parameters</vt:lpstr>
      <vt:lpstr>Simulation Results (1/2)</vt:lpstr>
      <vt:lpstr>Simulation Results (2/2)</vt:lpstr>
      <vt:lpstr>Conclusions</vt:lpstr>
      <vt:lpstr>Straw Polls</vt:lpstr>
      <vt:lpstr>Straw Polls</vt:lpstr>
      <vt:lpstr>Backup slides</vt:lpstr>
      <vt:lpstr>802.11ax draft: section 27.3.11.10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N-EHT-LTF decoupling</dc:title>
  <dc:creator>aagrawal@quantenna.com</dc:creator>
  <cp:lastModifiedBy>Sigurd Schelstraete</cp:lastModifiedBy>
  <cp:revision>947</cp:revision>
  <cp:lastPrinted>1998-02-10T13:28:06Z</cp:lastPrinted>
  <dcterms:created xsi:type="dcterms:W3CDTF">2013-11-12T18:41:50Z</dcterms:created>
  <dcterms:modified xsi:type="dcterms:W3CDTF">2020-03-15T21:58:12Z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(3)+Pdx7S0e2Wa6NaQsR+vBJnbMd+ArNJE+VBVI1covPxjSQ5SH95aWGcd1hZz2b6DFChNdm4rK
Dy8d6walsB2TAxyVNvGE1epJAV6yzZpnA3UfZ6uyllWNq6g2RHFi+Oa+pd3AHPb9hL4hENpM
vyJzZ32+CifnGr5PwdcX0pUZO9em+yrgCcqq0TwRYEPpOR82fuFWwIcgXOoaUehZnxKU6/zi
KW1eZEBB8FXUtIwOHl</vt:lpwstr>
  </property>
  <property fmtid="{D5CDD505-2E9C-101B-9397-08002B2CF9AE}" pid="4" name="_2015_ms_pID_7253431">
    <vt:lpwstr>UMB+OJ5gT1AYy+Pg6gGiyMK32OZDwjlDh2mOiaNmOV4/1Vu3NTGjQW
0B8i6jY6esalcbwr/hVTawBaZc1BeAyjdK4sho6WjoPgoxGc0f0EKTxqPMBUxIhtH+5tNcCT
ue/wwDBt1NfarjGIakop3sBY9Or2HVMhOqGMGV5eKbyua0PlgJQmMGx8PpXC/wt0lwpxkYwx
1WuFjFdqHjF7ZeILyTPQAVxX0nivHkpm0hHZ</vt:lpwstr>
  </property>
  <property fmtid="{D5CDD505-2E9C-101B-9397-08002B2CF9AE}" pid="5" name="_2015_ms_pID_7253432">
    <vt:lpwstr>0OApLX4hALZi9/t2by7WKxw=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