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308" r:id="rId3"/>
    <p:sldId id="303" r:id="rId4"/>
    <p:sldId id="321" r:id="rId5"/>
    <p:sldId id="334" r:id="rId6"/>
    <p:sldId id="331" r:id="rId7"/>
    <p:sldId id="344" r:id="rId8"/>
    <p:sldId id="312" r:id="rId9"/>
    <p:sldId id="341" r:id="rId10"/>
    <p:sldId id="294" r:id="rId11"/>
    <p:sldId id="345" r:id="rId12"/>
    <p:sldId id="343" r:id="rId13"/>
    <p:sldId id="304" r:id="rId14"/>
    <p:sldId id="313" r:id="rId15"/>
    <p:sldId id="314" r:id="rId16"/>
    <p:sldId id="338" r:id="rId17"/>
    <p:sldId id="305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DFB7D9"/>
    <a:srgbClr val="C2C2FE"/>
    <a:srgbClr val="1E1EFA"/>
    <a:srgbClr val="90FA93"/>
    <a:srgbClr val="F49088"/>
    <a:srgbClr val="FFABFF"/>
    <a:srgbClr val="FFCCFF"/>
    <a:srgbClr val="FFE5FF"/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>
        <p:scale>
          <a:sx n="66" d="100"/>
          <a:sy n="66" d="100"/>
        </p:scale>
        <p:origin x="1232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75" d="100"/>
          <a:sy n="75" d="100"/>
        </p:scale>
        <p:origin x="2080" y="3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7661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15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443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17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412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545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6683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6800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5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7438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9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9601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5846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11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0270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970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914400"/>
            <a:ext cx="7772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 userDrawn="1"/>
        </p:nvSpPr>
        <p:spPr bwMode="auto">
          <a:xfrm>
            <a:off x="6858000" y="6477000"/>
            <a:ext cx="18129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Oded Redlich, et al</a:t>
            </a:r>
            <a:r>
              <a:rPr lang="en-US" baseline="0" dirty="0" smtClean="0"/>
              <a:t> (Huawei)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16429"/>
            <a:ext cx="7772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>
            <a:lvl2pPr marL="744538" indent="-287338" defTabSz="1084263">
              <a:buFont typeface="Arial" panose="020B0604020202020204" pitchFamily="34" charset="0"/>
              <a:buChar char="•"/>
              <a:tabLst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 </a:t>
            </a:r>
            <a:r>
              <a:rPr lang="en-US" dirty="0" err="1" smtClean="0"/>
              <a:t>xhjgxs</a:t>
            </a:r>
            <a:r>
              <a:rPr lang="en-US" dirty="0" smtClean="0"/>
              <a:t>  </a:t>
            </a:r>
            <a:r>
              <a:rPr lang="en-US" dirty="0" err="1" smtClean="0"/>
              <a:t>hjx</a:t>
            </a:r>
            <a:r>
              <a:rPr lang="en-US" dirty="0" smtClean="0"/>
              <a:t> </a:t>
            </a:r>
            <a:r>
              <a:rPr lang="en-US" dirty="0" err="1" smtClean="0"/>
              <a:t>xsghjk</a:t>
            </a:r>
            <a:r>
              <a:rPr lang="en-US" dirty="0" smtClean="0"/>
              <a:t> </a:t>
            </a:r>
            <a:r>
              <a:rPr lang="en-US" dirty="0" err="1" smtClean="0"/>
              <a:t>xkjhg</a:t>
            </a:r>
            <a:r>
              <a:rPr lang="en-US" dirty="0" smtClean="0"/>
              <a:t> </a:t>
            </a:r>
            <a:r>
              <a:rPr lang="en-US" dirty="0" err="1" smtClean="0"/>
              <a:t>jh</a:t>
            </a:r>
            <a:r>
              <a:rPr lang="en-US" dirty="0" smtClean="0"/>
              <a:t> </a:t>
            </a:r>
            <a:r>
              <a:rPr lang="en-US" dirty="0" err="1" smtClean="0"/>
              <a:t>kxjhg</a:t>
            </a:r>
            <a:r>
              <a:rPr lang="en-US" dirty="0" smtClean="0"/>
              <a:t> </a:t>
            </a:r>
            <a:r>
              <a:rPr lang="en-US" dirty="0" err="1" smtClean="0"/>
              <a:t>kjxh</a:t>
            </a:r>
            <a:r>
              <a:rPr lang="en-US" dirty="0" smtClean="0"/>
              <a:t> </a:t>
            </a:r>
            <a:r>
              <a:rPr lang="en-US" dirty="0" err="1" smtClean="0"/>
              <a:t>gxkjhg</a:t>
            </a:r>
            <a:r>
              <a:rPr lang="en-US" dirty="0" smtClean="0"/>
              <a:t> </a:t>
            </a:r>
            <a:r>
              <a:rPr lang="en-US" dirty="0" err="1" smtClean="0"/>
              <a:t>kxjhg</a:t>
            </a:r>
            <a:r>
              <a:rPr lang="en-US" dirty="0" smtClean="0"/>
              <a:t> </a:t>
            </a:r>
            <a:r>
              <a:rPr lang="en-US" dirty="0" err="1" smtClean="0"/>
              <a:t>xkhg</a:t>
            </a:r>
            <a:r>
              <a:rPr lang="en-US" dirty="0" smtClean="0"/>
              <a:t> x </a:t>
            </a:r>
            <a:r>
              <a:rPr lang="en-US" dirty="0" err="1" smtClean="0"/>
              <a:t>jxkghkjxh</a:t>
            </a:r>
            <a:r>
              <a:rPr lang="en-US" dirty="0" smtClean="0"/>
              <a:t> </a:t>
            </a:r>
            <a:r>
              <a:rPr lang="en-US" dirty="0" err="1" smtClean="0"/>
              <a:t>xkjhgx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4191000" y="6486525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Slide </a:t>
            </a:r>
            <a:fld id="{8F543214-90B7-43C2-B225-75AD41D4B130}" type="slidenum">
              <a:rPr lang="en-US" baseline="0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802.11-20/0483r02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178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 flipV="1">
            <a:off x="685800" y="6475413"/>
            <a:ext cx="80010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762000" y="344083"/>
            <a:ext cx="105105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1600" b="1" dirty="0" smtClean="0"/>
              <a:t>March 2020</a:t>
            </a:r>
            <a:endParaRPr lang="en-US" sz="1600" b="1" dirty="0"/>
          </a:p>
        </p:txBody>
      </p:sp>
      <p:sp>
        <p:nvSpPr>
          <p:cNvPr id="9" name="Rectangle 9"/>
          <p:cNvSpPr>
            <a:spLocks noChangeArrowheads="1"/>
          </p:cNvSpPr>
          <p:nvPr userDrawn="1"/>
        </p:nvSpPr>
        <p:spPr bwMode="auto">
          <a:xfrm>
            <a:off x="6858000" y="6477000"/>
            <a:ext cx="18129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Oded Redlich, et al</a:t>
            </a:r>
            <a:r>
              <a:rPr lang="en-US" baseline="0" dirty="0" smtClean="0"/>
              <a:t> (Huawei)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503" y="706306"/>
            <a:ext cx="7772400" cy="10668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kern="1200" dirty="0" smtClean="0">
                <a:solidFill>
                  <a:schemeClr val="tx1"/>
                </a:solidFill>
              </a:rPr>
              <a:t>Preamble Puncturing for PPDUs Transmitted to Multiple STAs</a:t>
            </a:r>
            <a:endParaRPr lang="en-US" kern="12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ubTitle" idx="4294967295"/>
          </p:nvPr>
        </p:nvSpPr>
        <p:spPr>
          <a:xfrm>
            <a:off x="830036" y="1752600"/>
            <a:ext cx="6400800" cy="4572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2020-03-24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8241817"/>
              </p:ext>
            </p:extLst>
          </p:nvPr>
        </p:nvGraphicFramePr>
        <p:xfrm>
          <a:off x="958850" y="2882900"/>
          <a:ext cx="7397750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8" name="Document" r:id="rId4" imgW="8305086" imgH="2828476" progId="Word.Document.8">
                  <p:embed/>
                </p:oleObj>
              </mc:Choice>
              <mc:Fallback>
                <p:oleObj name="Document" r:id="rId4" imgW="8305086" imgH="2828476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8850" y="2882900"/>
                        <a:ext cx="7397750" cy="25146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305314"/>
            <a:ext cx="480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</a:t>
            </a:r>
            <a:r>
              <a:rPr lang="en-US" sz="2000" b="1" dirty="0" smtClean="0"/>
              <a:t>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  <a:noFill/>
          <a:ln/>
        </p:spPr>
        <p:txBody>
          <a:bodyPr/>
          <a:lstStyle/>
          <a:p>
            <a:r>
              <a:rPr lang="en-IE" sz="2800" dirty="0" smtClean="0">
                <a:solidFill>
                  <a:schemeClr val="tx1"/>
                </a:solidFill>
              </a:rPr>
              <a:t>Conclusions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91398"/>
            <a:ext cx="8458200" cy="5133202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/>
          <a:p>
            <a:pPr marL="341313" lvl="1">
              <a:lnSpc>
                <a:spcPct val="120000"/>
              </a:lnSpc>
              <a:spcAft>
                <a:spcPts val="0"/>
              </a:spcAft>
            </a:pPr>
            <a:r>
              <a:rPr lang="en-US" dirty="0"/>
              <a:t>We introduced a puncturing method for 802.11be that is based on 802.11ax</a:t>
            </a:r>
          </a:p>
          <a:p>
            <a:pPr marL="341313" lvl="1">
              <a:lnSpc>
                <a:spcPct val="120000"/>
              </a:lnSpc>
              <a:spcAft>
                <a:spcPts val="0"/>
              </a:spcAft>
            </a:pPr>
            <a:r>
              <a:rPr lang="en-US" dirty="0"/>
              <a:t>The main </a:t>
            </a:r>
            <a:r>
              <a:rPr lang="en-US" dirty="0"/>
              <a:t>motivation </a:t>
            </a:r>
            <a:r>
              <a:rPr lang="en-US" dirty="0"/>
              <a:t>is to overcome some restrictions in 802.11ax that limit the channel BW utilization</a:t>
            </a:r>
          </a:p>
          <a:p>
            <a:pPr marL="341313" lvl="1">
              <a:lnSpc>
                <a:spcPct val="120000"/>
              </a:lnSpc>
              <a:spcAft>
                <a:spcPts val="0"/>
              </a:spcAft>
            </a:pPr>
            <a:r>
              <a:rPr lang="en-US" dirty="0"/>
              <a:t>We suggested 2 options: </a:t>
            </a:r>
          </a:p>
          <a:p>
            <a:pPr marL="682625" lvl="2">
              <a:lnSpc>
                <a:spcPct val="120000"/>
              </a:lnSpc>
              <a:spcAft>
                <a:spcPts val="0"/>
              </a:spcAft>
            </a:pPr>
            <a:r>
              <a:rPr lang="en-US" dirty="0"/>
              <a:t>Covering the majority of puncturing cases in </a:t>
            </a:r>
            <a:r>
              <a:rPr lang="en-US" dirty="0" smtClean="0"/>
              <a:t>a given 80MHz</a:t>
            </a:r>
            <a:endParaRPr lang="en-US" dirty="0"/>
          </a:p>
          <a:p>
            <a:pPr marL="682625" lvl="2">
              <a:lnSpc>
                <a:spcPct val="120000"/>
              </a:lnSpc>
              <a:spcAft>
                <a:spcPts val="0"/>
              </a:spcAft>
            </a:pPr>
            <a:r>
              <a:rPr lang="en-US" dirty="0" smtClean="0"/>
              <a:t>Covering </a:t>
            </a:r>
            <a:r>
              <a:rPr lang="en-US" dirty="0"/>
              <a:t>all puncturing cases in a given 80MHz</a:t>
            </a:r>
          </a:p>
          <a:p>
            <a:pPr marL="341313" lvl="1">
              <a:lnSpc>
                <a:spcPct val="120000"/>
              </a:lnSpc>
              <a:spcAft>
                <a:spcPts val="0"/>
              </a:spcAft>
            </a:pPr>
            <a:r>
              <a:rPr lang="en-US" dirty="0" smtClean="0"/>
              <a:t>The </a:t>
            </a:r>
            <a:r>
              <a:rPr lang="en-US" dirty="0"/>
              <a:t>additional overhead in U-SIG </a:t>
            </a:r>
            <a:r>
              <a:rPr lang="en-US" dirty="0" smtClean="0"/>
              <a:t>(BW field) is </a:t>
            </a:r>
            <a:r>
              <a:rPr lang="en-US" dirty="0"/>
              <a:t>minimal: </a:t>
            </a:r>
            <a:r>
              <a:rPr lang="en-US" dirty="0" smtClean="0"/>
              <a:t>probably only </a:t>
            </a:r>
            <a:r>
              <a:rPr lang="en-US" dirty="0"/>
              <a:t>1 (or 2) additional bit(s) respective to 802.11ax, which yields significant gain in channel utilization</a:t>
            </a:r>
          </a:p>
          <a:p>
            <a:pPr marL="682625" lvl="2">
              <a:lnSpc>
                <a:spcPct val="120000"/>
              </a:lnSpc>
              <a:spcAft>
                <a:spcPts val="0"/>
              </a:spcAft>
            </a:pPr>
            <a:r>
              <a:rPr lang="en-US" dirty="0"/>
              <a:t>This additional overhead is anyway required in order to support BW&gt;160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en-US" sz="2000" b="0" kern="12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2666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962400"/>
          </a:xfrm>
        </p:spPr>
        <p:txBody>
          <a:bodyPr/>
          <a:lstStyle/>
          <a:p>
            <a:r>
              <a:rPr lang="en-US" dirty="0" smtClean="0"/>
              <a:t>Do you agree </a:t>
            </a:r>
            <a:r>
              <a:rPr lang="en-US" dirty="0" smtClean="0"/>
              <a:t>to </a:t>
            </a:r>
            <a:r>
              <a:rPr lang="en-US" altLang="zh-CN" dirty="0"/>
              <a:t>allow </a:t>
            </a:r>
            <a:r>
              <a:rPr lang="en-US" altLang="zh-CN" dirty="0" smtClean="0"/>
              <a:t>puncturing </a:t>
            </a:r>
            <a:r>
              <a:rPr lang="en-US" altLang="zh-CN" dirty="0"/>
              <a:t>structure </a:t>
            </a:r>
            <a:r>
              <a:rPr lang="en-US" altLang="zh-CN" dirty="0" smtClean="0"/>
              <a:t>1001 in </a:t>
            </a:r>
            <a:r>
              <a:rPr lang="en-US" altLang="zh-CN" dirty="0"/>
              <a:t>a given 80MHz segment </a:t>
            </a:r>
            <a:r>
              <a:rPr lang="en-US" dirty="0" smtClean="0"/>
              <a:t>for OFDMA PPDUs </a:t>
            </a:r>
            <a:r>
              <a:rPr lang="en-US" dirty="0" smtClean="0"/>
              <a:t>transmitted to </a:t>
            </a:r>
            <a:r>
              <a:rPr lang="en-US" dirty="0" smtClean="0"/>
              <a:t>STAs </a:t>
            </a:r>
            <a:r>
              <a:rPr lang="en-US" dirty="0" smtClean="0"/>
              <a:t>operating at BW</a:t>
            </a:r>
            <a:r>
              <a:rPr lang="en-US" dirty="0" smtClean="0"/>
              <a:t>&gt;=80MHz?</a:t>
            </a:r>
            <a:endParaRPr lang="en-US" dirty="0" smtClean="0"/>
          </a:p>
          <a:p>
            <a:pPr lvl="1"/>
            <a:r>
              <a:rPr lang="en-US" dirty="0" smtClean="0"/>
              <a:t>Assuming 2 content channels are </a:t>
            </a:r>
            <a:r>
              <a:rPr lang="en-US" dirty="0" smtClean="0"/>
              <a:t>used</a:t>
            </a:r>
          </a:p>
          <a:p>
            <a:pPr lvl="1"/>
            <a:r>
              <a:rPr lang="en-US" dirty="0" smtClean="0"/>
              <a:t>Puncturing signaling may be different for different 80MHz channels</a:t>
            </a:r>
            <a:endParaRPr lang="en-US" dirty="0" smtClean="0"/>
          </a:p>
          <a:p>
            <a:pPr lvl="1"/>
            <a:r>
              <a:rPr lang="en-US" dirty="0" smtClean="0"/>
              <a:t>In </a:t>
            </a:r>
            <a:r>
              <a:rPr lang="en-US" dirty="0" smtClean="0"/>
              <a:t>802.11ax in such cases the BW drops to 20MHz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Y/N/A xx/xx/xx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22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Straw Poll </a:t>
            </a:r>
            <a:r>
              <a:rPr lang="en-US" dirty="0"/>
              <a:t>2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962400"/>
          </a:xfrm>
        </p:spPr>
        <p:txBody>
          <a:bodyPr/>
          <a:lstStyle/>
          <a:p>
            <a:r>
              <a:rPr lang="en-US" dirty="0"/>
              <a:t>Do you agree to </a:t>
            </a:r>
            <a:r>
              <a:rPr lang="en-US" altLang="zh-CN" dirty="0"/>
              <a:t>allow puncturing structure </a:t>
            </a:r>
            <a:r>
              <a:rPr lang="en-US" altLang="zh-CN" dirty="0" smtClean="0"/>
              <a:t>1010 </a:t>
            </a:r>
            <a:r>
              <a:rPr lang="en-US" altLang="zh-CN" dirty="0"/>
              <a:t>in a given 80MHz segment </a:t>
            </a:r>
            <a:r>
              <a:rPr lang="en-US" dirty="0"/>
              <a:t>for OFDMA PPDUs transmitted to STAs operating at BW&gt;=80MHz?</a:t>
            </a:r>
          </a:p>
          <a:p>
            <a:pPr lvl="1"/>
            <a:r>
              <a:rPr lang="en-US" dirty="0"/>
              <a:t>Assuming 2 content channels are used</a:t>
            </a:r>
          </a:p>
          <a:p>
            <a:pPr lvl="1"/>
            <a:r>
              <a:rPr lang="en-US" dirty="0"/>
              <a:t>Puncturing signaling may be different for different 80MHz channels</a:t>
            </a:r>
          </a:p>
          <a:p>
            <a:pPr lvl="1"/>
            <a:r>
              <a:rPr lang="en-US" dirty="0"/>
              <a:t>In 802.11ax in such cases the BW drops to 20MHz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Y/N/A xx/xx/xx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65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962400"/>
          </a:xfrm>
        </p:spPr>
        <p:txBody>
          <a:bodyPr/>
          <a:lstStyle/>
          <a:p>
            <a:r>
              <a:rPr lang="en-US" dirty="0"/>
              <a:t>Do you </a:t>
            </a:r>
            <a:r>
              <a:rPr lang="en-US" dirty="0" smtClean="0"/>
              <a:t>agree that U-SIG may include puncturing signaling/info about </a:t>
            </a:r>
            <a:r>
              <a:rPr lang="en-US" dirty="0" smtClean="0"/>
              <a:t>both 80MHz channels within each 160MHz channel?</a:t>
            </a:r>
            <a:endParaRPr lang="en-US" dirty="0" smtClean="0"/>
          </a:p>
          <a:p>
            <a:pPr lvl="1">
              <a:buFont typeface="Times New Roman" panose="02020603050405020304" pitchFamily="18" charset="0"/>
              <a:buChar char="-"/>
            </a:pPr>
            <a:r>
              <a:rPr lang="en-US" dirty="0" smtClean="0"/>
              <a:t>Will be used only by devices that can decode pre-EHT on 160MHz</a:t>
            </a:r>
            <a:endParaRPr lang="he-IL" dirty="0" smtClean="0"/>
          </a:p>
          <a:p>
            <a:pPr lvl="1">
              <a:buFont typeface="Times New Roman" panose="02020603050405020304" pitchFamily="18" charset="0"/>
              <a:buChar char="-"/>
            </a:pPr>
            <a:r>
              <a:rPr lang="en-US" b="1" u="sng" dirty="0" smtClean="0"/>
              <a:t>Will NOT </a:t>
            </a:r>
            <a:r>
              <a:rPr lang="en-US" dirty="0" smtClean="0"/>
              <a:t>affect the operation of STAs that decode pre-EHT on </a:t>
            </a:r>
            <a:r>
              <a:rPr lang="en-US" dirty="0" smtClean="0"/>
              <a:t>80MHz</a:t>
            </a:r>
          </a:p>
          <a:p>
            <a:pPr lvl="1">
              <a:buFont typeface="Times New Roman" panose="02020603050405020304" pitchFamily="18" charset="0"/>
              <a:buChar char="-"/>
            </a:pPr>
            <a:r>
              <a:rPr lang="en-US" dirty="0" smtClean="0"/>
              <a:t>Applicable for BW=160,320MHz. For BW=240MHz applicable for P160 only</a:t>
            </a:r>
            <a:endParaRPr lang="en-US" dirty="0" smtClean="0"/>
          </a:p>
          <a:p>
            <a:pPr lvl="1">
              <a:buFont typeface="Times New Roman" panose="02020603050405020304" pitchFamily="18" charset="0"/>
              <a:buChar char="-"/>
            </a:pPr>
            <a:r>
              <a:rPr lang="en-US" dirty="0" smtClean="0"/>
              <a:t>Signaling content is </a:t>
            </a:r>
            <a:r>
              <a:rPr lang="en-US" dirty="0" smtClean="0"/>
              <a:t>TBD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Y/N/A xx/xx/xx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16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381000" y="1371601"/>
            <a:ext cx="8229600" cy="2514600"/>
          </a:xfrm>
        </p:spPr>
        <p:txBody>
          <a:bodyPr/>
          <a:lstStyle/>
          <a:p>
            <a:pPr marL="227013" lvl="1" indent="-227013">
              <a:spcAft>
                <a:spcPts val="600"/>
              </a:spcAft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There were some claims regarding the requirement for reception over 160MHz, mostly saying that it would significantly increase the power consumption.</a:t>
            </a:r>
          </a:p>
          <a:p>
            <a:pPr marL="227013" lvl="1" indent="-227013">
              <a:spcAft>
                <a:spcPts val="600"/>
              </a:spcAft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More specifically, there were concerns that a STA Rx would have to operate digitally over 160MHz to decode EHT-SIG (and all preceding fields as well) only to realize that in most cases the PPDU is destined to different STAs</a:t>
            </a:r>
          </a:p>
          <a:p>
            <a:pPr marL="227013" lvl="1" indent="-227013">
              <a:spcAft>
                <a:spcPts val="600"/>
              </a:spcAft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After thoroughly reviewing this issue we came to the conclusion that the increase of power consumption is </a:t>
            </a:r>
            <a:r>
              <a:rPr lang="en-US" altLang="zh-CN" sz="18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negligible</a:t>
            </a:r>
          </a:p>
          <a:p>
            <a:pPr marL="227013" lvl="1" indent="-227013">
              <a:spcAft>
                <a:spcPts val="600"/>
              </a:spcAft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Power-Save mechanism (see next slide for further explanation) ensures that a STA opens its digital reception circuits to 160MHz (or any other BW) </a:t>
            </a:r>
            <a:r>
              <a:rPr lang="en-US" altLang="zh-CN" sz="18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only when a PPDU of such BW may be transmitted to it</a:t>
            </a: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otherwise it operates either in sleep mode or in 20MHz (the primary channel) – similar to how it is done in 802.11ax.</a:t>
            </a:r>
          </a:p>
          <a:p>
            <a:pPr marL="227013" lvl="1" indent="-227013">
              <a:spcAft>
                <a:spcPts val="600"/>
              </a:spcAft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This means that a STA shall not process any PPDU with BW&gt;20MHz unless it has received a specific indication from the AP that the following PPDUs include payload destined to it using a higher BW</a:t>
            </a:r>
          </a:p>
        </p:txBody>
      </p:sp>
      <p:sp>
        <p:nvSpPr>
          <p:cNvPr id="30" name="Title 11"/>
          <p:cNvSpPr>
            <a:spLocks noGrp="1"/>
          </p:cNvSpPr>
          <p:nvPr>
            <p:ph type="title"/>
          </p:nvPr>
        </p:nvSpPr>
        <p:spPr>
          <a:xfrm>
            <a:off x="609600" y="685800"/>
            <a:ext cx="7772400" cy="533400"/>
          </a:xfrm>
        </p:spPr>
        <p:txBody>
          <a:bodyPr/>
          <a:lstStyle/>
          <a:p>
            <a:r>
              <a:rPr lang="en-US" dirty="0"/>
              <a:t>Appendix 1 - 160MHz Rx Implications</a:t>
            </a:r>
          </a:p>
        </p:txBody>
      </p:sp>
    </p:spTree>
    <p:extLst>
      <p:ext uri="{BB962C8B-B14F-4D97-AF65-F5344CB8AC3E}">
        <p14:creationId xmlns:p14="http://schemas.microsoft.com/office/powerpoint/2010/main" val="257898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  <a:noFill/>
          <a:ln/>
        </p:spPr>
        <p:txBody>
          <a:bodyPr/>
          <a:lstStyle/>
          <a:p>
            <a:r>
              <a:rPr lang="en-US" dirty="0"/>
              <a:t>Appendix 1 - 160MHz Rx Implications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458200" cy="44196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r>
              <a:rPr lang="en-US" altLang="ko-KR" dirty="0" smtClean="0"/>
              <a:t>How Power save works?</a:t>
            </a:r>
          </a:p>
          <a:p>
            <a:r>
              <a:rPr lang="en-US" dirty="0"/>
              <a:t>Power-management schemes </a:t>
            </a:r>
            <a:r>
              <a:rPr lang="en-US" dirty="0" smtClean="0"/>
              <a:t>places </a:t>
            </a:r>
            <a:r>
              <a:rPr lang="en-US" dirty="0"/>
              <a:t>a client in sleep mode when no activity occurs</a:t>
            </a:r>
          </a:p>
          <a:p>
            <a:r>
              <a:rPr lang="en-US" dirty="0"/>
              <a:t>The PS mode includes the following steps:</a:t>
            </a:r>
          </a:p>
          <a:p>
            <a:pPr lvl="1"/>
            <a:r>
              <a:rPr lang="en-US" sz="1800" dirty="0"/>
              <a:t>Before a STA goes into the doze state, it request PS from the AP by sending a frame (usually NDP)</a:t>
            </a:r>
          </a:p>
          <a:p>
            <a:pPr lvl="1"/>
            <a:r>
              <a:rPr lang="en-US" sz="1800" dirty="0"/>
              <a:t>Once STA indicate PS, the AP </a:t>
            </a:r>
            <a:r>
              <a:rPr lang="en-US" sz="1800" dirty="0" smtClean="0"/>
              <a:t>buffers </a:t>
            </a:r>
            <a:r>
              <a:rPr lang="en-US" sz="1800" dirty="0"/>
              <a:t>all frames destined to the station </a:t>
            </a:r>
            <a:endParaRPr lang="en-US" sz="1800" dirty="0" smtClean="0"/>
          </a:p>
          <a:p>
            <a:pPr lvl="1"/>
            <a:r>
              <a:rPr lang="en-US" sz="1800" dirty="0" smtClean="0"/>
              <a:t>When </a:t>
            </a:r>
            <a:r>
              <a:rPr lang="en-US" sz="1800" dirty="0"/>
              <a:t>the STA change to awake state, it sends a frame to the AP to indicate it is active </a:t>
            </a:r>
            <a:r>
              <a:rPr lang="en-US" sz="1800" dirty="0" smtClean="0"/>
              <a:t>and ready to receive DL frames</a:t>
            </a:r>
          </a:p>
          <a:p>
            <a:pPr lvl="1"/>
            <a:r>
              <a:rPr lang="en-US" sz="1800" dirty="0" smtClean="0"/>
              <a:t>Prior to sending data to the STA, the AP sends a management frame over the primary 20MHz (e.g. RTS) to the STA indicating (among other) the BW that will be used for further data transmission</a:t>
            </a:r>
          </a:p>
          <a:p>
            <a:pPr lvl="1"/>
            <a:r>
              <a:rPr lang="en-US" sz="1800" dirty="0" smtClean="0"/>
              <a:t>Only at this point, the STA changes its reception BW to the required one (e.g. 160MHz)</a:t>
            </a:r>
            <a:endParaRPr lang="en-US" sz="1800" dirty="0"/>
          </a:p>
          <a:p>
            <a:pPr lvl="1"/>
            <a:r>
              <a:rPr lang="en-US" sz="1800" dirty="0"/>
              <a:t>When AP has finished sending data to the STA, the STA </a:t>
            </a:r>
            <a:r>
              <a:rPr lang="en-US" sz="1800" dirty="0" smtClean="0"/>
              <a:t>returns </a:t>
            </a:r>
            <a:r>
              <a:rPr lang="en-US" sz="1800" dirty="0"/>
              <a:t>to doze state</a:t>
            </a:r>
          </a:p>
          <a:p>
            <a:pPr marL="0" indent="0">
              <a:buNone/>
            </a:pPr>
            <a:endParaRPr lang="en-US" altLang="ko-KR" sz="1600" dirty="0" smtClean="0"/>
          </a:p>
        </p:txBody>
      </p:sp>
    </p:spTree>
    <p:extLst>
      <p:ext uri="{BB962C8B-B14F-4D97-AF65-F5344CB8AC3E}">
        <p14:creationId xmlns:p14="http://schemas.microsoft.com/office/powerpoint/2010/main" val="162664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831213"/>
          </a:xfrm>
        </p:spPr>
        <p:txBody>
          <a:bodyPr/>
          <a:lstStyle/>
          <a:p>
            <a:pPr marL="0" lvl="1" indent="0">
              <a:spcAft>
                <a:spcPts val="600"/>
              </a:spcAft>
              <a:buNone/>
            </a:pPr>
            <a:r>
              <a:rPr lang="en-US" altLang="zh-CN" dirty="0"/>
              <a:t>Overcoming the above limitation </a:t>
            </a:r>
            <a:r>
              <a:rPr lang="en-US" altLang="zh-CN" dirty="0" smtClean="0"/>
              <a:t>yields </a:t>
            </a:r>
            <a:r>
              <a:rPr lang="en-US" altLang="zh-CN" dirty="0"/>
              <a:t>significant channel utilization </a:t>
            </a:r>
            <a:r>
              <a:rPr lang="en-US" altLang="zh-CN" dirty="0" smtClean="0"/>
              <a:t>improvement as shown in [1] and [2]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992764"/>
            <a:ext cx="3697178" cy="2272024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 bwMode="auto">
          <a:xfrm>
            <a:off x="3448050" y="3821614"/>
            <a:ext cx="533399" cy="1455236"/>
          </a:xfrm>
          <a:prstGeom prst="ellipse">
            <a:avLst/>
          </a:prstGeom>
          <a:solidFill>
            <a:srgbClr val="92D050">
              <a:alpha val="21000"/>
            </a:srgbClr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0" name="Content Placeholder 12"/>
          <p:cNvSpPr txBox="1">
            <a:spLocks/>
          </p:cNvSpPr>
          <p:nvPr/>
        </p:nvSpPr>
        <p:spPr bwMode="auto">
          <a:xfrm>
            <a:off x="906643" y="2577069"/>
            <a:ext cx="2133600" cy="37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4538" indent="-287338" algn="l" defTabSz="108426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lvl="1" indent="0">
              <a:spcAft>
                <a:spcPts val="600"/>
              </a:spcAft>
              <a:buNone/>
            </a:pPr>
            <a:r>
              <a:rPr lang="en-US" altLang="zh-CN" sz="16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Simulation Results</a:t>
            </a:r>
            <a:endParaRPr lang="en-US" altLang="zh-CN" sz="1400" kern="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" name="Content Placeholder 12"/>
          <p:cNvSpPr txBox="1">
            <a:spLocks/>
          </p:cNvSpPr>
          <p:nvPr/>
        </p:nvSpPr>
        <p:spPr bwMode="auto">
          <a:xfrm>
            <a:off x="498835" y="5322025"/>
            <a:ext cx="3482614" cy="594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4538" indent="-287338" algn="l" defTabSz="108426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lvl="1" indent="0">
              <a:spcAft>
                <a:spcPts val="600"/>
              </a:spcAft>
              <a:buNone/>
            </a:pPr>
            <a:r>
              <a:rPr lang="en-US" altLang="zh-CN" sz="24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Up to </a:t>
            </a:r>
            <a:r>
              <a:rPr lang="en-US" altLang="zh-CN" sz="2400" b="1" u="sng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42% improvement </a:t>
            </a:r>
            <a:r>
              <a:rPr lang="en-US" altLang="zh-CN" sz="24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channel utilization for MU transmission</a:t>
            </a:r>
            <a:endParaRPr lang="en-US" altLang="zh-CN" kern="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8600" y="2195825"/>
            <a:ext cx="4665601" cy="3140654"/>
          </a:xfrm>
          <a:prstGeom prst="rect">
            <a:avLst/>
          </a:prstGeom>
        </p:spPr>
      </p:pic>
      <p:sp>
        <p:nvSpPr>
          <p:cNvPr id="12" name="标题 1"/>
          <p:cNvSpPr txBox="1">
            <a:spLocks/>
          </p:cNvSpPr>
          <p:nvPr/>
        </p:nvSpPr>
        <p:spPr bwMode="auto">
          <a:xfrm>
            <a:off x="685800" y="816429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sz="2800" kern="0" dirty="0" smtClean="0"/>
              <a:t>Appendix 2: Channel Utilization Potential Gain</a:t>
            </a:r>
            <a:endParaRPr lang="zh-CN" altLang="en-US" sz="2800" kern="0" dirty="0"/>
          </a:p>
        </p:txBody>
      </p:sp>
      <p:sp>
        <p:nvSpPr>
          <p:cNvPr id="2" name="Rectangle 1"/>
          <p:cNvSpPr/>
          <p:nvPr/>
        </p:nvSpPr>
        <p:spPr>
          <a:xfrm>
            <a:off x="4699234" y="5439455"/>
            <a:ext cx="375896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simulation results show the BW utilization gain when allowing using BW </a:t>
            </a:r>
            <a:r>
              <a:rPr lang="en-US" altLang="zh-CN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that is not allowed in </a:t>
            </a: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802.11ax </a:t>
            </a:r>
            <a:r>
              <a:rPr lang="en-US" altLang="zh-CN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due to puncturing restrictions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871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References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30472"/>
            <a:ext cx="8153400" cy="3456802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r>
              <a:rPr lang="en-US" altLang="ko-KR" sz="1800" dirty="0" smtClean="0"/>
              <a:t>[1] 11-19-1190-00-00be-improved-preamble-puncturing-in-802-11be (Oded Redlich et al, Huawei)</a:t>
            </a:r>
            <a:endParaRPr lang="en-US" altLang="ko-KR" sz="1800" dirty="0"/>
          </a:p>
          <a:p>
            <a:pPr marL="0" indent="0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  <a:buNone/>
            </a:pPr>
            <a:r>
              <a:rPr lang="en-GB" sz="1800" dirty="0" smtClean="0">
                <a:solidFill>
                  <a:srgbClr val="000000"/>
                </a:solidFill>
                <a:cs typeface="Arial Unicode MS" charset="0"/>
              </a:rPr>
              <a:t>[2] </a:t>
            </a:r>
            <a:r>
              <a:rPr lang="en-US" altLang="ko-KR" sz="1800" dirty="0" smtClean="0"/>
              <a:t>11-19-1606-00-00be-</a:t>
            </a:r>
            <a:r>
              <a:rPr lang="en-US" altLang="ko-KR" sz="1800" dirty="0"/>
              <a:t>Preamble Puncturing and SIG-B </a:t>
            </a:r>
            <a:r>
              <a:rPr lang="en-US" altLang="ko-KR" sz="1800" dirty="0" smtClean="0"/>
              <a:t>Signaling (</a:t>
            </a:r>
            <a:r>
              <a:rPr lang="en-US" sz="1800" dirty="0">
                <a:ea typeface="Times New Roman"/>
              </a:rPr>
              <a:t>John </a:t>
            </a:r>
            <a:r>
              <a:rPr lang="en-US" sz="1800" dirty="0" smtClean="0">
                <a:ea typeface="Times New Roman"/>
              </a:rPr>
              <a:t>Son et al, </a:t>
            </a:r>
            <a:r>
              <a:rPr lang="en-US" sz="1800" dirty="0" err="1" smtClean="0">
                <a:ea typeface="Times New Roman"/>
              </a:rPr>
              <a:t>Wilus</a:t>
            </a:r>
            <a:r>
              <a:rPr lang="en-US" sz="1800" dirty="0" smtClean="0">
                <a:ea typeface="Times New Roman"/>
              </a:rPr>
              <a:t> </a:t>
            </a:r>
            <a:r>
              <a:rPr lang="en-US" sz="1800" dirty="0" err="1" smtClean="0">
                <a:ea typeface="Times New Roman"/>
              </a:rPr>
              <a:t>Inc</a:t>
            </a:r>
            <a:r>
              <a:rPr lang="en-US" sz="1800" dirty="0" smtClean="0">
                <a:ea typeface="Times New Roman"/>
              </a:rPr>
              <a:t>)</a:t>
            </a:r>
            <a:endParaRPr lang="en-US" sz="1800" dirty="0"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5906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Outline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670560" y="1676400"/>
            <a:ext cx="7000240" cy="4419600"/>
          </a:xfrm>
          <a:noFill/>
          <a:ln/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altLang="zh-CN" sz="2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Recap</a:t>
            </a:r>
          </a:p>
          <a:p>
            <a:pPr>
              <a:spcAft>
                <a:spcPts val="600"/>
              </a:spcAft>
            </a:pPr>
            <a:r>
              <a:rPr lang="en-US" altLang="zh-CN" sz="2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Channel utilization improvement</a:t>
            </a:r>
          </a:p>
          <a:p>
            <a:pPr lvl="1">
              <a:spcAft>
                <a:spcPts val="600"/>
              </a:spcAft>
            </a:pPr>
            <a:r>
              <a:rPr lang="en-US" sz="16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Option 1</a:t>
            </a:r>
          </a:p>
          <a:p>
            <a:pPr lvl="1">
              <a:spcAft>
                <a:spcPts val="600"/>
              </a:spcAft>
            </a:pPr>
            <a:r>
              <a:rPr lang="en-US" sz="16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Option 2</a:t>
            </a:r>
          </a:p>
          <a:p>
            <a:pPr lvl="1">
              <a:spcAft>
                <a:spcPts val="600"/>
              </a:spcAft>
            </a:pPr>
            <a:r>
              <a:rPr lang="en-US" sz="16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Pros &amp; Cons</a:t>
            </a:r>
            <a:endParaRPr lang="en-US" sz="1600" b="0" kern="12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spcAft>
                <a:spcPts val="600"/>
              </a:spcAft>
            </a:pPr>
            <a:r>
              <a:rPr lang="en-IE" sz="20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Conclusions</a:t>
            </a:r>
            <a:endParaRPr lang="en-US" sz="2000" b="0" kern="12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spcAft>
                <a:spcPts val="600"/>
              </a:spcAft>
            </a:pPr>
            <a:r>
              <a:rPr lang="en-US" sz="2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SPs</a:t>
            </a:r>
          </a:p>
          <a:p>
            <a:pPr>
              <a:spcAft>
                <a:spcPts val="600"/>
              </a:spcAft>
            </a:pPr>
            <a:r>
              <a:rPr lang="en-US" sz="2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Appendix</a:t>
            </a:r>
            <a:endParaRPr lang="en-US" sz="2000" b="0" kern="12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248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 smtClean="0"/>
              <a:t>Recap: Preamble Puncturing in 11ax</a:t>
            </a:r>
            <a:endParaRPr lang="zh-CN" altLang="en-US" sz="2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524000"/>
            <a:ext cx="8305800" cy="12954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altLang="zh-CN" sz="1800" dirty="0"/>
              <a:t>Reminder </a:t>
            </a:r>
            <a:r>
              <a:rPr lang="en-US" altLang="zh-CN" sz="1800" dirty="0"/>
              <a:t>to 802.11ax puncturing:</a:t>
            </a:r>
          </a:p>
          <a:p>
            <a:pPr marL="682625" lvl="2">
              <a:spcAft>
                <a:spcPts val="0"/>
              </a:spcAft>
            </a:pPr>
            <a:r>
              <a:rPr lang="en-US" altLang="zh-CN" sz="1600" dirty="0"/>
              <a:t>Puncturing indication exists for P80 only</a:t>
            </a:r>
          </a:p>
          <a:p>
            <a:pPr marL="341313" lvl="1">
              <a:spcAft>
                <a:spcPts val="0"/>
              </a:spcAft>
            </a:pPr>
            <a:r>
              <a:rPr lang="en-US" altLang="zh-CN" sz="1800" dirty="0"/>
              <a:t>If within P80 only the 40MHz BW corresponding to the content-channel that includes P20 is available, the BW is reduced to 20MHz</a:t>
            </a:r>
          </a:p>
          <a:p>
            <a:pPr marL="341313" lvl="1">
              <a:spcAft>
                <a:spcPts val="600"/>
              </a:spcAft>
            </a:pP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3276600"/>
            <a:ext cx="6502033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31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 smtClean="0"/>
              <a:t>Recap: Preamble Puncturing in 11ax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1828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sz="1800" dirty="0"/>
              <a:t>Moreover, </a:t>
            </a:r>
            <a:r>
              <a:rPr lang="en-US" sz="1800" dirty="0"/>
              <a:t>referring to the figure below and assuming PPDU transmitted to multiple STAs: we see that in scenario 1 40MHz in P80 are available and at the same time any non-punctured 20MHz sub-channel in S80 may be used (BW field =‘111’)</a:t>
            </a:r>
          </a:p>
          <a:p>
            <a:pPr marL="341313" lvl="1">
              <a:spcAft>
                <a:spcPts val="0"/>
              </a:spcAft>
            </a:pPr>
            <a:r>
              <a:rPr lang="en-US" sz="1800" dirty="0"/>
              <a:t>However in the other scenarios although 40MHz (scenarios 2-3) or 20MHz (scenario 4) in P80 are available as well, S80 is not. </a:t>
            </a:r>
          </a:p>
          <a:p>
            <a:pPr marL="341313" lvl="1">
              <a:spcAft>
                <a:spcPts val="0"/>
              </a:spcAft>
            </a:pPr>
            <a:r>
              <a:rPr lang="en-US" sz="1800" dirty="0"/>
              <a:t>In </a:t>
            </a:r>
            <a:r>
              <a:rPr lang="en-US" sz="1800" dirty="0"/>
              <a:t>other words: if we support scenario #1 below, why </a:t>
            </a:r>
            <a:r>
              <a:rPr lang="en-US" sz="1800" dirty="0"/>
              <a:t>won’t </a:t>
            </a:r>
            <a:r>
              <a:rPr lang="en-US" sz="1800" dirty="0"/>
              <a:t>we support scenarios </a:t>
            </a:r>
            <a:r>
              <a:rPr lang="en-US" sz="1800" dirty="0"/>
              <a:t>2-4 </a:t>
            </a:r>
            <a:r>
              <a:rPr lang="en-US" sz="1800" dirty="0"/>
              <a:t>as well</a:t>
            </a:r>
            <a:r>
              <a:rPr lang="en-US" sz="1800" dirty="0"/>
              <a:t>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38127" y="397406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9" name="Rectangle 8"/>
          <p:cNvSpPr/>
          <p:nvPr/>
        </p:nvSpPr>
        <p:spPr>
          <a:xfrm>
            <a:off x="932652" y="458366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10" name="Rectangle 9"/>
          <p:cNvSpPr/>
          <p:nvPr/>
        </p:nvSpPr>
        <p:spPr>
          <a:xfrm>
            <a:off x="932652" y="511706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27177" y="572666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3962400"/>
            <a:ext cx="6242660" cy="233868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38600" y="4583668"/>
            <a:ext cx="1600200" cy="156052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66660" y="5301734"/>
            <a:ext cx="1333500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27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 smtClean="0"/>
              <a:t>Recap: </a:t>
            </a:r>
            <a:r>
              <a:rPr lang="en-US" sz="2800" dirty="0"/>
              <a:t>Channel Utilization Potential Gain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22860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sz="1800" dirty="0"/>
              <a:t>Another way to look at </a:t>
            </a:r>
            <a:r>
              <a:rPr lang="en-US" sz="1800" dirty="0"/>
              <a:t>it</a:t>
            </a:r>
            <a:r>
              <a:rPr lang="en-US" sz="1800" dirty="0"/>
              <a:t>:</a:t>
            </a:r>
          </a:p>
          <a:p>
            <a:pPr marL="341313" lvl="1">
              <a:spcAft>
                <a:spcPts val="0"/>
              </a:spcAft>
            </a:pPr>
            <a:r>
              <a:rPr lang="en-US" sz="1800" dirty="0"/>
              <a:t>Out of all cases where P20 is available and assuming any 20MHz sub-channel has an equal probability of being punctured, there is a probability </a:t>
            </a:r>
            <a:r>
              <a:rPr lang="en-US" sz="1800" dirty="0"/>
              <a:t>of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</a:t>
            </a:r>
          </a:p>
          <a:p>
            <a:pPr marL="682625" lvl="2">
              <a:spcAft>
                <a:spcPts val="0"/>
              </a:spcAft>
            </a:pPr>
            <a:r>
              <a:rPr lang="en-US" sz="1600" dirty="0"/>
              <a:t>25% that the 2nd content channel is not </a:t>
            </a:r>
            <a:r>
              <a:rPr lang="en-US" sz="1600" dirty="0"/>
              <a:t>available</a:t>
            </a:r>
          </a:p>
          <a:p>
            <a:pPr marL="682625" lvl="2">
              <a:spcAft>
                <a:spcPts val="0"/>
              </a:spcAft>
            </a:pPr>
            <a:r>
              <a:rPr lang="en-US" sz="1600" dirty="0"/>
              <a:t>12.5% that P80 has the structure of </a:t>
            </a:r>
            <a:r>
              <a:rPr lang="en-US" sz="1600" dirty="0"/>
              <a:t>1001</a:t>
            </a:r>
          </a:p>
          <a:p>
            <a:pPr marL="341313" lvl="1">
              <a:spcAft>
                <a:spcPts val="0"/>
              </a:spcAft>
            </a:pPr>
            <a:r>
              <a:rPr lang="en-US" sz="1800" dirty="0"/>
              <a:t>Assuming “dense enough” network, </a:t>
            </a:r>
            <a:r>
              <a:rPr lang="en-US" sz="1800" dirty="0"/>
              <a:t>there is a chance </a:t>
            </a:r>
            <a:r>
              <a:rPr lang="en-US" sz="1800" dirty="0"/>
              <a:t>of 37% that </a:t>
            </a:r>
            <a:r>
              <a:rPr lang="en-US" sz="1800" dirty="0"/>
              <a:t>the BW will reduce </a:t>
            </a:r>
            <a:r>
              <a:rPr lang="en-US" sz="1800" dirty="0"/>
              <a:t>to 20MHz</a:t>
            </a:r>
          </a:p>
          <a:p>
            <a:pPr marL="341313" lvl="1">
              <a:spcAft>
                <a:spcPts val="0"/>
              </a:spcAft>
            </a:pPr>
            <a:r>
              <a:rPr lang="en-US" sz="1800" dirty="0"/>
              <a:t>Simulation result that show the potential gain are given in Appendix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/>
              <a:t>2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2599" y="4133850"/>
            <a:ext cx="6561667" cy="22669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7200" y="4764074"/>
            <a:ext cx="1600200" cy="156052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400" y="5363931"/>
            <a:ext cx="1333500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68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1"/>
          <p:cNvSpPr>
            <a:spLocks noGrp="1"/>
          </p:cNvSpPr>
          <p:nvPr>
            <p:ph type="title"/>
          </p:nvPr>
        </p:nvSpPr>
        <p:spPr>
          <a:xfrm>
            <a:off x="685800" y="642909"/>
            <a:ext cx="7772400" cy="533400"/>
          </a:xfrm>
        </p:spPr>
        <p:txBody>
          <a:bodyPr/>
          <a:lstStyle/>
          <a:p>
            <a:r>
              <a:rPr lang="en-US" sz="2800" dirty="0" smtClean="0"/>
              <a:t>Channel Utilization Improvement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r>
              <a:rPr lang="en-US" sz="2000" dirty="0" smtClean="0"/>
              <a:t>In order to improve the channel utilization we suggest 2 options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 smtClean="0"/>
              <a:t>Covering </a:t>
            </a:r>
            <a:r>
              <a:rPr lang="en-US" sz="1800" dirty="0" smtClean="0"/>
              <a:t>most puncturing </a:t>
            </a:r>
            <a:r>
              <a:rPr lang="en-US" sz="1800" dirty="0"/>
              <a:t>structures within </a:t>
            </a:r>
            <a:r>
              <a:rPr lang="en-US" sz="1800" dirty="0" smtClean="0"/>
              <a:t>a given 80MHz channel </a:t>
            </a:r>
            <a:r>
              <a:rPr lang="en-US" sz="1800" dirty="0" smtClean="0"/>
              <a:t>conditioned on the availability of two 20MHz channels </a:t>
            </a:r>
            <a:r>
              <a:rPr lang="en-US" sz="1800" dirty="0" smtClean="0"/>
              <a:t>in it (7/8 </a:t>
            </a:r>
            <a:r>
              <a:rPr lang="en-US" sz="1800" dirty="0" smtClean="0"/>
              <a:t>cases</a:t>
            </a:r>
            <a:r>
              <a:rPr lang="en-US" sz="1800" dirty="0" smtClean="0"/>
              <a:t>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Covering all puncturing structures within </a:t>
            </a:r>
            <a:r>
              <a:rPr lang="en-US" sz="1800" dirty="0" smtClean="0"/>
              <a:t>a given 80MHz channel</a:t>
            </a:r>
            <a:endParaRPr lang="en-US" sz="1800" dirty="0" smtClean="0"/>
          </a:p>
          <a:p>
            <a:r>
              <a:rPr lang="en-US" sz="2000" dirty="0" smtClean="0"/>
              <a:t>Assumptions:</a:t>
            </a:r>
          </a:p>
          <a:p>
            <a:pPr lvl="1"/>
            <a:r>
              <a:rPr lang="en-US" dirty="0" smtClean="0"/>
              <a:t>The size of the BW field in U-SIG </a:t>
            </a:r>
            <a:r>
              <a:rPr lang="en-US" dirty="0" smtClean="0"/>
              <a:t>that contains the puncturing structure as well will </a:t>
            </a:r>
            <a:r>
              <a:rPr lang="en-US" dirty="0" smtClean="0"/>
              <a:t>be </a:t>
            </a:r>
            <a:r>
              <a:rPr lang="en-US" dirty="0" smtClean="0"/>
              <a:t>increased</a:t>
            </a:r>
            <a:endParaRPr lang="he-IL" dirty="0" smtClean="0"/>
          </a:p>
          <a:p>
            <a:pPr lvl="1"/>
            <a:r>
              <a:rPr lang="en-US" dirty="0" smtClean="0"/>
              <a:t>Minimal changes compared with 802.11ax</a:t>
            </a:r>
          </a:p>
          <a:p>
            <a:pPr lvl="2"/>
            <a:r>
              <a:rPr lang="en-US" dirty="0" smtClean="0"/>
              <a:t>2 </a:t>
            </a:r>
            <a:r>
              <a:rPr lang="en-US" dirty="0"/>
              <a:t>content channels will be </a:t>
            </a:r>
            <a:r>
              <a:rPr lang="en-US" dirty="0" smtClean="0"/>
              <a:t>supported, similar </a:t>
            </a:r>
            <a:r>
              <a:rPr lang="en-US" dirty="0"/>
              <a:t>to </a:t>
            </a:r>
            <a:r>
              <a:rPr lang="en-US" dirty="0" smtClean="0"/>
              <a:t>802.11ax</a:t>
            </a:r>
          </a:p>
          <a:p>
            <a:pPr lvl="2"/>
            <a:r>
              <a:rPr lang="en-US" dirty="0" smtClean="0"/>
              <a:t>U-SIG structure is TBD</a:t>
            </a:r>
            <a:endParaRPr lang="en-US" dirty="0" smtClean="0"/>
          </a:p>
          <a:p>
            <a:pPr lvl="2"/>
            <a:r>
              <a:rPr lang="en-US" dirty="0" smtClean="0"/>
              <a:t>EHT-SIG structure is TBD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6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23622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altLang="zh-CN" sz="1800" dirty="0"/>
              <a:t>In this case we suggest to allow any puncturing structure in a given 80MHz segment conditioned </a:t>
            </a:r>
            <a:r>
              <a:rPr lang="en-US" altLang="zh-CN" sz="1800" dirty="0" smtClean="0"/>
              <a:t>on the </a:t>
            </a:r>
            <a:r>
              <a:rPr lang="en-US" altLang="zh-CN" sz="1800" dirty="0"/>
              <a:t>availability of at least </a:t>
            </a:r>
            <a:r>
              <a:rPr lang="en-US" altLang="zh-CN" sz="1800" dirty="0" smtClean="0"/>
              <a:t>two </a:t>
            </a:r>
            <a:r>
              <a:rPr lang="en-US" altLang="zh-CN" sz="1800" dirty="0"/>
              <a:t>20MHz channels </a:t>
            </a:r>
          </a:p>
          <a:p>
            <a:pPr marL="341313" lvl="1">
              <a:spcAft>
                <a:spcPts val="0"/>
              </a:spcAft>
            </a:pPr>
            <a:r>
              <a:rPr lang="en-US" altLang="zh-CN" sz="1800" dirty="0"/>
              <a:t>Add signaling options to support structures of ‘1010’ and ‘1001’</a:t>
            </a:r>
          </a:p>
          <a:p>
            <a:pPr marL="682625" lvl="2">
              <a:spcAft>
                <a:spcPts val="0"/>
              </a:spcAft>
            </a:pPr>
            <a:r>
              <a:rPr lang="en-US" altLang="zh-CN" sz="1600" dirty="0"/>
              <a:t>Only the case of ‘1000’ will not be supported, in such a case the segment BW will be either reduced to 20MHz or will be non-available </a:t>
            </a:r>
          </a:p>
          <a:p>
            <a:pPr marL="682625" lvl="2">
              <a:spcAft>
                <a:spcPts val="0"/>
              </a:spcAft>
            </a:pPr>
            <a:r>
              <a:rPr lang="en-US" altLang="zh-CN" sz="1600" dirty="0"/>
              <a:t>This requires pre-EHT processing over 80MHz</a:t>
            </a:r>
          </a:p>
          <a:p>
            <a:pPr marL="682625" lvl="2">
              <a:spcAft>
                <a:spcPts val="0"/>
              </a:spcAft>
            </a:pPr>
            <a:r>
              <a:rPr lang="en-US" altLang="zh-CN" sz="1600" dirty="0"/>
              <a:t>The content channel order for ‘1010’ will need to be changed to allow both content channels to </a:t>
            </a:r>
            <a:r>
              <a:rPr lang="en-US" altLang="zh-CN" sz="1600" dirty="0" smtClean="0"/>
              <a:t>exist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0" name="Title 1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153400" cy="1143000"/>
          </a:xfrm>
        </p:spPr>
        <p:txBody>
          <a:bodyPr/>
          <a:lstStyle/>
          <a:p>
            <a:r>
              <a:rPr lang="en-US" sz="2400" dirty="0" smtClean="0"/>
              <a:t>Option </a:t>
            </a:r>
            <a:r>
              <a:rPr lang="en-US" sz="2400" dirty="0" smtClean="0"/>
              <a:t>1: </a:t>
            </a:r>
            <a:r>
              <a:rPr lang="en-US" sz="2400" dirty="0"/>
              <a:t>Covering </a:t>
            </a:r>
            <a:r>
              <a:rPr lang="en-US" sz="2400" dirty="0" smtClean="0"/>
              <a:t>majority of puncturing structures </a:t>
            </a:r>
            <a:r>
              <a:rPr lang="en-US" sz="2400" dirty="0" smtClean="0"/>
              <a:t>in a given 80MHz channel</a:t>
            </a:r>
            <a:endParaRPr lang="en-US" sz="2400" dirty="0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5810450"/>
            <a:ext cx="3352800" cy="510324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6102" y="3850680"/>
            <a:ext cx="2816596" cy="2603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1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3241145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altLang="zh-CN" sz="1800" dirty="0"/>
              <a:t>If we wish to support ‘1000’ as well then we </a:t>
            </a:r>
            <a:r>
              <a:rPr lang="en-US" altLang="zh-CN" sz="1800" dirty="0"/>
              <a:t>suggest </a:t>
            </a:r>
            <a:r>
              <a:rPr lang="en-US" altLang="zh-CN" sz="1800" dirty="0"/>
              <a:t>to add puncturing indication about another 80MHz</a:t>
            </a:r>
          </a:p>
          <a:p>
            <a:pPr marL="341313" lvl="1">
              <a:spcAft>
                <a:spcPts val="0"/>
              </a:spcAft>
            </a:pPr>
            <a:r>
              <a:rPr lang="en-US" altLang="zh-CN" sz="1800" dirty="0"/>
              <a:t>In this case, </a:t>
            </a:r>
            <a:r>
              <a:rPr lang="en-US" altLang="zh-CN" sz="1800" dirty="0"/>
              <a:t>as shown in the figure below, in order to have the allocation map in the 2nd CC, </a:t>
            </a:r>
            <a:r>
              <a:rPr lang="en-US" altLang="zh-CN" sz="1800" dirty="0"/>
              <a:t>the corresponding </a:t>
            </a:r>
            <a:r>
              <a:rPr lang="en-US" altLang="zh-CN" sz="1800" dirty="0"/>
              <a:t>channels </a:t>
            </a:r>
            <a:r>
              <a:rPr lang="en-US" altLang="zh-CN" sz="1800" dirty="0"/>
              <a:t>in </a:t>
            </a:r>
            <a:r>
              <a:rPr lang="en-US" altLang="zh-CN" sz="1800" dirty="0"/>
              <a:t>the other 80MHz channel (within the same 160MHz channel) may be used</a:t>
            </a:r>
          </a:p>
          <a:p>
            <a:pPr marL="682625" lvl="2">
              <a:spcAft>
                <a:spcPts val="0"/>
              </a:spcAft>
            </a:pPr>
            <a:r>
              <a:rPr lang="en-US" altLang="zh-CN" sz="1400" b="1" u="sng" dirty="0"/>
              <a:t>Applicable for devices that support BW&gt;80MHz </a:t>
            </a:r>
            <a:r>
              <a:rPr lang="en-US" altLang="zh-CN" sz="1600" dirty="0"/>
              <a:t>and will require pre-EHT processing over 160MHz</a:t>
            </a:r>
          </a:p>
          <a:p>
            <a:pPr marL="341313" lvl="1">
              <a:spcAft>
                <a:spcPts val="0"/>
              </a:spcAft>
            </a:pPr>
            <a:r>
              <a:rPr lang="en-US" altLang="zh-CN" sz="1800" dirty="0"/>
              <a:t>80MHz-only devices and other devices that prefer to process pre-EHT on only 80MHz </a:t>
            </a:r>
            <a:r>
              <a:rPr lang="en-US" altLang="zh-CN" sz="1800" b="1" u="sng" dirty="0"/>
              <a:t>will coexist </a:t>
            </a:r>
            <a:r>
              <a:rPr lang="en-US" altLang="zh-CN" sz="1800" dirty="0"/>
              <a:t>with the above devices (although they will be limited in RU assignment when the 2nd CC is unavailable)</a:t>
            </a:r>
          </a:p>
          <a:p>
            <a:pPr marL="227013" lvl="1" indent="-227013">
              <a:spcAft>
                <a:spcPts val="600"/>
              </a:spcAft>
            </a:pP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0" name="Title 11"/>
          <p:cNvSpPr>
            <a:spLocks noGrp="1"/>
          </p:cNvSpPr>
          <p:nvPr>
            <p:ph type="title"/>
          </p:nvPr>
        </p:nvSpPr>
        <p:spPr>
          <a:xfrm>
            <a:off x="609600" y="838201"/>
            <a:ext cx="8305800" cy="304800"/>
          </a:xfrm>
        </p:spPr>
        <p:txBody>
          <a:bodyPr/>
          <a:lstStyle/>
          <a:p>
            <a:r>
              <a:rPr lang="en-US" sz="2400" dirty="0" smtClean="0"/>
              <a:t>Option </a:t>
            </a:r>
            <a:r>
              <a:rPr lang="en-US" sz="2400" dirty="0" smtClean="0"/>
              <a:t>2: </a:t>
            </a:r>
            <a:r>
              <a:rPr lang="en-US" sz="2400" dirty="0"/>
              <a:t>Covering all puncturing structures within </a:t>
            </a:r>
            <a:r>
              <a:rPr lang="en-US" sz="2400" dirty="0"/>
              <a:t>80MHz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0400" y="5063483"/>
            <a:ext cx="1789324" cy="85008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4267200"/>
            <a:ext cx="5499069" cy="1905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3272985" y="6231859"/>
            <a:ext cx="104592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 smtClean="0"/>
              <a:t>P160 or S160</a:t>
            </a:r>
            <a:endParaRPr lang="en-US" b="1" dirty="0"/>
          </a:p>
        </p:txBody>
      </p:sp>
      <p:sp>
        <p:nvSpPr>
          <p:cNvPr id="15" name="Right Brace 14"/>
          <p:cNvSpPr/>
          <p:nvPr/>
        </p:nvSpPr>
        <p:spPr bwMode="auto">
          <a:xfrm rot="16200000" flipH="1">
            <a:off x="3604276" y="3634724"/>
            <a:ext cx="195519" cy="5118071"/>
          </a:xfrm>
          <a:prstGeom prst="rightBrace">
            <a:avLst>
              <a:gd name="adj1" fmla="val 19749"/>
              <a:gd name="adj2" fmla="val 50516"/>
            </a:avLst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92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1"/>
          <p:cNvSpPr>
            <a:spLocks noGrp="1"/>
          </p:cNvSpPr>
          <p:nvPr>
            <p:ph type="title"/>
          </p:nvPr>
        </p:nvSpPr>
        <p:spPr>
          <a:xfrm>
            <a:off x="609600" y="838200"/>
            <a:ext cx="7772400" cy="345545"/>
          </a:xfrm>
        </p:spPr>
        <p:txBody>
          <a:bodyPr/>
          <a:lstStyle/>
          <a:p>
            <a:r>
              <a:rPr lang="en-US" sz="2400" dirty="0" smtClean="0"/>
              <a:t>Pros &amp; Cons of Both Options</a:t>
            </a:r>
            <a:endParaRPr lang="en-US" sz="2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176990"/>
              </p:ext>
            </p:extLst>
          </p:nvPr>
        </p:nvGraphicFramePr>
        <p:xfrm>
          <a:off x="533400" y="1397000"/>
          <a:ext cx="7924800" cy="456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3759200"/>
                <a:gridCol w="26416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</a:t>
                      </a:r>
                      <a:endParaRPr lang="en-US" dirty="0"/>
                    </a:p>
                  </a:txBody>
                  <a:tcPr/>
                </a:tc>
              </a:tr>
              <a:tr h="112776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Option</a:t>
                      </a:r>
                      <a:r>
                        <a:rPr lang="en-US" baseline="0" dirty="0" smtClean="0"/>
                        <a:t> 1</a:t>
                      </a:r>
                    </a:p>
                    <a:p>
                      <a:r>
                        <a:rPr lang="en-US" baseline="0" dirty="0" smtClean="0"/>
                        <a:t>(covering the majority of puncturing structures)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Improves channel utilization respective to 802.11ax by supporting more preamble puncture cases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 160/240/320MHz operating devices, when ‘1000’ puncturing exist the channel utilization is reduced to 20MHz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686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Allow per-80MHz U-SIG and/or</a:t>
                      </a:r>
                      <a:r>
                        <a:rPr lang="en-US" baseline="0" dirty="0" smtClean="0"/>
                        <a:t> EHT-SIG signaling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152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Option 2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(covering all the puncturing structures)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Imp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roves channel utilization even more (when ‘1000’ puncturing exists)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Requires pre-EHT processing over 160MH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172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Minor changes required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to U-SIG and EHT-SIG respective to 802.11ax</a:t>
                      </a:r>
                      <a:endParaRPr lang="he-IL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he-I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Requires at least per-160MHz U-SIG and/or EHT-SIG signaling, hence overhead is increased respective to option 1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155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185222</TotalTime>
  <Words>1565</Words>
  <Application>Microsoft Office PowerPoint</Application>
  <PresentationFormat>On-screen Show (4:3)</PresentationFormat>
  <Paragraphs>171</Paragraphs>
  <Slides>17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 Unicode MS</vt:lpstr>
      <vt:lpstr>ＭＳ Ｐゴシック</vt:lpstr>
      <vt:lpstr>宋体</vt:lpstr>
      <vt:lpstr>Arial</vt:lpstr>
      <vt:lpstr>Times New Roman</vt:lpstr>
      <vt:lpstr>Wingdings</vt:lpstr>
      <vt:lpstr>802-11-Submission</vt:lpstr>
      <vt:lpstr>Document</vt:lpstr>
      <vt:lpstr>Preamble Puncturing for PPDUs Transmitted to Multiple STAs</vt:lpstr>
      <vt:lpstr>Outline</vt:lpstr>
      <vt:lpstr>Recap: Preamble Puncturing in 11ax</vt:lpstr>
      <vt:lpstr>Recap: Preamble Puncturing in 11ax</vt:lpstr>
      <vt:lpstr>Recap: Channel Utilization Potential Gain</vt:lpstr>
      <vt:lpstr>Channel Utilization Improvement</vt:lpstr>
      <vt:lpstr>Option 1: Covering majority of puncturing structures in a given 80MHz channel</vt:lpstr>
      <vt:lpstr>Option 2: Covering all puncturing structures within 80MHz</vt:lpstr>
      <vt:lpstr>Pros &amp; Cons of Both Options</vt:lpstr>
      <vt:lpstr>Conclusions</vt:lpstr>
      <vt:lpstr>Straw Poll 1</vt:lpstr>
      <vt:lpstr>Straw Poll 2</vt:lpstr>
      <vt:lpstr>Straw Poll 3</vt:lpstr>
      <vt:lpstr>Appendix 1 - 160MHz Rx Implications</vt:lpstr>
      <vt:lpstr>Appendix 1 - 160MHz Rx Implications</vt:lpstr>
      <vt:lpstr>PowerPoint Presentation</vt:lpstr>
      <vt:lpstr>References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Shimi Shilo</dc:creator>
  <cp:lastModifiedBy>Oded Redlich (TRC)</cp:lastModifiedBy>
  <cp:revision>601</cp:revision>
  <cp:lastPrinted>1998-02-10T13:28:06Z</cp:lastPrinted>
  <dcterms:created xsi:type="dcterms:W3CDTF">2013-11-12T18:41:50Z</dcterms:created>
  <dcterms:modified xsi:type="dcterms:W3CDTF">2020-04-03T20:32:44Z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(3)dTAURXfUXeN/+CdEnvfXfzshu1gPb8Ca2HVK/i68iEso2fUhRgMQEuN04FSrCz+C1cUAWUB4
0GrIL/HsHGajLsiTeTuFyyZb9aYkqfkDNcawxHKdzWBS9VoSCYCaYfsuEdviKuASyUc+diuu
K71rnsvPqIuORlaEhrOl4yV4zUTEnBW2C8dI5k1Ybe3wtRImFlNg6XBFZjlXRscWJ4RI1CkG
WBxCwQZxEqqB2YxGGL</vt:lpwstr>
  </property>
  <property fmtid="{D5CDD505-2E9C-101B-9397-08002B2CF9AE}" pid="4" name="_2015_ms_pID_7253431">
    <vt:lpwstr>H5aYGiReMUhopmJJdwEd+L6hjg6S0KUSET27UyC2SmV8fOOS4GAD0g
pfScdct40+nuWVzirH/OgWp/5reoO/jNKMwvRcXFWWj8hlIPAJSXXheEv4G05TDT8wTGxEfm
lt7iQHK6AKH3fetba0xsU2oxeBBB3bk6eNwjWqwZ2EPX37W6vpY6hWTuu0rWqMpILm3C+qU0
8iqNzKkCUqAngaQUsbCAfQkH01Mnyl7MhX3W</vt:lpwstr>
  </property>
  <property fmtid="{D5CDD505-2E9C-101B-9397-08002B2CF9AE}" pid="5" name="_2015_ms_pID_7253432">
    <vt:lpwstr>4Q==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1585264175</vt:lpwstr>
  </property>
</Properties>
</file>