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57" r:id="rId3"/>
    <p:sldId id="311" r:id="rId4"/>
    <p:sldId id="312" r:id="rId5"/>
    <p:sldId id="304" r:id="rId6"/>
    <p:sldId id="305" r:id="rId7"/>
    <p:sldId id="306" r:id="rId8"/>
    <p:sldId id="307" r:id="rId9"/>
    <p:sldId id="319" r:id="rId10"/>
    <p:sldId id="302" r:id="rId11"/>
    <p:sldId id="303" r:id="rId12"/>
    <p:sldId id="310" r:id="rId13"/>
    <p:sldId id="313" r:id="rId14"/>
    <p:sldId id="318" r:id="rId15"/>
    <p:sldId id="315" r:id="rId16"/>
    <p:sldId id="317" r:id="rId17"/>
    <p:sldId id="316" r:id="rId18"/>
    <p:sldId id="291" r:id="rId19"/>
    <p:sldId id="27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6FCD6"/>
    <a:srgbClr val="F49088"/>
    <a:srgbClr val="F6FBB7"/>
    <a:srgbClr val="FAE690"/>
    <a:srgbClr val="FD9491"/>
    <a:srgbClr val="DFB7D9"/>
    <a:srgbClr val="C2C2FE"/>
    <a:srgbClr val="1E1EFA"/>
    <a:srgbClr val="90FA93"/>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5" d="100"/>
          <a:sy n="85" d="100"/>
        </p:scale>
        <p:origin x="1334"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27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800798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63204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709387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39294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6136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10796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9146410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471635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68117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42333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735584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639893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26762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927882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760327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06313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November 2013</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November 2013</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November 2013</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November 2013</a:t>
            </a:r>
          </a:p>
        </p:txBody>
      </p:sp>
      <p:sp>
        <p:nvSpPr>
          <p:cNvPr id="5" name="Footer Placeholder 4"/>
          <p:cNvSpPr>
            <a:spLocks noGrp="1"/>
          </p:cNvSpPr>
          <p:nvPr>
            <p:ph type="ftr" sz="quarter" idx="11"/>
          </p:nvPr>
        </p:nvSpPr>
        <p:spPr/>
        <p:txBody>
          <a:bodyPr/>
          <a:lstStyle>
            <a:lvl1pPr>
              <a:defRPr/>
            </a:lvl1pPr>
          </a:lstStyle>
          <a:p>
            <a:r>
              <a:rPr lang="en-US" dirty="0"/>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November 2013</a:t>
            </a:r>
          </a:p>
        </p:txBody>
      </p:sp>
      <p:sp>
        <p:nvSpPr>
          <p:cNvPr id="5" name="Footer Placeholder 4"/>
          <p:cNvSpPr>
            <a:spLocks noGrp="1"/>
          </p:cNvSpPr>
          <p:nvPr>
            <p:ph type="ftr" sz="quarter" idx="11"/>
          </p:nvPr>
        </p:nvSpPr>
        <p:spPr/>
        <p:txBody>
          <a:bodyPr/>
          <a:lstStyle>
            <a:lvl1pPr>
              <a:defRPr/>
            </a:lvl1pPr>
          </a:lstStyle>
          <a:p>
            <a:r>
              <a:rPr lang="en-US"/>
              <a:t>Philip Levis, Stanford University</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November 2013</a:t>
            </a:r>
          </a:p>
        </p:txBody>
      </p:sp>
      <p:sp>
        <p:nvSpPr>
          <p:cNvPr id="6" name="Footer Placeholder 5"/>
          <p:cNvSpPr>
            <a:spLocks noGrp="1"/>
          </p:cNvSpPr>
          <p:nvPr>
            <p:ph type="ftr" sz="quarter" idx="11"/>
          </p:nvPr>
        </p:nvSpPr>
        <p:spPr/>
        <p:txBody>
          <a:bodyPr/>
          <a:lstStyle>
            <a:lvl1pPr>
              <a:defRPr/>
            </a:lvl1pPr>
          </a:lstStyle>
          <a:p>
            <a:r>
              <a:rPr lang="en-US"/>
              <a:t>Philip Levis, Stanford University</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November 2013</a:t>
            </a:r>
          </a:p>
        </p:txBody>
      </p:sp>
      <p:sp>
        <p:nvSpPr>
          <p:cNvPr id="8" name="Footer Placeholder 7"/>
          <p:cNvSpPr>
            <a:spLocks noGrp="1"/>
          </p:cNvSpPr>
          <p:nvPr>
            <p:ph type="ftr" sz="quarter" idx="11"/>
          </p:nvPr>
        </p:nvSpPr>
        <p:spPr/>
        <p:txBody>
          <a:bodyPr/>
          <a:lstStyle>
            <a:lvl1pPr>
              <a:defRPr/>
            </a:lvl1pPr>
          </a:lstStyle>
          <a:p>
            <a:r>
              <a:rPr lang="en-US"/>
              <a:t>Philip Levis, Stanford University</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November 2013</a:t>
            </a:r>
          </a:p>
        </p:txBody>
      </p:sp>
      <p:sp>
        <p:nvSpPr>
          <p:cNvPr id="4" name="Footer Placeholder 3"/>
          <p:cNvSpPr>
            <a:spLocks noGrp="1"/>
          </p:cNvSpPr>
          <p:nvPr>
            <p:ph type="ftr" sz="quarter" idx="11"/>
          </p:nvPr>
        </p:nvSpPr>
        <p:spPr/>
        <p:txBody>
          <a:bodyPr/>
          <a:lstStyle>
            <a:lvl1pPr>
              <a:defRPr/>
            </a:lvl1pPr>
          </a:lstStyle>
          <a:p>
            <a:r>
              <a:rPr lang="en-US"/>
              <a:t>Philip Levis, Stanford University</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November 2013</a:t>
            </a:r>
          </a:p>
        </p:txBody>
      </p:sp>
      <p:sp>
        <p:nvSpPr>
          <p:cNvPr id="3" name="Footer Placeholder 2"/>
          <p:cNvSpPr>
            <a:spLocks noGrp="1"/>
          </p:cNvSpPr>
          <p:nvPr>
            <p:ph type="ftr" sz="quarter" idx="11"/>
          </p:nvPr>
        </p:nvSpPr>
        <p:spPr/>
        <p:txBody>
          <a:bodyPr/>
          <a:lstStyle>
            <a:lvl1pPr>
              <a:defRPr/>
            </a:lvl1pPr>
          </a:lstStyle>
          <a:p>
            <a:r>
              <a:rPr lang="en-US"/>
              <a:t>Philip Levis, Stanford University</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November 2013</a:t>
            </a:r>
          </a:p>
        </p:txBody>
      </p:sp>
      <p:sp>
        <p:nvSpPr>
          <p:cNvPr id="6" name="Footer Placeholder 5"/>
          <p:cNvSpPr>
            <a:spLocks noGrp="1"/>
          </p:cNvSpPr>
          <p:nvPr>
            <p:ph type="ftr" sz="quarter" idx="11"/>
          </p:nvPr>
        </p:nvSpPr>
        <p:spPr/>
        <p:txBody>
          <a:bodyPr/>
          <a:lstStyle>
            <a:lvl1pPr>
              <a:defRPr/>
            </a:lvl1pPr>
          </a:lstStyle>
          <a:p>
            <a:r>
              <a:rPr lang="en-US"/>
              <a:t>Philip Levis, Stanford University</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November 2013</a:t>
            </a:r>
          </a:p>
        </p:txBody>
      </p:sp>
      <p:sp>
        <p:nvSpPr>
          <p:cNvPr id="6" name="Footer Placeholder 5"/>
          <p:cNvSpPr>
            <a:spLocks noGrp="1"/>
          </p:cNvSpPr>
          <p:nvPr>
            <p:ph type="ftr" sz="quarter" idx="11"/>
          </p:nvPr>
        </p:nvSpPr>
        <p:spPr/>
        <p:txBody>
          <a:bodyPr/>
          <a:lstStyle>
            <a:lvl1pPr>
              <a:defRPr/>
            </a:lvl1pPr>
          </a:lstStyle>
          <a:p>
            <a:r>
              <a:rPr lang="en-US"/>
              <a:t>Philip Levis, Stanford University</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March 2018</a:t>
            </a:r>
          </a:p>
        </p:txBody>
      </p:sp>
      <p:sp>
        <p:nvSpPr>
          <p:cNvPr id="1029" name="Rectangle 5"/>
          <p:cNvSpPr>
            <a:spLocks noGrp="1" noChangeArrowheads="1"/>
          </p:cNvSpPr>
          <p:nvPr>
            <p:ph type="ftr" sz="quarter" idx="3"/>
          </p:nvPr>
        </p:nvSpPr>
        <p:spPr bwMode="auto">
          <a:xfrm>
            <a:off x="7012159" y="6475413"/>
            <a:ext cx="1531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Genadiy Tsodik,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764941" y="332601"/>
            <a:ext cx="368055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smtClean="0">
                <a:solidFill>
                  <a:schemeClr val="tx1"/>
                </a:solidFill>
                <a:latin typeface="Times New Roman" charset="0"/>
                <a:ea typeface="+mn-ea"/>
                <a:cs typeface="+mn-cs"/>
              </a:rPr>
              <a:t>802.11-20/482-01-0be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93862" cy="276999"/>
          </a:xfrm>
        </p:spPr>
        <p:txBody>
          <a:bodyPr/>
          <a:lstStyle/>
          <a:p>
            <a:r>
              <a:rPr lang="en-US" dirty="0" smtClean="0"/>
              <a:t>June </a:t>
            </a:r>
            <a:r>
              <a:rPr lang="en-US" dirty="0"/>
              <a:t>2020</a:t>
            </a:r>
          </a:p>
        </p:txBody>
      </p:sp>
      <p:sp>
        <p:nvSpPr>
          <p:cNvPr id="7"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dirty="0">
                <a:solidFill>
                  <a:schemeClr val="tx1"/>
                </a:solidFill>
              </a:rPr>
              <a:t>Discussion on HARQ Unit</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a:t>
            </a:r>
            <a:r>
              <a:rPr lang="en-US" sz="2000" b="0" dirty="0" smtClean="0"/>
              <a:t>2020-06-29</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Table 12"/>
          <p:cNvGraphicFramePr>
            <a:graphicFrameLocks noGrp="1"/>
          </p:cNvGraphicFramePr>
          <p:nvPr>
            <p:extLst>
              <p:ext uri="{D42A27DB-BD31-4B8C-83A1-F6EECF244321}">
                <p14:modId xmlns:p14="http://schemas.microsoft.com/office/powerpoint/2010/main" val="3176552557"/>
              </p:ext>
            </p:extLst>
          </p:nvPr>
        </p:nvGraphicFramePr>
        <p:xfrm>
          <a:off x="762000" y="2667000"/>
          <a:ext cx="7620000" cy="288000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000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000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0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Nadav</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Basson</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000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Ezer</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Melzer</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00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Avi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Weitzman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000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Yaron</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Ben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Arie</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0291794"/>
                  </a:ext>
                </a:extLst>
              </a:tr>
              <a:tr h="36000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5538683"/>
                  </a:ext>
                </a:extLst>
              </a:tr>
              <a:tr h="36000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Avner</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Epstein</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250759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10</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err="1">
                <a:solidFill>
                  <a:schemeClr val="tx1"/>
                </a:solidFill>
              </a:rPr>
              <a:t>Codeword</a:t>
            </a:r>
            <a:r>
              <a:rPr lang="en-IE" dirty="0">
                <a:solidFill>
                  <a:schemeClr val="tx1"/>
                </a:solidFill>
              </a:rPr>
              <a:t>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10600" cy="5029200"/>
          </a:xfrm>
          <a:noFill/>
          <a:ln/>
        </p:spPr>
        <p:txBody>
          <a:bodyPr>
            <a:normAutofit fontScale="92500" lnSpcReduction="20000"/>
          </a:bodyPr>
          <a:lstStyle/>
          <a:p>
            <a:pPr>
              <a:lnSpc>
                <a:spcPct val="110000"/>
              </a:lnSpc>
              <a:spcBef>
                <a:spcPts val="600"/>
              </a:spcBef>
              <a:spcAft>
                <a:spcPts val="600"/>
              </a:spcAft>
            </a:pPr>
            <a:r>
              <a:rPr lang="en-US" b="0" dirty="0"/>
              <a:t>The advantages of this approach are clear:</a:t>
            </a:r>
          </a:p>
          <a:p>
            <a:pPr lvl="1">
              <a:lnSpc>
                <a:spcPct val="110000"/>
              </a:lnSpc>
              <a:spcBef>
                <a:spcPts val="600"/>
              </a:spcBef>
              <a:spcAft>
                <a:spcPts val="600"/>
              </a:spcAft>
            </a:pPr>
            <a:r>
              <a:rPr lang="en-US" dirty="0"/>
              <a:t>Solves both content and MPDU/CW misalignment issues</a:t>
            </a:r>
          </a:p>
          <a:p>
            <a:pPr lvl="1">
              <a:lnSpc>
                <a:spcPct val="110000"/>
              </a:lnSpc>
              <a:spcBef>
                <a:spcPts val="600"/>
              </a:spcBef>
              <a:spcAft>
                <a:spcPts val="600"/>
              </a:spcAft>
            </a:pPr>
            <a:r>
              <a:rPr lang="en-US" dirty="0"/>
              <a:t>Keeps HARQ mostly within the PHY layer</a:t>
            </a:r>
          </a:p>
          <a:p>
            <a:pPr lvl="1">
              <a:lnSpc>
                <a:spcPct val="110000"/>
              </a:lnSpc>
              <a:spcBef>
                <a:spcPts val="600"/>
              </a:spcBef>
              <a:spcAft>
                <a:spcPts val="600"/>
              </a:spcAft>
            </a:pPr>
            <a:r>
              <a:rPr lang="en-US" b="0" dirty="0"/>
              <a:t>Assuming not all CWs of a failed MPDU do fail, it is more efficient than retransmitting the entire MPDU</a:t>
            </a:r>
          </a:p>
          <a:p>
            <a:pPr>
              <a:lnSpc>
                <a:spcPct val="110000"/>
              </a:lnSpc>
              <a:spcBef>
                <a:spcPts val="600"/>
              </a:spcBef>
              <a:spcAft>
                <a:spcPts val="600"/>
              </a:spcAft>
            </a:pPr>
            <a:r>
              <a:rPr lang="en-US" b="0" dirty="0"/>
              <a:t>However, there are some serious disadvantages that need to be considered:</a:t>
            </a:r>
          </a:p>
          <a:p>
            <a:pPr lvl="1">
              <a:lnSpc>
                <a:spcPct val="110000"/>
              </a:lnSpc>
              <a:spcBef>
                <a:spcPts val="600"/>
              </a:spcBef>
              <a:spcAft>
                <a:spcPts val="600"/>
              </a:spcAft>
            </a:pPr>
            <a:r>
              <a:rPr lang="en-US" dirty="0"/>
              <a:t>Need a new (</a:t>
            </a:r>
            <a:r>
              <a:rPr lang="en-US" dirty="0" err="1"/>
              <a:t>Codeword</a:t>
            </a:r>
            <a:r>
              <a:rPr lang="en-US" dirty="0"/>
              <a:t>) Block-ACK design, which means more overhead and also more time needed for spec design</a:t>
            </a:r>
          </a:p>
          <a:p>
            <a:pPr lvl="1">
              <a:lnSpc>
                <a:spcPct val="110000"/>
              </a:lnSpc>
              <a:spcBef>
                <a:spcPts val="600"/>
              </a:spcBef>
              <a:spcAft>
                <a:spcPts val="600"/>
              </a:spcAft>
            </a:pPr>
            <a:r>
              <a:rPr lang="en-US" b="0" dirty="0"/>
              <a:t>Need memory to save the </a:t>
            </a:r>
            <a:r>
              <a:rPr lang="en-US" b="0" dirty="0" err="1"/>
              <a:t>codewords</a:t>
            </a:r>
            <a:r>
              <a:rPr lang="en-US" dirty="0"/>
              <a:t> for future retransmission</a:t>
            </a:r>
            <a:r>
              <a:rPr lang="en-US" b="0" dirty="0"/>
              <a:t> (alternatively need new PHY/MAC interface to indicate which bits correspond to which CW)</a:t>
            </a:r>
          </a:p>
          <a:p>
            <a:pPr lvl="1">
              <a:lnSpc>
                <a:spcPct val="110000"/>
              </a:lnSpc>
              <a:spcBef>
                <a:spcPts val="600"/>
              </a:spcBef>
              <a:spcAft>
                <a:spcPts val="600"/>
              </a:spcAft>
            </a:pPr>
            <a:r>
              <a:rPr lang="en-US" dirty="0"/>
              <a:t>Not clear whether it actually yields better performance (e.g. throughput increase) than MPDU retransmission</a:t>
            </a:r>
            <a:endParaRPr lang="en-US" b="0" dirty="0"/>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3152368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86800" cy="5029200"/>
          </a:xfrm>
          <a:noFill/>
          <a:ln/>
        </p:spPr>
        <p:txBody>
          <a:bodyPr>
            <a:normAutofit/>
          </a:bodyPr>
          <a:lstStyle/>
          <a:p>
            <a:pPr>
              <a:lnSpc>
                <a:spcPct val="110000"/>
              </a:lnSpc>
              <a:spcBef>
                <a:spcPts val="600"/>
              </a:spcBef>
              <a:spcAft>
                <a:spcPts val="600"/>
              </a:spcAft>
            </a:pPr>
            <a:r>
              <a:rPr lang="en-US" b="0" dirty="0"/>
              <a:t>As described in detail in previous slides, in order for an MPDU to be considered as a potential HARQ unit, we would need to address the following two issues:</a:t>
            </a:r>
          </a:p>
          <a:p>
            <a:pPr lvl="1">
              <a:lnSpc>
                <a:spcPct val="110000"/>
              </a:lnSpc>
              <a:spcBef>
                <a:spcPts val="600"/>
              </a:spcBef>
              <a:spcAft>
                <a:spcPts val="600"/>
              </a:spcAft>
            </a:pPr>
            <a:r>
              <a:rPr lang="en-US" dirty="0"/>
              <a:t>Difference in payload (e.g. padding, delimiters, MAC header contents) between retransmissions</a:t>
            </a:r>
          </a:p>
          <a:p>
            <a:pPr lvl="1">
              <a:lnSpc>
                <a:spcPct val="110000"/>
              </a:lnSpc>
              <a:spcBef>
                <a:spcPts val="600"/>
              </a:spcBef>
              <a:spcAft>
                <a:spcPts val="600"/>
              </a:spcAft>
            </a:pPr>
            <a:r>
              <a:rPr lang="en-US" dirty="0"/>
              <a:t>Misalignment of MPDUs and CWs</a:t>
            </a:r>
          </a:p>
          <a:p>
            <a:pPr>
              <a:lnSpc>
                <a:spcPct val="110000"/>
              </a:lnSpc>
              <a:spcBef>
                <a:spcPts val="600"/>
              </a:spcBef>
              <a:spcAft>
                <a:spcPts val="600"/>
              </a:spcAft>
            </a:pPr>
            <a:r>
              <a:rPr lang="en-US" b="0" dirty="0"/>
              <a:t>We first address these two issues, show how MPDU can in fact be used as an HARQ unit, and then turn to discussing the pros and cons associated with MPDU being an HARQ unit</a:t>
            </a:r>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2013545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86800" cy="5029200"/>
          </a:xfrm>
          <a:noFill/>
          <a:ln/>
        </p:spPr>
        <p:txBody>
          <a:bodyPr>
            <a:normAutofit fontScale="85000" lnSpcReduction="10000"/>
          </a:bodyPr>
          <a:lstStyle/>
          <a:p>
            <a:pPr>
              <a:lnSpc>
                <a:spcPct val="110000"/>
              </a:lnSpc>
              <a:spcBef>
                <a:spcPts val="600"/>
              </a:spcBef>
              <a:spcAft>
                <a:spcPts val="600"/>
              </a:spcAft>
            </a:pPr>
            <a:r>
              <a:rPr lang="en-US" b="0" dirty="0"/>
              <a:t>In order to address the different payload problem, we note the following important observations:</a:t>
            </a:r>
          </a:p>
          <a:p>
            <a:pPr lvl="1">
              <a:lnSpc>
                <a:spcPct val="110000"/>
              </a:lnSpc>
              <a:spcBef>
                <a:spcPts val="600"/>
              </a:spcBef>
              <a:spcAft>
                <a:spcPts val="600"/>
              </a:spcAft>
            </a:pPr>
            <a:r>
              <a:rPr lang="en-US" dirty="0"/>
              <a:t>When an MPDU is correctly decoded, the preceding delimiter must be correctly decoded</a:t>
            </a:r>
          </a:p>
          <a:p>
            <a:pPr lvl="1">
              <a:lnSpc>
                <a:spcPct val="110000"/>
              </a:lnSpc>
              <a:spcBef>
                <a:spcPts val="600"/>
              </a:spcBef>
              <a:spcAft>
                <a:spcPts val="600"/>
              </a:spcAft>
            </a:pPr>
            <a:r>
              <a:rPr lang="en-US" b="0" dirty="0"/>
              <a:t>ZLDs immediately following the MPDU are not necessarily decoded correctly</a:t>
            </a:r>
          </a:p>
          <a:p>
            <a:pPr lvl="1">
              <a:lnSpc>
                <a:spcPct val="110000"/>
              </a:lnSpc>
              <a:spcBef>
                <a:spcPts val="600"/>
              </a:spcBef>
              <a:spcAft>
                <a:spcPts val="600"/>
              </a:spcAft>
            </a:pPr>
            <a:r>
              <a:rPr lang="en-US" dirty="0"/>
              <a:t>A retransmission indication should be contained within the PHY header (instead of indication in MPDU header)</a:t>
            </a:r>
            <a:endParaRPr lang="en-US" b="0" dirty="0"/>
          </a:p>
          <a:p>
            <a:pPr>
              <a:lnSpc>
                <a:spcPct val="110000"/>
              </a:lnSpc>
              <a:spcBef>
                <a:spcPts val="600"/>
              </a:spcBef>
              <a:spcAft>
                <a:spcPts val="600"/>
              </a:spcAft>
            </a:pPr>
            <a:r>
              <a:rPr lang="en-US" b="0" dirty="0"/>
              <a:t>An A-MPDU </a:t>
            </a:r>
            <a:r>
              <a:rPr lang="en-US" b="0" dirty="0" err="1"/>
              <a:t>subframe</a:t>
            </a:r>
            <a:r>
              <a:rPr lang="en-US" b="0" dirty="0"/>
              <a:t> retransmission should follow the following rules:</a:t>
            </a:r>
          </a:p>
          <a:p>
            <a:pPr lvl="1">
              <a:lnSpc>
                <a:spcPct val="110000"/>
              </a:lnSpc>
              <a:spcBef>
                <a:spcPts val="600"/>
              </a:spcBef>
              <a:spcAft>
                <a:spcPts val="600"/>
              </a:spcAft>
            </a:pPr>
            <a:r>
              <a:rPr lang="en-US" dirty="0"/>
              <a:t>A retransmitted A-MPDU </a:t>
            </a:r>
            <a:r>
              <a:rPr lang="en-US" dirty="0" err="1"/>
              <a:t>subframe</a:t>
            </a:r>
            <a:r>
              <a:rPr lang="en-US" dirty="0"/>
              <a:t> shall contain its respective delimiter, MPDU</a:t>
            </a:r>
            <a:br>
              <a:rPr lang="en-US" dirty="0"/>
            </a:br>
            <a:r>
              <a:rPr lang="en-US" dirty="0"/>
              <a:t>content and (any existing preceding/subsequent) ZLDs as were originally transmitted</a:t>
            </a:r>
          </a:p>
          <a:p>
            <a:pPr lvl="1">
              <a:lnSpc>
                <a:spcPct val="110000"/>
              </a:lnSpc>
              <a:spcBef>
                <a:spcPts val="600"/>
              </a:spcBef>
              <a:spcAft>
                <a:spcPts val="600"/>
              </a:spcAft>
            </a:pPr>
            <a:r>
              <a:rPr lang="en-US" dirty="0"/>
              <a:t>The contents of retransmitted A-MPDU </a:t>
            </a:r>
            <a:r>
              <a:rPr lang="en-US" dirty="0" err="1"/>
              <a:t>subframes</a:t>
            </a:r>
            <a:r>
              <a:rPr lang="en-US" dirty="0"/>
              <a:t> and delimiters should not be changed (compared with the original transmission)</a:t>
            </a:r>
          </a:p>
          <a:p>
            <a:pPr lvl="1">
              <a:lnSpc>
                <a:spcPct val="110000"/>
              </a:lnSpc>
              <a:spcBef>
                <a:spcPts val="600"/>
              </a:spcBef>
              <a:spcAft>
                <a:spcPts val="600"/>
              </a:spcAft>
            </a:pPr>
            <a:r>
              <a:rPr lang="en-US" b="0" dirty="0"/>
              <a:t>The retransmitted A-MPDU </a:t>
            </a:r>
            <a:r>
              <a:rPr lang="en-US" b="0" dirty="0" err="1"/>
              <a:t>subframes</a:t>
            </a:r>
            <a:r>
              <a:rPr lang="en-US" b="0" dirty="0"/>
              <a:t> should be transmitted in order, preferably at the beginning of the PSDU</a:t>
            </a:r>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1731860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13</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86800" cy="5029200"/>
          </a:xfrm>
          <a:noFill/>
          <a:ln/>
        </p:spPr>
        <p:txBody>
          <a:bodyPr>
            <a:normAutofit/>
          </a:bodyPr>
          <a:lstStyle/>
          <a:p>
            <a:pPr>
              <a:lnSpc>
                <a:spcPct val="110000"/>
              </a:lnSpc>
              <a:spcBef>
                <a:spcPts val="600"/>
              </a:spcBef>
              <a:spcAft>
                <a:spcPts val="600"/>
              </a:spcAft>
            </a:pPr>
            <a:r>
              <a:rPr lang="en-US" b="0" dirty="0"/>
              <a:t>As an example, let us consider the following scenario, assuming a single MPDU retransmission with new aggregated MPDUs:</a:t>
            </a:r>
          </a:p>
          <a:p>
            <a:pPr lvl="1">
              <a:lnSpc>
                <a:spcPct val="110000"/>
              </a:lnSpc>
              <a:spcBef>
                <a:spcPts val="0"/>
              </a:spcBef>
              <a:spcAft>
                <a:spcPts val="600"/>
              </a:spcAft>
            </a:pPr>
            <a:r>
              <a:rPr lang="en-US" dirty="0"/>
              <a:t>Numbers indicate the index of each </a:t>
            </a:r>
            <a:r>
              <a:rPr lang="en-US" dirty="0" smtClean="0"/>
              <a:t>field (for explanation sake)</a:t>
            </a:r>
            <a:endParaRPr lang="en-US" b="0" dirty="0"/>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
        <p:nvSpPr>
          <p:cNvPr id="17" name="Rectangle 16"/>
          <p:cNvSpPr/>
          <p:nvPr/>
        </p:nvSpPr>
        <p:spPr bwMode="auto">
          <a:xfrm>
            <a:off x="7981019" y="361247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8" name="Rectangle 17"/>
          <p:cNvSpPr/>
          <p:nvPr/>
        </p:nvSpPr>
        <p:spPr bwMode="auto">
          <a:xfrm>
            <a:off x="8102065" y="3724088"/>
            <a:ext cx="993809" cy="17369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Zero-Length Delimiter</a:t>
            </a:r>
          </a:p>
        </p:txBody>
      </p:sp>
      <p:sp>
        <p:nvSpPr>
          <p:cNvPr id="33" name="Rectangle 32"/>
          <p:cNvSpPr/>
          <p:nvPr/>
        </p:nvSpPr>
        <p:spPr bwMode="auto">
          <a:xfrm>
            <a:off x="7981019" y="3105133"/>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34" name="Rectangle 33"/>
          <p:cNvSpPr/>
          <p:nvPr/>
        </p:nvSpPr>
        <p:spPr bwMode="auto">
          <a:xfrm>
            <a:off x="8102065" y="3216745"/>
            <a:ext cx="993809" cy="17369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Delimiter</a:t>
            </a:r>
          </a:p>
        </p:txBody>
      </p:sp>
      <p:sp>
        <p:nvSpPr>
          <p:cNvPr id="38" name="Rectangle 37"/>
          <p:cNvSpPr/>
          <p:nvPr/>
        </p:nvSpPr>
        <p:spPr bwMode="auto">
          <a:xfrm>
            <a:off x="1143000" y="3318309"/>
            <a:ext cx="768840" cy="142548"/>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1</a:t>
            </a:r>
            <a:r>
              <a:rPr kumimoji="0" lang="en-US" sz="1000" b="0" i="0" u="none" strike="noStrike" cap="none" normalizeH="0" baseline="30000" dirty="0">
                <a:ln>
                  <a:noFill/>
                </a:ln>
                <a:effectLst/>
                <a:latin typeface="Arial" charset="0"/>
                <a:ea typeface="宋体" charset="-122"/>
              </a:rPr>
              <a:t>st</a:t>
            </a:r>
            <a:r>
              <a:rPr kumimoji="0" lang="en-US" sz="1000" b="0" i="0" u="none" strike="noStrike" cap="none" normalizeH="0" baseline="0" dirty="0">
                <a:ln>
                  <a:noFill/>
                </a:ln>
                <a:effectLst/>
                <a:latin typeface="Arial" charset="0"/>
                <a:ea typeface="宋体" charset="-122"/>
              </a:rPr>
              <a:t> </a:t>
            </a:r>
            <a:r>
              <a:rPr kumimoji="0" lang="en-US" sz="1000" b="0" i="0" u="none" strike="noStrike" cap="none" normalizeH="0" baseline="0" dirty="0" err="1">
                <a:ln>
                  <a:noFill/>
                </a:ln>
                <a:effectLst/>
                <a:latin typeface="Arial" charset="0"/>
                <a:ea typeface="宋体" charset="-122"/>
              </a:rPr>
              <a:t>Tx</a:t>
            </a:r>
            <a:endParaRPr kumimoji="0" lang="en-US" sz="1000" b="0" i="0" u="none" strike="noStrike" cap="none" normalizeH="0" baseline="0" dirty="0">
              <a:ln>
                <a:noFill/>
              </a:ln>
              <a:effectLst/>
              <a:latin typeface="Arial" charset="0"/>
              <a:ea typeface="宋体" charset="-122"/>
            </a:endParaRPr>
          </a:p>
        </p:txBody>
      </p:sp>
      <p:sp>
        <p:nvSpPr>
          <p:cNvPr id="39" name="Rectangle 38"/>
          <p:cNvSpPr/>
          <p:nvPr/>
        </p:nvSpPr>
        <p:spPr bwMode="auto">
          <a:xfrm>
            <a:off x="838200" y="5763331"/>
            <a:ext cx="1105188" cy="129327"/>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2</a:t>
            </a:r>
            <a:r>
              <a:rPr kumimoji="0" lang="en-US" sz="1000" b="0" i="0" u="none" strike="noStrike" cap="none" normalizeH="0" baseline="30000" dirty="0">
                <a:ln>
                  <a:noFill/>
                </a:ln>
                <a:effectLst/>
                <a:latin typeface="Arial" charset="0"/>
                <a:ea typeface="宋体" charset="-122"/>
              </a:rPr>
              <a:t>nd</a:t>
            </a:r>
            <a:r>
              <a:rPr kumimoji="0" lang="en-US" sz="1000" b="0" i="0" u="none" strike="noStrike" cap="none" normalizeH="0" baseline="0" dirty="0">
                <a:ln>
                  <a:noFill/>
                </a:ln>
                <a:effectLst/>
                <a:latin typeface="Arial" charset="0"/>
                <a:ea typeface="宋体" charset="-122"/>
              </a:rPr>
              <a:t> </a:t>
            </a:r>
            <a:r>
              <a:rPr kumimoji="0" lang="en-US" sz="1000" b="0" i="0" u="none" strike="noStrike" cap="none" normalizeH="0" baseline="0" dirty="0" err="1">
                <a:ln>
                  <a:noFill/>
                </a:ln>
                <a:effectLst/>
                <a:latin typeface="Arial" charset="0"/>
                <a:ea typeface="宋体" charset="-122"/>
              </a:rPr>
              <a:t>Tx</a:t>
            </a:r>
            <a:r>
              <a:rPr kumimoji="0" lang="en-US" sz="1000" b="0" i="0" u="none" strike="noStrike" cap="none" normalizeH="0" baseline="0" dirty="0">
                <a:ln>
                  <a:noFill/>
                </a:ln>
                <a:effectLst/>
                <a:latin typeface="Arial" charset="0"/>
                <a:ea typeface="宋体" charset="-122"/>
              </a:rPr>
              <a:t/>
            </a:r>
            <a:br>
              <a:rPr kumimoji="0" lang="en-US" sz="1000" b="0" i="0" u="none" strike="noStrike" cap="none" normalizeH="0" baseline="0" dirty="0">
                <a:ln>
                  <a:noFill/>
                </a:ln>
                <a:effectLst/>
                <a:latin typeface="Arial" charset="0"/>
                <a:ea typeface="宋体" charset="-122"/>
              </a:rPr>
            </a:br>
            <a:r>
              <a:rPr kumimoji="0" lang="en-US" sz="1000" b="0" i="0" u="none" strike="noStrike" cap="none" normalizeH="0" baseline="0" dirty="0">
                <a:ln>
                  <a:noFill/>
                </a:ln>
                <a:effectLst/>
                <a:latin typeface="Arial" charset="0"/>
                <a:ea typeface="宋体" charset="-122"/>
              </a:rPr>
              <a:t>(retransmission)</a:t>
            </a:r>
          </a:p>
        </p:txBody>
      </p:sp>
      <p:cxnSp>
        <p:nvCxnSpPr>
          <p:cNvPr id="40" name="Elbow Connector 39"/>
          <p:cNvCxnSpPr>
            <a:stCxn id="38" idx="1"/>
            <a:endCxn id="39" idx="1"/>
          </p:cNvCxnSpPr>
          <p:nvPr/>
        </p:nvCxnSpPr>
        <p:spPr bwMode="auto">
          <a:xfrm rot="10800000" flipV="1">
            <a:off x="838200" y="3389583"/>
            <a:ext cx="304800" cy="2438412"/>
          </a:xfrm>
          <a:prstGeom prst="bentConnector3">
            <a:avLst>
              <a:gd name="adj1" fmla="val 175000"/>
            </a:avLst>
          </a:prstGeom>
          <a:solidFill>
            <a:schemeClr val="accent1"/>
          </a:solidFill>
          <a:ln w="12700" cap="flat" cmpd="sng" algn="ctr">
            <a:solidFill>
              <a:schemeClr val="tx1"/>
            </a:solidFill>
            <a:prstDash val="solid"/>
            <a:round/>
            <a:headEnd type="none" w="sm" len="sm"/>
            <a:tailEnd type="triangle"/>
          </a:ln>
          <a:effectLst/>
        </p:spPr>
      </p:cxnSp>
      <p:sp>
        <p:nvSpPr>
          <p:cNvPr id="100" name="Rectangle 99"/>
          <p:cNvSpPr/>
          <p:nvPr/>
        </p:nvSpPr>
        <p:spPr bwMode="auto">
          <a:xfrm>
            <a:off x="2059966" y="2837454"/>
            <a:ext cx="959977"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#1</a:t>
            </a:r>
            <a:endParaRPr lang="en-US" sz="600" dirty="0">
              <a:latin typeface="Arial" charset="0"/>
            </a:endParaRPr>
          </a:p>
        </p:txBody>
      </p:sp>
      <p:sp>
        <p:nvSpPr>
          <p:cNvPr id="101" name="Rectangle 100"/>
          <p:cNvSpPr/>
          <p:nvPr/>
        </p:nvSpPr>
        <p:spPr bwMode="auto">
          <a:xfrm>
            <a:off x="3398003" y="2837454"/>
            <a:ext cx="1067317"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#2</a:t>
            </a:r>
            <a:endParaRPr lang="en-US" sz="600" dirty="0">
              <a:latin typeface="Arial" charset="0"/>
            </a:endParaRPr>
          </a:p>
        </p:txBody>
      </p:sp>
      <p:sp>
        <p:nvSpPr>
          <p:cNvPr id="103" name="Rectangle 102"/>
          <p:cNvSpPr/>
          <p:nvPr/>
        </p:nvSpPr>
        <p:spPr bwMode="auto">
          <a:xfrm>
            <a:off x="4465129" y="2837454"/>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3</a:t>
            </a:r>
          </a:p>
        </p:txBody>
      </p:sp>
      <p:sp>
        <p:nvSpPr>
          <p:cNvPr id="104" name="Rectangle 103"/>
          <p:cNvSpPr/>
          <p:nvPr/>
        </p:nvSpPr>
        <p:spPr bwMode="auto">
          <a:xfrm>
            <a:off x="4589893" y="2837454"/>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4</a:t>
            </a:r>
          </a:p>
        </p:txBody>
      </p:sp>
      <p:sp>
        <p:nvSpPr>
          <p:cNvPr id="105" name="Rectangle 104"/>
          <p:cNvSpPr/>
          <p:nvPr/>
        </p:nvSpPr>
        <p:spPr bwMode="auto">
          <a:xfrm>
            <a:off x="4837664" y="2837454"/>
            <a:ext cx="972084"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#3</a:t>
            </a:r>
            <a:endParaRPr lang="en-US" sz="600" dirty="0">
              <a:latin typeface="Arial" charset="0"/>
            </a:endParaRPr>
          </a:p>
        </p:txBody>
      </p:sp>
      <p:sp>
        <p:nvSpPr>
          <p:cNvPr id="106" name="Rectangle 105"/>
          <p:cNvSpPr/>
          <p:nvPr/>
        </p:nvSpPr>
        <p:spPr bwMode="auto">
          <a:xfrm>
            <a:off x="5798753" y="2837454"/>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5</a:t>
            </a:r>
          </a:p>
        </p:txBody>
      </p:sp>
      <p:sp>
        <p:nvSpPr>
          <p:cNvPr id="107" name="Rectangle 106"/>
          <p:cNvSpPr/>
          <p:nvPr/>
        </p:nvSpPr>
        <p:spPr bwMode="auto">
          <a:xfrm>
            <a:off x="6050049" y="2837454"/>
            <a:ext cx="713463" cy="355724"/>
          </a:xfrm>
          <a:prstGeom prst="rect">
            <a:avLst/>
          </a:prstGeom>
          <a:solidFill>
            <a:srgbClr val="F6FBB7"/>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EOF Padding</a:t>
            </a:r>
            <a:endParaRPr lang="en-US" sz="600" dirty="0">
              <a:latin typeface="Arial" charset="0"/>
            </a:endParaRPr>
          </a:p>
        </p:txBody>
      </p:sp>
      <p:sp>
        <p:nvSpPr>
          <p:cNvPr id="108" name="Rectangle 107"/>
          <p:cNvSpPr/>
          <p:nvPr/>
        </p:nvSpPr>
        <p:spPr bwMode="auto">
          <a:xfrm>
            <a:off x="1931318" y="3622630"/>
            <a:ext cx="4817302"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PSDU</a:t>
            </a:r>
            <a:endParaRPr lang="en-US" sz="600" dirty="0">
              <a:latin typeface="Arial" charset="0"/>
            </a:endParaRPr>
          </a:p>
        </p:txBody>
      </p:sp>
      <p:cxnSp>
        <p:nvCxnSpPr>
          <p:cNvPr id="109" name="Straight Connector 108"/>
          <p:cNvCxnSpPr/>
          <p:nvPr/>
        </p:nvCxnSpPr>
        <p:spPr bwMode="auto">
          <a:xfrm flipV="1">
            <a:off x="1931318" y="3214298"/>
            <a:ext cx="1114" cy="397435"/>
          </a:xfrm>
          <a:prstGeom prst="line">
            <a:avLst/>
          </a:prstGeom>
          <a:solidFill>
            <a:schemeClr val="accent1"/>
          </a:solidFill>
          <a:ln w="12700" cap="flat" cmpd="sng" algn="ctr">
            <a:solidFill>
              <a:schemeClr val="tx1"/>
            </a:solidFill>
            <a:prstDash val="dash"/>
            <a:round/>
            <a:headEnd type="triangle" w="med" len="med"/>
            <a:tailEnd type="none" w="med" len="med"/>
          </a:ln>
          <a:effectLst/>
        </p:spPr>
      </p:cxnSp>
      <p:cxnSp>
        <p:nvCxnSpPr>
          <p:cNvPr id="110" name="Straight Connector 109"/>
          <p:cNvCxnSpPr/>
          <p:nvPr/>
        </p:nvCxnSpPr>
        <p:spPr bwMode="auto">
          <a:xfrm flipV="1">
            <a:off x="6741062" y="3197955"/>
            <a:ext cx="1114" cy="397435"/>
          </a:xfrm>
          <a:prstGeom prst="line">
            <a:avLst/>
          </a:prstGeom>
          <a:solidFill>
            <a:schemeClr val="accent1"/>
          </a:solidFill>
          <a:ln w="12700" cap="flat" cmpd="sng" algn="ctr">
            <a:solidFill>
              <a:schemeClr val="tx1"/>
            </a:solidFill>
            <a:prstDash val="dash"/>
            <a:round/>
            <a:headEnd type="triangle" w="med" len="med"/>
            <a:tailEnd type="none" w="med" len="med"/>
          </a:ln>
          <a:effectLst/>
        </p:spPr>
      </p:cxnSp>
      <p:sp>
        <p:nvSpPr>
          <p:cNvPr id="111" name="Rectangle 110"/>
          <p:cNvSpPr/>
          <p:nvPr/>
        </p:nvSpPr>
        <p:spPr bwMode="auto">
          <a:xfrm>
            <a:off x="1805000" y="3622612"/>
            <a:ext cx="127432" cy="35572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12" name="Rectangle 111"/>
          <p:cNvSpPr/>
          <p:nvPr/>
        </p:nvSpPr>
        <p:spPr bwMode="auto">
          <a:xfrm>
            <a:off x="6750318" y="3621335"/>
            <a:ext cx="124620" cy="355724"/>
          </a:xfrm>
          <a:prstGeom prst="rect">
            <a:avLst/>
          </a:prstGeom>
          <a:solidFill>
            <a:srgbClr val="F49088"/>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13" name="Rectangle 112"/>
          <p:cNvSpPr/>
          <p:nvPr/>
        </p:nvSpPr>
        <p:spPr bwMode="auto">
          <a:xfrm>
            <a:off x="6876636" y="3621335"/>
            <a:ext cx="124620" cy="355724"/>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17" name="Rectangle 116"/>
          <p:cNvSpPr/>
          <p:nvPr/>
        </p:nvSpPr>
        <p:spPr bwMode="auto">
          <a:xfrm>
            <a:off x="7981019" y="4128313"/>
            <a:ext cx="124620" cy="35572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18" name="Rectangle 117"/>
          <p:cNvSpPr/>
          <p:nvPr/>
        </p:nvSpPr>
        <p:spPr bwMode="auto">
          <a:xfrm>
            <a:off x="8160731" y="4214833"/>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Service Field</a:t>
            </a:r>
          </a:p>
        </p:txBody>
      </p:sp>
      <p:sp>
        <p:nvSpPr>
          <p:cNvPr id="119" name="Rectangle 118"/>
          <p:cNvSpPr/>
          <p:nvPr/>
        </p:nvSpPr>
        <p:spPr bwMode="auto">
          <a:xfrm>
            <a:off x="7981019" y="4657959"/>
            <a:ext cx="124620" cy="355724"/>
          </a:xfrm>
          <a:prstGeom prst="rect">
            <a:avLst/>
          </a:prstGeom>
          <a:solidFill>
            <a:srgbClr val="F49088"/>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20" name="Rectangle 119"/>
          <p:cNvSpPr/>
          <p:nvPr/>
        </p:nvSpPr>
        <p:spPr bwMode="auto">
          <a:xfrm>
            <a:off x="8150191" y="4742069"/>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Pre-FEC Padding</a:t>
            </a:r>
          </a:p>
        </p:txBody>
      </p:sp>
      <p:sp>
        <p:nvSpPr>
          <p:cNvPr id="121" name="Rectangle 120"/>
          <p:cNvSpPr/>
          <p:nvPr/>
        </p:nvSpPr>
        <p:spPr bwMode="auto">
          <a:xfrm>
            <a:off x="7976319" y="5170190"/>
            <a:ext cx="124620" cy="355724"/>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22" name="Rectangle 121"/>
          <p:cNvSpPr/>
          <p:nvPr/>
        </p:nvSpPr>
        <p:spPr bwMode="auto">
          <a:xfrm>
            <a:off x="8145491" y="5254300"/>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Post-FEC Padding</a:t>
            </a:r>
          </a:p>
        </p:txBody>
      </p:sp>
      <p:sp>
        <p:nvSpPr>
          <p:cNvPr id="126" name="Rectangle 125"/>
          <p:cNvSpPr/>
          <p:nvPr/>
        </p:nvSpPr>
        <p:spPr bwMode="auto">
          <a:xfrm>
            <a:off x="3571621" y="2661662"/>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1" i="0" u="none" strike="noStrike" cap="none" normalizeH="0" baseline="0" dirty="0">
                <a:ln>
                  <a:noFill/>
                </a:ln>
                <a:solidFill>
                  <a:srgbClr val="FF0000"/>
                </a:solidFill>
                <a:effectLst/>
                <a:latin typeface="Arial" charset="0"/>
                <a:ea typeface="宋体" charset="-122"/>
              </a:rPr>
              <a:t>failed</a:t>
            </a:r>
          </a:p>
        </p:txBody>
      </p:sp>
      <p:sp>
        <p:nvSpPr>
          <p:cNvPr id="131" name="Left Brace 130"/>
          <p:cNvSpPr/>
          <p:nvPr/>
        </p:nvSpPr>
        <p:spPr bwMode="auto">
          <a:xfrm rot="5400000" flipV="1">
            <a:off x="2710481" y="4355580"/>
            <a:ext cx="182761" cy="14464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Rectangle 132"/>
          <p:cNvSpPr/>
          <p:nvPr/>
        </p:nvSpPr>
        <p:spPr bwMode="auto">
          <a:xfrm>
            <a:off x="2150374" y="4652734"/>
            <a:ext cx="1382326" cy="26008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Retransmitted without</a:t>
            </a:r>
            <a:r>
              <a:rPr kumimoji="0" lang="en-US" sz="1000" b="0" i="0" u="none" strike="noStrike" cap="none" normalizeH="0" dirty="0">
                <a:ln>
                  <a:noFill/>
                </a:ln>
                <a:effectLst/>
                <a:latin typeface="Arial" charset="0"/>
                <a:ea typeface="宋体" charset="-122"/>
              </a:rPr>
              <a:t> modifications</a:t>
            </a:r>
            <a:endParaRPr kumimoji="0" lang="en-US" sz="1000" b="0" i="0" u="none" strike="noStrike" cap="none" normalizeH="0" baseline="0" dirty="0">
              <a:ln>
                <a:noFill/>
              </a:ln>
              <a:effectLst/>
              <a:latin typeface="Arial" charset="0"/>
              <a:ea typeface="宋体" charset="-122"/>
            </a:endParaRPr>
          </a:p>
        </p:txBody>
      </p:sp>
      <p:sp>
        <p:nvSpPr>
          <p:cNvPr id="134" name="Rectangle 133"/>
          <p:cNvSpPr/>
          <p:nvPr/>
        </p:nvSpPr>
        <p:spPr bwMode="auto">
          <a:xfrm>
            <a:off x="3663602" y="5252673"/>
            <a:ext cx="1019229"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#4</a:t>
            </a:r>
            <a:endParaRPr lang="en-US" sz="600" dirty="0">
              <a:latin typeface="Arial" charset="0"/>
            </a:endParaRPr>
          </a:p>
        </p:txBody>
      </p:sp>
      <p:sp>
        <p:nvSpPr>
          <p:cNvPr id="135" name="Rectangle 134"/>
          <p:cNvSpPr/>
          <p:nvPr/>
        </p:nvSpPr>
        <p:spPr bwMode="auto">
          <a:xfrm>
            <a:off x="4809329" y="5252673"/>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6</a:t>
            </a:r>
          </a:p>
        </p:txBody>
      </p:sp>
      <p:sp>
        <p:nvSpPr>
          <p:cNvPr id="136" name="Rectangle 135"/>
          <p:cNvSpPr/>
          <p:nvPr/>
        </p:nvSpPr>
        <p:spPr bwMode="auto">
          <a:xfrm>
            <a:off x="5065319" y="5252673"/>
            <a:ext cx="808892"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#5</a:t>
            </a:r>
            <a:endParaRPr lang="en-US" sz="600" dirty="0">
              <a:latin typeface="Arial" charset="0"/>
            </a:endParaRPr>
          </a:p>
        </p:txBody>
      </p:sp>
      <p:sp>
        <p:nvSpPr>
          <p:cNvPr id="137" name="Rectangle 136"/>
          <p:cNvSpPr/>
          <p:nvPr/>
        </p:nvSpPr>
        <p:spPr bwMode="auto">
          <a:xfrm>
            <a:off x="5881150" y="5252673"/>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7</a:t>
            </a:r>
          </a:p>
        </p:txBody>
      </p:sp>
      <p:sp>
        <p:nvSpPr>
          <p:cNvPr id="138" name="Rectangle 137"/>
          <p:cNvSpPr/>
          <p:nvPr/>
        </p:nvSpPr>
        <p:spPr bwMode="auto">
          <a:xfrm>
            <a:off x="6132674" y="5252673"/>
            <a:ext cx="743614" cy="355724"/>
          </a:xfrm>
          <a:prstGeom prst="rect">
            <a:avLst/>
          </a:prstGeom>
          <a:solidFill>
            <a:srgbClr val="F6FBB7"/>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EOF Padding</a:t>
            </a:r>
            <a:endParaRPr lang="en-US" sz="600" dirty="0">
              <a:latin typeface="Arial" charset="0"/>
            </a:endParaRPr>
          </a:p>
        </p:txBody>
      </p:sp>
      <p:sp>
        <p:nvSpPr>
          <p:cNvPr id="139" name="Rectangle 138"/>
          <p:cNvSpPr/>
          <p:nvPr/>
        </p:nvSpPr>
        <p:spPr bwMode="auto">
          <a:xfrm>
            <a:off x="4942535" y="5252673"/>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5</a:t>
            </a:r>
          </a:p>
        </p:txBody>
      </p:sp>
      <p:sp>
        <p:nvSpPr>
          <p:cNvPr id="140" name="Rectangle 139"/>
          <p:cNvSpPr/>
          <p:nvPr/>
        </p:nvSpPr>
        <p:spPr bwMode="auto">
          <a:xfrm>
            <a:off x="3535680" y="5252673"/>
            <a:ext cx="122705"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4</a:t>
            </a:r>
          </a:p>
        </p:txBody>
      </p:sp>
      <p:sp>
        <p:nvSpPr>
          <p:cNvPr id="141" name="Rectangle 140"/>
          <p:cNvSpPr/>
          <p:nvPr/>
        </p:nvSpPr>
        <p:spPr bwMode="auto">
          <a:xfrm>
            <a:off x="2057614" y="6045076"/>
            <a:ext cx="4831213"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New PSDU</a:t>
            </a:r>
            <a:endParaRPr lang="en-US" sz="600" dirty="0">
              <a:latin typeface="Arial" charset="0"/>
            </a:endParaRPr>
          </a:p>
        </p:txBody>
      </p:sp>
      <p:cxnSp>
        <p:nvCxnSpPr>
          <p:cNvPr id="142" name="Straight Connector 141"/>
          <p:cNvCxnSpPr/>
          <p:nvPr/>
        </p:nvCxnSpPr>
        <p:spPr bwMode="auto">
          <a:xfrm flipV="1">
            <a:off x="2068008" y="5636744"/>
            <a:ext cx="1114" cy="397435"/>
          </a:xfrm>
          <a:prstGeom prst="line">
            <a:avLst/>
          </a:prstGeom>
          <a:solidFill>
            <a:schemeClr val="accent1"/>
          </a:solidFill>
          <a:ln w="12700" cap="flat" cmpd="sng" algn="ctr">
            <a:solidFill>
              <a:schemeClr val="tx1"/>
            </a:solidFill>
            <a:prstDash val="dash"/>
            <a:round/>
            <a:headEnd type="triangle" w="med" len="med"/>
            <a:tailEnd type="none" w="med" len="med"/>
          </a:ln>
          <a:effectLst/>
        </p:spPr>
      </p:cxnSp>
      <p:sp>
        <p:nvSpPr>
          <p:cNvPr id="143" name="Rectangle 142"/>
          <p:cNvSpPr/>
          <p:nvPr/>
        </p:nvSpPr>
        <p:spPr bwMode="auto">
          <a:xfrm>
            <a:off x="1943388" y="6045058"/>
            <a:ext cx="124620" cy="35572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44" name="Rectangle 143"/>
          <p:cNvSpPr/>
          <p:nvPr/>
        </p:nvSpPr>
        <p:spPr bwMode="auto">
          <a:xfrm>
            <a:off x="6890526" y="6043781"/>
            <a:ext cx="124620" cy="355724"/>
          </a:xfrm>
          <a:prstGeom prst="rect">
            <a:avLst/>
          </a:prstGeom>
          <a:solidFill>
            <a:srgbClr val="F49088"/>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145" name="Rectangle 144"/>
          <p:cNvSpPr/>
          <p:nvPr/>
        </p:nvSpPr>
        <p:spPr bwMode="auto">
          <a:xfrm>
            <a:off x="7016844" y="6043781"/>
            <a:ext cx="124620" cy="355724"/>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cxnSp>
        <p:nvCxnSpPr>
          <p:cNvPr id="146" name="Straight Connector 145"/>
          <p:cNvCxnSpPr/>
          <p:nvPr/>
        </p:nvCxnSpPr>
        <p:spPr bwMode="auto">
          <a:xfrm flipV="1">
            <a:off x="6875174" y="5613887"/>
            <a:ext cx="1114" cy="397435"/>
          </a:xfrm>
          <a:prstGeom prst="line">
            <a:avLst/>
          </a:prstGeom>
          <a:solidFill>
            <a:schemeClr val="accent1"/>
          </a:solidFill>
          <a:ln w="12700" cap="flat" cmpd="sng" algn="ctr">
            <a:solidFill>
              <a:schemeClr val="tx1"/>
            </a:solidFill>
            <a:prstDash val="dash"/>
            <a:round/>
            <a:headEnd type="triangle" w="med" len="med"/>
            <a:tailEnd type="none" w="med" len="med"/>
          </a:ln>
          <a:effectLst/>
        </p:spPr>
      </p:cxnSp>
      <p:sp>
        <p:nvSpPr>
          <p:cNvPr id="149" name="Left Brace 148"/>
          <p:cNvSpPr/>
          <p:nvPr/>
        </p:nvSpPr>
        <p:spPr bwMode="auto">
          <a:xfrm rot="5400000" flipV="1">
            <a:off x="5131902" y="3427152"/>
            <a:ext cx="182762" cy="330331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0" name="Rectangle 149"/>
          <p:cNvSpPr/>
          <p:nvPr/>
        </p:nvSpPr>
        <p:spPr bwMode="auto">
          <a:xfrm>
            <a:off x="4561274" y="4735901"/>
            <a:ext cx="1382326" cy="26008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New data</a:t>
            </a:r>
          </a:p>
        </p:txBody>
      </p:sp>
      <p:sp>
        <p:nvSpPr>
          <p:cNvPr id="156" name="Rectangle 155"/>
          <p:cNvSpPr/>
          <p:nvPr/>
        </p:nvSpPr>
        <p:spPr bwMode="auto">
          <a:xfrm>
            <a:off x="1936940" y="2837454"/>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1</a:t>
            </a:r>
          </a:p>
        </p:txBody>
      </p:sp>
      <p:sp>
        <p:nvSpPr>
          <p:cNvPr id="157" name="Rectangle 156"/>
          <p:cNvSpPr/>
          <p:nvPr/>
        </p:nvSpPr>
        <p:spPr bwMode="auto">
          <a:xfrm>
            <a:off x="3273326" y="2837454"/>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2</a:t>
            </a:r>
          </a:p>
        </p:txBody>
      </p:sp>
      <p:sp>
        <p:nvSpPr>
          <p:cNvPr id="158" name="Rectangle 157"/>
          <p:cNvSpPr/>
          <p:nvPr/>
        </p:nvSpPr>
        <p:spPr bwMode="auto">
          <a:xfrm>
            <a:off x="4717211" y="2837454"/>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3</a:t>
            </a:r>
          </a:p>
        </p:txBody>
      </p:sp>
      <p:sp>
        <p:nvSpPr>
          <p:cNvPr id="60" name="Rectangle 59"/>
          <p:cNvSpPr/>
          <p:nvPr/>
        </p:nvSpPr>
        <p:spPr bwMode="auto">
          <a:xfrm>
            <a:off x="3023276" y="2837454"/>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r>
              <a:rPr lang="en-US" sz="1100" dirty="0">
                <a:latin typeface="Arial" charset="0"/>
              </a:rPr>
              <a:t>1</a:t>
            </a:r>
          </a:p>
        </p:txBody>
      </p:sp>
      <p:sp>
        <p:nvSpPr>
          <p:cNvPr id="61" name="Rectangle 60"/>
          <p:cNvSpPr/>
          <p:nvPr/>
        </p:nvSpPr>
        <p:spPr bwMode="auto">
          <a:xfrm>
            <a:off x="3147285" y="2837454"/>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2</a:t>
            </a:r>
          </a:p>
        </p:txBody>
      </p:sp>
      <p:sp>
        <p:nvSpPr>
          <p:cNvPr id="62" name="Rectangle 61"/>
          <p:cNvSpPr/>
          <p:nvPr/>
        </p:nvSpPr>
        <p:spPr bwMode="auto">
          <a:xfrm>
            <a:off x="5918861" y="2837454"/>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6</a:t>
            </a:r>
          </a:p>
        </p:txBody>
      </p:sp>
      <p:sp>
        <p:nvSpPr>
          <p:cNvPr id="63" name="Rectangle 62"/>
          <p:cNvSpPr/>
          <p:nvPr/>
        </p:nvSpPr>
        <p:spPr bwMode="auto">
          <a:xfrm>
            <a:off x="2208580" y="5252673"/>
            <a:ext cx="1067317"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#2</a:t>
            </a:r>
            <a:endParaRPr lang="en-US" sz="600" dirty="0">
              <a:latin typeface="Arial" charset="0"/>
            </a:endParaRPr>
          </a:p>
        </p:txBody>
      </p:sp>
      <p:sp>
        <p:nvSpPr>
          <p:cNvPr id="64" name="Rectangle 63"/>
          <p:cNvSpPr/>
          <p:nvPr/>
        </p:nvSpPr>
        <p:spPr bwMode="auto">
          <a:xfrm>
            <a:off x="3275706" y="5252673"/>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3</a:t>
            </a:r>
          </a:p>
        </p:txBody>
      </p:sp>
      <p:sp>
        <p:nvSpPr>
          <p:cNvPr id="65" name="Rectangle 64"/>
          <p:cNvSpPr/>
          <p:nvPr/>
        </p:nvSpPr>
        <p:spPr bwMode="auto">
          <a:xfrm>
            <a:off x="3400470" y="5252673"/>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4</a:t>
            </a:r>
          </a:p>
        </p:txBody>
      </p:sp>
      <p:sp>
        <p:nvSpPr>
          <p:cNvPr id="66" name="Rectangle 65"/>
          <p:cNvSpPr/>
          <p:nvPr/>
        </p:nvSpPr>
        <p:spPr bwMode="auto">
          <a:xfrm>
            <a:off x="2083903" y="5252673"/>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2</a:t>
            </a:r>
          </a:p>
        </p:txBody>
      </p:sp>
      <p:sp>
        <p:nvSpPr>
          <p:cNvPr id="67" name="Rectangle 66"/>
          <p:cNvSpPr/>
          <p:nvPr/>
        </p:nvSpPr>
        <p:spPr bwMode="auto">
          <a:xfrm>
            <a:off x="4676123" y="5252673"/>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5</a:t>
            </a:r>
          </a:p>
        </p:txBody>
      </p:sp>
      <p:sp>
        <p:nvSpPr>
          <p:cNvPr id="68" name="Rectangle 67"/>
          <p:cNvSpPr/>
          <p:nvPr/>
        </p:nvSpPr>
        <p:spPr bwMode="auto">
          <a:xfrm>
            <a:off x="6005582" y="5252673"/>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100" dirty="0">
                <a:latin typeface="Arial" charset="0"/>
              </a:rPr>
              <a:t>8</a:t>
            </a:r>
          </a:p>
        </p:txBody>
      </p:sp>
    </p:spTree>
    <p:extLst>
      <p:ext uri="{BB962C8B-B14F-4D97-AF65-F5344CB8AC3E}">
        <p14:creationId xmlns:p14="http://schemas.microsoft.com/office/powerpoint/2010/main" val="1887075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14</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86800" cy="5029200"/>
          </a:xfrm>
          <a:noFill/>
          <a:ln/>
        </p:spPr>
        <p:txBody>
          <a:bodyPr>
            <a:normAutofit/>
          </a:bodyPr>
          <a:lstStyle/>
          <a:p>
            <a:pPr>
              <a:lnSpc>
                <a:spcPct val="110000"/>
              </a:lnSpc>
              <a:spcBef>
                <a:spcPts val="600"/>
              </a:spcBef>
              <a:spcAft>
                <a:spcPts val="600"/>
              </a:spcAft>
            </a:pPr>
            <a:r>
              <a:rPr lang="en-US" b="0" dirty="0"/>
              <a:t>How does the transmitter re-generate the same MPDUs and delimiters?</a:t>
            </a:r>
          </a:p>
          <a:p>
            <a:pPr lvl="1">
              <a:lnSpc>
                <a:spcPct val="110000"/>
              </a:lnSpc>
              <a:spcBef>
                <a:spcPts val="600"/>
              </a:spcBef>
              <a:spcAft>
                <a:spcPts val="600"/>
              </a:spcAft>
            </a:pPr>
            <a:r>
              <a:rPr lang="en-US" dirty="0"/>
              <a:t>One approach would be to save </a:t>
            </a:r>
            <a:r>
              <a:rPr lang="en-US" dirty="0" smtClean="0"/>
              <a:t>all </a:t>
            </a:r>
            <a:r>
              <a:rPr lang="en-US" dirty="0"/>
              <a:t>the A-MPDU </a:t>
            </a:r>
            <a:r>
              <a:rPr lang="en-US" dirty="0" err="1"/>
              <a:t>subframes</a:t>
            </a:r>
            <a:r>
              <a:rPr lang="en-US" dirty="0"/>
              <a:t> </a:t>
            </a:r>
            <a:r>
              <a:rPr lang="en-US" dirty="0" smtClean="0"/>
              <a:t>in </a:t>
            </a:r>
            <a:r>
              <a:rPr lang="en-US" dirty="0"/>
              <a:t>a (Low-MAC) memory, and </a:t>
            </a:r>
            <a:r>
              <a:rPr lang="en-US" dirty="0" smtClean="0"/>
              <a:t>select </a:t>
            </a:r>
            <a:r>
              <a:rPr lang="en-US" dirty="0"/>
              <a:t>which MPDUs and delimiters to retransmit based on the received Block-ACK</a:t>
            </a:r>
          </a:p>
          <a:p>
            <a:pPr lvl="2">
              <a:lnSpc>
                <a:spcPct val="110000"/>
              </a:lnSpc>
              <a:spcBef>
                <a:spcPts val="600"/>
              </a:spcBef>
              <a:spcAft>
                <a:spcPts val="600"/>
              </a:spcAft>
            </a:pPr>
            <a:r>
              <a:rPr lang="en-US" dirty="0"/>
              <a:t>This memory would be smaller than the one required for </a:t>
            </a:r>
            <a:r>
              <a:rPr lang="en-US" dirty="0" err="1"/>
              <a:t>codeword</a:t>
            </a:r>
            <a:r>
              <a:rPr lang="en-US" dirty="0"/>
              <a:t> retransmission, since only </a:t>
            </a:r>
            <a:r>
              <a:rPr lang="en-US" dirty="0" err="1"/>
              <a:t>uncoded</a:t>
            </a:r>
            <a:r>
              <a:rPr lang="en-US" dirty="0"/>
              <a:t> bits are saved</a:t>
            </a:r>
          </a:p>
          <a:p>
            <a:pPr lvl="1">
              <a:lnSpc>
                <a:spcPct val="110000"/>
              </a:lnSpc>
              <a:spcBef>
                <a:spcPts val="600"/>
              </a:spcBef>
              <a:spcAft>
                <a:spcPts val="600"/>
              </a:spcAft>
            </a:pPr>
            <a:r>
              <a:rPr lang="en-US" dirty="0"/>
              <a:t>An alternative (more complicated) approach would be to re-generate the same MPDUs and delimiters based on parameters saved in the first transmission</a:t>
            </a:r>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520804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15</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86800" cy="5029200"/>
          </a:xfrm>
          <a:noFill/>
          <a:ln/>
        </p:spPr>
        <p:txBody>
          <a:bodyPr>
            <a:normAutofit/>
          </a:bodyPr>
          <a:lstStyle/>
          <a:p>
            <a:pPr>
              <a:lnSpc>
                <a:spcPct val="110000"/>
              </a:lnSpc>
              <a:spcBef>
                <a:spcPts val="600"/>
              </a:spcBef>
              <a:spcAft>
                <a:spcPts val="600"/>
              </a:spcAft>
            </a:pPr>
            <a:r>
              <a:rPr lang="en-US" b="0" dirty="0"/>
              <a:t>As proposed in [8], retransmission of the info bits only </a:t>
            </a:r>
            <a:r>
              <a:rPr lang="en-IL" b="0" dirty="0"/>
              <a:t>–</a:t>
            </a:r>
            <a:r>
              <a:rPr lang="en-US" b="0" dirty="0"/>
              <a:t> corresponding to failed MPDUs </a:t>
            </a:r>
            <a:r>
              <a:rPr lang="en-IL" b="0" dirty="0"/>
              <a:t>–</a:t>
            </a:r>
            <a:r>
              <a:rPr lang="en-US" b="0" dirty="0"/>
              <a:t> solves the misalignment between MPDUs and CWs</a:t>
            </a:r>
          </a:p>
          <a:p>
            <a:pPr>
              <a:lnSpc>
                <a:spcPct val="110000"/>
              </a:lnSpc>
              <a:spcBef>
                <a:spcPts val="600"/>
              </a:spcBef>
              <a:spcAft>
                <a:spcPts val="600"/>
              </a:spcAft>
            </a:pPr>
            <a:r>
              <a:rPr lang="en-US" altLang="zh-CN" b="0" dirty="0"/>
              <a:t>The receiver indicates to the transmitter which MPDUs were successfully decoded using the existing Block-ACK bitmap</a:t>
            </a:r>
          </a:p>
          <a:p>
            <a:pPr>
              <a:lnSpc>
                <a:spcPct val="110000"/>
              </a:lnSpc>
              <a:spcBef>
                <a:spcPts val="600"/>
              </a:spcBef>
              <a:spcAft>
                <a:spcPts val="600"/>
              </a:spcAft>
            </a:pPr>
            <a:r>
              <a:rPr lang="en-US" altLang="zh-CN" b="0" dirty="0"/>
              <a:t>The transmitter can</a:t>
            </a:r>
            <a:br>
              <a:rPr lang="en-US" altLang="zh-CN" b="0" dirty="0"/>
            </a:br>
            <a:r>
              <a:rPr lang="en-US" altLang="zh-CN" b="0" dirty="0"/>
              <a:t>then retransmit the</a:t>
            </a:r>
            <a:br>
              <a:rPr lang="en-US" altLang="zh-CN" b="0" dirty="0"/>
            </a:br>
            <a:r>
              <a:rPr lang="en-US" altLang="zh-CN" b="0" dirty="0"/>
              <a:t>(</a:t>
            </a:r>
            <a:r>
              <a:rPr lang="en-US" altLang="zh-CN" b="0" dirty="0" err="1"/>
              <a:t>uncoded</a:t>
            </a:r>
            <a:r>
              <a:rPr lang="en-US" altLang="zh-CN" b="0" dirty="0"/>
              <a:t>) info bits</a:t>
            </a:r>
            <a:br>
              <a:rPr lang="en-US" altLang="zh-CN" b="0" dirty="0"/>
            </a:br>
            <a:r>
              <a:rPr lang="en-US" altLang="zh-CN" b="0" dirty="0"/>
              <a:t>corresponding to</a:t>
            </a:r>
            <a:br>
              <a:rPr lang="en-US" altLang="zh-CN" b="0" dirty="0"/>
            </a:br>
            <a:r>
              <a:rPr lang="en-US" altLang="zh-CN" b="0" dirty="0"/>
              <a:t>the failed </a:t>
            </a:r>
            <a:r>
              <a:rPr lang="en-US" altLang="zh-CN" b="0" dirty="0" smtClean="0"/>
              <a:t>MPDUs</a:t>
            </a:r>
            <a:endParaRPr lang="en-US" altLang="zh-CN" b="0" dirty="0">
              <a:solidFill>
                <a:srgbClr val="FF0000"/>
              </a:solidFill>
            </a:endParaRPr>
          </a:p>
          <a:p>
            <a:pPr>
              <a:lnSpc>
                <a:spcPct val="110000"/>
              </a:lnSpc>
              <a:spcBef>
                <a:spcPts val="600"/>
              </a:spcBef>
              <a:spcAft>
                <a:spcPts val="600"/>
              </a:spcAft>
            </a:pPr>
            <a:endParaRPr lang="en-US" b="0" dirty="0"/>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cxnSp>
        <p:nvCxnSpPr>
          <p:cNvPr id="9" name="Straight Connector 8"/>
          <p:cNvCxnSpPr/>
          <p:nvPr/>
        </p:nvCxnSpPr>
        <p:spPr bwMode="auto">
          <a:xfrm flipH="1" flipV="1">
            <a:off x="4197745" y="5590781"/>
            <a:ext cx="3" cy="726944"/>
          </a:xfrm>
          <a:prstGeom prst="line">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bwMode="auto">
          <a:xfrm>
            <a:off x="3117733" y="3680260"/>
            <a:ext cx="1080120" cy="35636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#1</a:t>
            </a:r>
          </a:p>
          <a:p>
            <a:pPr marL="0" marR="0" indent="0" algn="ctr" defTabSz="914400" rtl="0" eaLnBrk="1" fontAlgn="base" latinLnBrk="0" hangingPunct="1">
              <a:lnSpc>
                <a:spcPct val="100000"/>
              </a:lnSpc>
              <a:spcBef>
                <a:spcPct val="0"/>
              </a:spcBef>
              <a:spcAft>
                <a:spcPct val="0"/>
              </a:spcAft>
              <a:buClr>
                <a:srgbClr val="CC9900"/>
              </a:buClr>
              <a:buSzTx/>
              <a:tabLst/>
            </a:pPr>
            <a:r>
              <a:rPr lang="en-US" sz="1000" dirty="0">
                <a:latin typeface="Arial" charset="0"/>
              </a:rPr>
              <a:t>Bits 0-1999</a:t>
            </a:r>
            <a:endParaRPr kumimoji="0" lang="en-US" sz="900" b="0" i="0" u="none" strike="noStrike" cap="none" normalizeH="0" baseline="0" dirty="0">
              <a:ln>
                <a:noFill/>
              </a:ln>
              <a:solidFill>
                <a:schemeClr val="tx1"/>
              </a:solidFill>
              <a:effectLst/>
              <a:latin typeface="Arial" charset="0"/>
              <a:ea typeface="宋体" charset="-122"/>
            </a:endParaRPr>
          </a:p>
        </p:txBody>
      </p:sp>
      <p:sp>
        <p:nvSpPr>
          <p:cNvPr id="11" name="Rectangle 10"/>
          <p:cNvSpPr/>
          <p:nvPr/>
        </p:nvSpPr>
        <p:spPr bwMode="auto">
          <a:xfrm>
            <a:off x="4197853" y="368090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#2</a:t>
            </a:r>
          </a:p>
          <a:p>
            <a:pPr algn="ctr">
              <a:buClr>
                <a:srgbClr val="CC9900"/>
              </a:buClr>
            </a:pPr>
            <a:r>
              <a:rPr lang="en-US" sz="1000" dirty="0">
                <a:latin typeface="Arial" charset="0"/>
              </a:rPr>
              <a:t>Bits 2000-3999</a:t>
            </a:r>
            <a:endParaRPr lang="en-US" sz="900" dirty="0">
              <a:latin typeface="Arial" charset="0"/>
            </a:endParaRPr>
          </a:p>
        </p:txBody>
      </p:sp>
      <p:sp>
        <p:nvSpPr>
          <p:cNvPr id="12" name="Rectangle 11"/>
          <p:cNvSpPr/>
          <p:nvPr/>
        </p:nvSpPr>
        <p:spPr bwMode="auto">
          <a:xfrm>
            <a:off x="5277973" y="368090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#3</a:t>
            </a:r>
          </a:p>
          <a:p>
            <a:pPr algn="ctr">
              <a:buClr>
                <a:srgbClr val="CC9900"/>
              </a:buClr>
            </a:pPr>
            <a:r>
              <a:rPr lang="en-US" sz="1000" dirty="0">
                <a:latin typeface="Arial" charset="0"/>
              </a:rPr>
              <a:t>Bits 4000-5999</a:t>
            </a:r>
            <a:endParaRPr lang="en-US" sz="900" dirty="0">
              <a:latin typeface="Arial" charset="0"/>
            </a:endParaRPr>
          </a:p>
        </p:txBody>
      </p:sp>
      <p:sp>
        <p:nvSpPr>
          <p:cNvPr id="13" name="Rectangle 12"/>
          <p:cNvSpPr/>
          <p:nvPr/>
        </p:nvSpPr>
        <p:spPr bwMode="auto">
          <a:xfrm>
            <a:off x="6358093" y="368090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#4</a:t>
            </a:r>
          </a:p>
          <a:p>
            <a:pPr algn="ctr">
              <a:buClr>
                <a:srgbClr val="CC9900"/>
              </a:buClr>
            </a:pPr>
            <a:r>
              <a:rPr lang="en-US" sz="1000" dirty="0">
                <a:latin typeface="Arial" charset="0"/>
              </a:rPr>
              <a:t>Bits 6000-7999</a:t>
            </a:r>
            <a:endParaRPr lang="en-US" sz="900" dirty="0">
              <a:latin typeface="Arial" charset="0"/>
            </a:endParaRPr>
          </a:p>
        </p:txBody>
      </p:sp>
      <p:sp>
        <p:nvSpPr>
          <p:cNvPr id="14" name="Rectangle 13"/>
          <p:cNvSpPr/>
          <p:nvPr/>
        </p:nvSpPr>
        <p:spPr bwMode="auto">
          <a:xfrm>
            <a:off x="7438213" y="3680903"/>
            <a:ext cx="107868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#5</a:t>
            </a:r>
          </a:p>
          <a:p>
            <a:pPr algn="ctr">
              <a:buClr>
                <a:srgbClr val="CC9900"/>
              </a:buClr>
            </a:pPr>
            <a:r>
              <a:rPr lang="en-US" sz="1000" dirty="0">
                <a:latin typeface="Arial" charset="0"/>
              </a:rPr>
              <a:t>Bits 8000-9999</a:t>
            </a:r>
          </a:p>
        </p:txBody>
      </p:sp>
      <p:sp>
        <p:nvSpPr>
          <p:cNvPr id="15" name="Rectangle 14"/>
          <p:cNvSpPr/>
          <p:nvPr/>
        </p:nvSpPr>
        <p:spPr bwMode="auto">
          <a:xfrm>
            <a:off x="4377873" y="3502398"/>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16" name="Rectangle 15"/>
          <p:cNvSpPr/>
          <p:nvPr/>
        </p:nvSpPr>
        <p:spPr bwMode="auto">
          <a:xfrm>
            <a:off x="5421989" y="3502398"/>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17" name="Rectangle 16"/>
          <p:cNvSpPr/>
          <p:nvPr/>
        </p:nvSpPr>
        <p:spPr bwMode="auto">
          <a:xfrm>
            <a:off x="3117733" y="4176702"/>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910</a:t>
            </a:r>
          </a:p>
        </p:txBody>
      </p:sp>
      <p:sp>
        <p:nvSpPr>
          <p:cNvPr id="18" name="Rectangle 17"/>
          <p:cNvSpPr/>
          <p:nvPr/>
        </p:nvSpPr>
        <p:spPr bwMode="auto">
          <a:xfrm>
            <a:off x="8500648" y="3680903"/>
            <a:ext cx="199809"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500" b="0" i="0" u="none" strike="noStrike" cap="none" normalizeH="0" baseline="0" dirty="0">
                <a:ln>
                  <a:noFill/>
                </a:ln>
                <a:solidFill>
                  <a:schemeClr val="tx1"/>
                </a:solidFill>
                <a:effectLst/>
                <a:latin typeface="Arial" charset="0"/>
                <a:ea typeface="宋体" charset="-122"/>
              </a:rPr>
              <a:t>Padding 20 bits</a:t>
            </a:r>
          </a:p>
        </p:txBody>
      </p:sp>
      <p:sp>
        <p:nvSpPr>
          <p:cNvPr id="19" name="Rectangle 18"/>
          <p:cNvSpPr/>
          <p:nvPr/>
        </p:nvSpPr>
        <p:spPr bwMode="auto">
          <a:xfrm>
            <a:off x="3623509" y="4180763"/>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parity910</a:t>
            </a:r>
          </a:p>
        </p:txBody>
      </p:sp>
      <p:sp>
        <p:nvSpPr>
          <p:cNvPr id="20" name="Rectangle 19"/>
          <p:cNvSpPr/>
          <p:nvPr/>
        </p:nvSpPr>
        <p:spPr bwMode="auto">
          <a:xfrm>
            <a:off x="3117733" y="4070386"/>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#1</a:t>
            </a:r>
          </a:p>
        </p:txBody>
      </p:sp>
      <p:sp>
        <p:nvSpPr>
          <p:cNvPr id="21" name="Rectangle 20"/>
          <p:cNvSpPr/>
          <p:nvPr/>
        </p:nvSpPr>
        <p:spPr bwMode="auto">
          <a:xfrm>
            <a:off x="3621789" y="4697169"/>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22" name="Rectangle 21"/>
          <p:cNvSpPr/>
          <p:nvPr/>
        </p:nvSpPr>
        <p:spPr bwMode="auto">
          <a:xfrm>
            <a:off x="4127565" y="4701230"/>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23" name="Rectangle 22"/>
          <p:cNvSpPr/>
          <p:nvPr/>
        </p:nvSpPr>
        <p:spPr bwMode="auto">
          <a:xfrm>
            <a:off x="3621789" y="4590853"/>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#2</a:t>
            </a:r>
          </a:p>
        </p:txBody>
      </p:sp>
      <p:sp>
        <p:nvSpPr>
          <p:cNvPr id="24" name="Rectangle 23"/>
          <p:cNvSpPr/>
          <p:nvPr/>
        </p:nvSpPr>
        <p:spPr bwMode="auto">
          <a:xfrm>
            <a:off x="4129327" y="5215357"/>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25" name="Rectangle 24"/>
          <p:cNvSpPr/>
          <p:nvPr/>
        </p:nvSpPr>
        <p:spPr bwMode="auto">
          <a:xfrm>
            <a:off x="4635103" y="5219418"/>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26" name="Rectangle 25"/>
          <p:cNvSpPr/>
          <p:nvPr/>
        </p:nvSpPr>
        <p:spPr bwMode="auto">
          <a:xfrm>
            <a:off x="4129327" y="5109041"/>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#3</a:t>
            </a:r>
          </a:p>
        </p:txBody>
      </p:sp>
      <p:sp>
        <p:nvSpPr>
          <p:cNvPr id="27" name="Rectangle 26"/>
          <p:cNvSpPr/>
          <p:nvPr/>
        </p:nvSpPr>
        <p:spPr bwMode="auto">
          <a:xfrm>
            <a:off x="4632014" y="4176702"/>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28" name="Rectangle 27"/>
          <p:cNvSpPr/>
          <p:nvPr/>
        </p:nvSpPr>
        <p:spPr bwMode="auto">
          <a:xfrm>
            <a:off x="5137790" y="4180763"/>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29" name="Rectangle 28"/>
          <p:cNvSpPr/>
          <p:nvPr/>
        </p:nvSpPr>
        <p:spPr bwMode="auto">
          <a:xfrm>
            <a:off x="4632014" y="4070386"/>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#4</a:t>
            </a:r>
          </a:p>
        </p:txBody>
      </p:sp>
      <p:sp>
        <p:nvSpPr>
          <p:cNvPr id="30" name="Rectangle 29"/>
          <p:cNvSpPr/>
          <p:nvPr/>
        </p:nvSpPr>
        <p:spPr bwMode="auto">
          <a:xfrm>
            <a:off x="5136070" y="4697169"/>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31" name="Rectangle 30"/>
          <p:cNvSpPr/>
          <p:nvPr/>
        </p:nvSpPr>
        <p:spPr bwMode="auto">
          <a:xfrm>
            <a:off x="5641846" y="4701230"/>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32" name="Rectangle 31"/>
          <p:cNvSpPr/>
          <p:nvPr/>
        </p:nvSpPr>
        <p:spPr bwMode="auto">
          <a:xfrm>
            <a:off x="5136070" y="4590853"/>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#5</a:t>
            </a:r>
          </a:p>
        </p:txBody>
      </p:sp>
      <p:sp>
        <p:nvSpPr>
          <p:cNvPr id="33" name="Rectangle 32"/>
          <p:cNvSpPr/>
          <p:nvPr/>
        </p:nvSpPr>
        <p:spPr bwMode="auto">
          <a:xfrm>
            <a:off x="5643608" y="5215357"/>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34" name="Rectangle 33"/>
          <p:cNvSpPr/>
          <p:nvPr/>
        </p:nvSpPr>
        <p:spPr bwMode="auto">
          <a:xfrm>
            <a:off x="6149384" y="5219418"/>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35" name="Rectangle 34"/>
          <p:cNvSpPr/>
          <p:nvPr/>
        </p:nvSpPr>
        <p:spPr bwMode="auto">
          <a:xfrm>
            <a:off x="5643608" y="5109041"/>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#6</a:t>
            </a:r>
          </a:p>
        </p:txBody>
      </p:sp>
      <p:sp>
        <p:nvSpPr>
          <p:cNvPr id="36" name="Rectangle 35"/>
          <p:cNvSpPr/>
          <p:nvPr/>
        </p:nvSpPr>
        <p:spPr bwMode="auto">
          <a:xfrm>
            <a:off x="6146295" y="4176702"/>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37" name="Rectangle 36"/>
          <p:cNvSpPr/>
          <p:nvPr/>
        </p:nvSpPr>
        <p:spPr bwMode="auto">
          <a:xfrm>
            <a:off x="6652071" y="4180763"/>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38" name="Rectangle 37"/>
          <p:cNvSpPr/>
          <p:nvPr/>
        </p:nvSpPr>
        <p:spPr bwMode="auto">
          <a:xfrm>
            <a:off x="6146295" y="4070386"/>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#7</a:t>
            </a:r>
          </a:p>
        </p:txBody>
      </p:sp>
      <p:sp>
        <p:nvSpPr>
          <p:cNvPr id="39" name="Rectangle 38"/>
          <p:cNvSpPr/>
          <p:nvPr/>
        </p:nvSpPr>
        <p:spPr bwMode="auto">
          <a:xfrm>
            <a:off x="6650351" y="4697169"/>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40" name="Rectangle 39"/>
          <p:cNvSpPr/>
          <p:nvPr/>
        </p:nvSpPr>
        <p:spPr bwMode="auto">
          <a:xfrm>
            <a:off x="7156127" y="4701230"/>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41" name="Rectangle 40"/>
          <p:cNvSpPr/>
          <p:nvPr/>
        </p:nvSpPr>
        <p:spPr bwMode="auto">
          <a:xfrm>
            <a:off x="6650351" y="4590853"/>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#8</a:t>
            </a:r>
          </a:p>
        </p:txBody>
      </p:sp>
      <p:sp>
        <p:nvSpPr>
          <p:cNvPr id="42" name="Rectangle 41"/>
          <p:cNvSpPr/>
          <p:nvPr/>
        </p:nvSpPr>
        <p:spPr bwMode="auto">
          <a:xfrm>
            <a:off x="7157889" y="5215357"/>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43" name="Rectangle 42"/>
          <p:cNvSpPr/>
          <p:nvPr/>
        </p:nvSpPr>
        <p:spPr bwMode="auto">
          <a:xfrm>
            <a:off x="7663665" y="5219418"/>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44" name="Rectangle 43"/>
          <p:cNvSpPr/>
          <p:nvPr/>
        </p:nvSpPr>
        <p:spPr bwMode="auto">
          <a:xfrm>
            <a:off x="7157889" y="5109041"/>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#9</a:t>
            </a:r>
          </a:p>
        </p:txBody>
      </p:sp>
      <p:sp>
        <p:nvSpPr>
          <p:cNvPr id="45" name="Rectangle 44"/>
          <p:cNvSpPr/>
          <p:nvPr/>
        </p:nvSpPr>
        <p:spPr bwMode="auto">
          <a:xfrm>
            <a:off x="7660400" y="4171900"/>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46" name="Rectangle 45"/>
          <p:cNvSpPr/>
          <p:nvPr/>
        </p:nvSpPr>
        <p:spPr bwMode="auto">
          <a:xfrm>
            <a:off x="8166176" y="4175961"/>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47" name="Rectangle 46"/>
          <p:cNvSpPr/>
          <p:nvPr/>
        </p:nvSpPr>
        <p:spPr bwMode="auto">
          <a:xfrm>
            <a:off x="7660400" y="4065584"/>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#10</a:t>
            </a:r>
          </a:p>
        </p:txBody>
      </p:sp>
      <p:sp>
        <p:nvSpPr>
          <p:cNvPr id="48" name="Rectangle 47"/>
          <p:cNvSpPr/>
          <p:nvPr/>
        </p:nvSpPr>
        <p:spPr bwMode="auto">
          <a:xfrm>
            <a:off x="8164456" y="4692367"/>
            <a:ext cx="504056"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 911</a:t>
            </a:r>
          </a:p>
        </p:txBody>
      </p:sp>
      <p:sp>
        <p:nvSpPr>
          <p:cNvPr id="49" name="Rectangle 48"/>
          <p:cNvSpPr/>
          <p:nvPr/>
        </p:nvSpPr>
        <p:spPr bwMode="auto">
          <a:xfrm>
            <a:off x="8670232" y="4696428"/>
            <a:ext cx="425068" cy="356367"/>
          </a:xfrm>
          <a:prstGeom prst="rect">
            <a:avLst/>
          </a:prstGeom>
          <a:solidFill>
            <a:srgbClr val="FAE69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parity911</a:t>
            </a:r>
          </a:p>
        </p:txBody>
      </p:sp>
      <p:sp>
        <p:nvSpPr>
          <p:cNvPr id="50" name="Rectangle 49"/>
          <p:cNvSpPr/>
          <p:nvPr/>
        </p:nvSpPr>
        <p:spPr bwMode="auto">
          <a:xfrm>
            <a:off x="8164456" y="4586051"/>
            <a:ext cx="930843" cy="106316"/>
          </a:xfrm>
          <a:prstGeom prst="rect">
            <a:avLst/>
          </a:prstGeom>
          <a:solidFill>
            <a:srgbClr val="DC94D3"/>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err="1">
                <a:latin typeface="Arial" charset="0"/>
              </a:rPr>
              <a:t>Codeword</a:t>
            </a:r>
            <a:r>
              <a:rPr lang="en-US" sz="700" dirty="0">
                <a:latin typeface="Arial" charset="0"/>
              </a:rPr>
              <a:t> #11</a:t>
            </a:r>
          </a:p>
        </p:txBody>
      </p:sp>
      <p:sp>
        <p:nvSpPr>
          <p:cNvPr id="51" name="Rectangle 50"/>
          <p:cNvSpPr/>
          <p:nvPr/>
        </p:nvSpPr>
        <p:spPr bwMode="auto">
          <a:xfrm>
            <a:off x="4197746" y="5704695"/>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#2</a:t>
            </a:r>
          </a:p>
          <a:p>
            <a:pPr algn="ctr">
              <a:buClr>
                <a:srgbClr val="CC9900"/>
              </a:buClr>
            </a:pPr>
            <a:r>
              <a:rPr lang="en-US" sz="1000" dirty="0">
                <a:latin typeface="Arial" charset="0"/>
              </a:rPr>
              <a:t>Bits 2000-3999</a:t>
            </a:r>
            <a:endParaRPr lang="en-US" sz="900" dirty="0">
              <a:latin typeface="Arial" charset="0"/>
            </a:endParaRPr>
          </a:p>
        </p:txBody>
      </p:sp>
      <p:sp>
        <p:nvSpPr>
          <p:cNvPr id="52" name="Rectangle 51"/>
          <p:cNvSpPr/>
          <p:nvPr/>
        </p:nvSpPr>
        <p:spPr bwMode="auto">
          <a:xfrm>
            <a:off x="5277866" y="5704695"/>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#3</a:t>
            </a:r>
          </a:p>
          <a:p>
            <a:pPr algn="ctr">
              <a:buClr>
                <a:srgbClr val="CC9900"/>
              </a:buClr>
            </a:pPr>
            <a:r>
              <a:rPr lang="en-US" sz="1000" dirty="0">
                <a:latin typeface="Arial" charset="0"/>
              </a:rPr>
              <a:t>Bits 4000-5999</a:t>
            </a:r>
            <a:endParaRPr lang="en-US" sz="900" dirty="0">
              <a:latin typeface="Arial" charset="0"/>
            </a:endParaRPr>
          </a:p>
        </p:txBody>
      </p:sp>
      <p:sp>
        <p:nvSpPr>
          <p:cNvPr id="54" name="Rectangle 53"/>
          <p:cNvSpPr/>
          <p:nvPr/>
        </p:nvSpPr>
        <p:spPr bwMode="auto">
          <a:xfrm>
            <a:off x="4197745" y="6088507"/>
            <a:ext cx="2160241" cy="360993"/>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sz="700" dirty="0">
                <a:latin typeface="Arial" charset="0"/>
              </a:rPr>
              <a:t>Info</a:t>
            </a:r>
          </a:p>
          <a:p>
            <a:pPr algn="ctr">
              <a:buClr>
                <a:srgbClr val="CC9900"/>
              </a:buClr>
            </a:pPr>
            <a:r>
              <a:rPr lang="en-US" sz="700" dirty="0">
                <a:latin typeface="Arial" charset="0"/>
              </a:rPr>
              <a:t>4000</a:t>
            </a:r>
          </a:p>
        </p:txBody>
      </p:sp>
    </p:spTree>
    <p:extLst>
      <p:ext uri="{BB962C8B-B14F-4D97-AF65-F5344CB8AC3E}">
        <p14:creationId xmlns:p14="http://schemas.microsoft.com/office/powerpoint/2010/main" val="144081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16</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86800" cy="5029200"/>
          </a:xfrm>
          <a:noFill/>
          <a:ln/>
        </p:spPr>
        <p:txBody>
          <a:bodyPr>
            <a:normAutofit/>
          </a:bodyPr>
          <a:lstStyle/>
          <a:p>
            <a:pPr>
              <a:lnSpc>
                <a:spcPct val="110000"/>
              </a:lnSpc>
              <a:spcBef>
                <a:spcPts val="600"/>
              </a:spcBef>
              <a:spcAft>
                <a:spcPts val="600"/>
              </a:spcAft>
            </a:pPr>
            <a:r>
              <a:rPr lang="en-US" altLang="zh-CN" b="0" dirty="0"/>
              <a:t>The receiver combines LLRs respective to info bits only, and decodes the </a:t>
            </a:r>
            <a:r>
              <a:rPr lang="en-US" altLang="zh-CN" b="0" dirty="0" err="1"/>
              <a:t>codeword</a:t>
            </a:r>
            <a:r>
              <a:rPr lang="en-US" altLang="zh-CN" b="0" dirty="0"/>
              <a:t> using all LLRs (including saved LLRs respective to parity bits)</a:t>
            </a:r>
          </a:p>
          <a:p>
            <a:pPr>
              <a:lnSpc>
                <a:spcPct val="110000"/>
              </a:lnSpc>
              <a:spcBef>
                <a:spcPts val="600"/>
              </a:spcBef>
              <a:spcAft>
                <a:spcPts val="600"/>
              </a:spcAft>
            </a:pPr>
            <a:r>
              <a:rPr lang="en-US" altLang="zh-CN" b="0" dirty="0"/>
              <a:t>This enables simple processing at receiver side (combine LLRs respective to info bits only), and significantly improves the efficiency since the </a:t>
            </a:r>
            <a:r>
              <a:rPr lang="en-US" altLang="zh-CN" b="0" dirty="0" err="1"/>
              <a:t>reTx</a:t>
            </a:r>
            <a:r>
              <a:rPr lang="en-US" altLang="zh-CN" b="0" dirty="0"/>
              <a:t> is much shorter, as shown in [8]</a:t>
            </a:r>
          </a:p>
          <a:p>
            <a:pPr>
              <a:lnSpc>
                <a:spcPct val="110000"/>
              </a:lnSpc>
              <a:spcBef>
                <a:spcPts val="600"/>
              </a:spcBef>
              <a:spcAft>
                <a:spcPts val="600"/>
              </a:spcAft>
            </a:pPr>
            <a:endParaRPr lang="en-US" b="0" dirty="0"/>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3523375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17</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MPDU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10600" cy="5029200"/>
          </a:xfrm>
          <a:noFill/>
          <a:ln/>
        </p:spPr>
        <p:txBody>
          <a:bodyPr>
            <a:normAutofit/>
          </a:bodyPr>
          <a:lstStyle/>
          <a:p>
            <a:pPr>
              <a:lnSpc>
                <a:spcPct val="110000"/>
              </a:lnSpc>
              <a:spcBef>
                <a:spcPts val="600"/>
              </a:spcBef>
              <a:spcAft>
                <a:spcPts val="600"/>
              </a:spcAft>
            </a:pPr>
            <a:r>
              <a:rPr lang="en-US" b="0" dirty="0"/>
              <a:t>The advantages of MPDU retransmission are clear:</a:t>
            </a:r>
          </a:p>
          <a:p>
            <a:pPr lvl="1">
              <a:lnSpc>
                <a:spcPct val="110000"/>
              </a:lnSpc>
              <a:spcBef>
                <a:spcPts val="600"/>
              </a:spcBef>
              <a:spcAft>
                <a:spcPts val="600"/>
              </a:spcAft>
            </a:pPr>
            <a:r>
              <a:rPr lang="en-US" dirty="0"/>
              <a:t>Maintains existing Block-ACK mechanism and bitmap (no need to develop new ACK, this solution reuses the same bitmap)</a:t>
            </a:r>
          </a:p>
          <a:p>
            <a:pPr lvl="1">
              <a:lnSpc>
                <a:spcPct val="110000"/>
              </a:lnSpc>
              <a:spcBef>
                <a:spcPts val="600"/>
              </a:spcBef>
              <a:spcAft>
                <a:spcPts val="600"/>
              </a:spcAft>
            </a:pPr>
            <a:r>
              <a:rPr lang="en-US" dirty="0"/>
              <a:t>Hence, time spent on spec should be shorter</a:t>
            </a:r>
          </a:p>
          <a:p>
            <a:pPr>
              <a:lnSpc>
                <a:spcPct val="110000"/>
              </a:lnSpc>
              <a:spcBef>
                <a:spcPts val="600"/>
              </a:spcBef>
              <a:spcAft>
                <a:spcPts val="600"/>
              </a:spcAft>
            </a:pPr>
            <a:r>
              <a:rPr lang="en-US" b="0" dirty="0"/>
              <a:t>In terms of disadvantages, the following should be taken into consideration:</a:t>
            </a:r>
          </a:p>
          <a:p>
            <a:pPr lvl="1">
              <a:lnSpc>
                <a:spcPct val="110000"/>
              </a:lnSpc>
              <a:spcBef>
                <a:spcPts val="600"/>
              </a:spcBef>
              <a:spcAft>
                <a:spcPts val="600"/>
              </a:spcAft>
            </a:pPr>
            <a:r>
              <a:rPr lang="en-US" dirty="0"/>
              <a:t>Need memory to save the MPDUs/delimiters for future retransmission (alternatively need complicated state machine to re-generate the same MPDUs and delimiters)</a:t>
            </a:r>
          </a:p>
          <a:p>
            <a:pPr lvl="1">
              <a:lnSpc>
                <a:spcPct val="110000"/>
              </a:lnSpc>
              <a:spcBef>
                <a:spcPts val="600"/>
              </a:spcBef>
              <a:spcAft>
                <a:spcPts val="600"/>
              </a:spcAft>
            </a:pPr>
            <a:r>
              <a:rPr lang="en-US" b="0" dirty="0"/>
              <a:t>HARQ is managed in both PHY &amp; MAC</a:t>
            </a:r>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1331360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18</a:t>
            </a:fld>
            <a:endParaRPr lang="en-US" dirty="0"/>
          </a:p>
        </p:txBody>
      </p:sp>
      <p:sp>
        <p:nvSpPr>
          <p:cNvPr id="5122" name="Rectangle 2"/>
          <p:cNvSpPr>
            <a:spLocks noGrp="1" noChangeArrowheads="1"/>
          </p:cNvSpPr>
          <p:nvPr>
            <p:ph type="title"/>
          </p:nvPr>
        </p:nvSpPr>
        <p:spPr>
          <a:xfrm>
            <a:off x="685800" y="609600"/>
            <a:ext cx="7772400" cy="533400"/>
          </a:xfrm>
          <a:noFill/>
          <a:ln/>
        </p:spPr>
        <p:txBody>
          <a:bodyPr/>
          <a:lstStyle/>
          <a:p>
            <a:r>
              <a:rPr lang="en-IE" dirty="0">
                <a:solidFill>
                  <a:schemeClr val="tx1"/>
                </a:solidFill>
              </a:rPr>
              <a:t>Conclusions</a:t>
            </a:r>
            <a:endParaRPr lang="en-US" dirty="0">
              <a:solidFill>
                <a:schemeClr val="tx1"/>
              </a:solidFill>
            </a:endParaRPr>
          </a:p>
        </p:txBody>
      </p:sp>
      <p:sp>
        <p:nvSpPr>
          <p:cNvPr id="5123" name="Rectangle 3"/>
          <p:cNvSpPr>
            <a:spLocks noGrp="1" noChangeArrowheads="1"/>
          </p:cNvSpPr>
          <p:nvPr>
            <p:ph type="body" idx="1"/>
          </p:nvPr>
        </p:nvSpPr>
        <p:spPr>
          <a:xfrm>
            <a:off x="304800" y="1295400"/>
            <a:ext cx="8534400" cy="5180013"/>
          </a:xfr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a:lnSpc>
                <a:spcPct val="120000"/>
              </a:lnSpc>
              <a:spcBef>
                <a:spcPts val="600"/>
              </a:spcBef>
              <a:spcAft>
                <a:spcPts val="600"/>
              </a:spcAft>
              <a:buClr>
                <a:schemeClr val="tx1">
                  <a:lumMod val="85000"/>
                  <a:lumOff val="15000"/>
                </a:schemeClr>
              </a:buClr>
              <a:buFont typeface="Arial" pitchFamily="34" charset="0"/>
              <a:buChar char="•"/>
            </a:pPr>
            <a:r>
              <a:rPr lang="en-US" altLang="zh-CN" b="0" dirty="0"/>
              <a:t>In this contribution, we discussed two main issues related to using MPDUs as HARQ units</a:t>
            </a:r>
          </a:p>
          <a:p>
            <a:pPr>
              <a:lnSpc>
                <a:spcPct val="120000"/>
              </a:lnSpc>
              <a:spcBef>
                <a:spcPts val="600"/>
              </a:spcBef>
              <a:spcAft>
                <a:spcPts val="600"/>
              </a:spcAft>
              <a:buClr>
                <a:schemeClr val="tx1">
                  <a:lumMod val="85000"/>
                  <a:lumOff val="15000"/>
                </a:schemeClr>
              </a:buClr>
              <a:buFont typeface="Arial" pitchFamily="34" charset="0"/>
              <a:buChar char="•"/>
            </a:pPr>
            <a:r>
              <a:rPr lang="en-US" altLang="zh-CN" b="0" dirty="0"/>
              <a:t>We showed that MPDUs can serve as HARQ units</a:t>
            </a:r>
          </a:p>
          <a:p>
            <a:pPr>
              <a:lnSpc>
                <a:spcPct val="120000"/>
              </a:lnSpc>
              <a:spcBef>
                <a:spcPts val="600"/>
              </a:spcBef>
              <a:spcAft>
                <a:spcPts val="600"/>
              </a:spcAft>
              <a:buClr>
                <a:schemeClr val="tx1">
                  <a:lumMod val="85000"/>
                  <a:lumOff val="15000"/>
                </a:schemeClr>
              </a:buClr>
              <a:buFont typeface="Arial" pitchFamily="34" charset="0"/>
              <a:buChar char="•"/>
            </a:pPr>
            <a:r>
              <a:rPr lang="en-US" altLang="zh-CN" b="0" dirty="0"/>
              <a:t>We discussed the pros and cons of using either CWs or MPDUs as HARQ units</a:t>
            </a:r>
          </a:p>
          <a:p>
            <a:pPr>
              <a:lnSpc>
                <a:spcPct val="120000"/>
              </a:lnSpc>
              <a:spcBef>
                <a:spcPts val="600"/>
              </a:spcBef>
              <a:spcAft>
                <a:spcPts val="600"/>
              </a:spcAft>
              <a:buClr>
                <a:schemeClr val="tx1">
                  <a:lumMod val="85000"/>
                  <a:lumOff val="15000"/>
                </a:schemeClr>
              </a:buClr>
              <a:buFont typeface="Arial" pitchFamily="34" charset="0"/>
              <a:buChar char="•"/>
            </a:pPr>
            <a:r>
              <a:rPr lang="en-US" altLang="zh-CN" b="0" dirty="0"/>
              <a:t>Though we are open to both options, our preference is </a:t>
            </a:r>
            <a:r>
              <a:rPr lang="en-US" altLang="zh-CN" b="0"/>
              <a:t>MPDU retransmission </a:t>
            </a:r>
            <a:r>
              <a:rPr lang="en-US" altLang="zh-CN" b="0" dirty="0"/>
              <a:t>since it is simpler and requires less time spent on spec design</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
        <p:nvSpPr>
          <p:cNvPr id="40"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Tree>
    <p:extLst>
      <p:ext uri="{BB962C8B-B14F-4D97-AF65-F5344CB8AC3E}">
        <p14:creationId xmlns:p14="http://schemas.microsoft.com/office/powerpoint/2010/main" val="2443509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382000" cy="5029200"/>
          </a:xfrm>
        </p:spPr>
        <p:txBody>
          <a:bodyPr/>
          <a:lstStyle/>
          <a:p>
            <a:pPr marL="457200" indent="-457200">
              <a:spcBef>
                <a:spcPts val="600"/>
              </a:spcBef>
              <a:spcAft>
                <a:spcPts val="600"/>
              </a:spcAft>
              <a:buFont typeface="+mj-lt"/>
              <a:buAutoNum type="arabicPeriod"/>
            </a:pPr>
            <a:r>
              <a:rPr lang="en-US" sz="2000" dirty="0"/>
              <a:t>11-18-1587: HARQ for EHT, Sep. 2018</a:t>
            </a:r>
          </a:p>
          <a:p>
            <a:pPr marL="457200" indent="-457200">
              <a:spcBef>
                <a:spcPts val="600"/>
              </a:spcBef>
              <a:spcAft>
                <a:spcPts val="600"/>
              </a:spcAft>
              <a:buFont typeface="+mj-lt"/>
              <a:buAutoNum type="arabicPeriod"/>
            </a:pPr>
            <a:r>
              <a:rPr lang="en-US" sz="2000" dirty="0"/>
              <a:t>11-18-1955: HARQ for EHT – Further Information, Nov. 2018</a:t>
            </a:r>
          </a:p>
          <a:p>
            <a:pPr marL="457200" indent="-457200">
              <a:spcBef>
                <a:spcPts val="600"/>
              </a:spcBef>
              <a:spcAft>
                <a:spcPts val="600"/>
              </a:spcAft>
              <a:buFont typeface="+mj-lt"/>
              <a:buAutoNum type="arabicPeriod"/>
            </a:pPr>
            <a:r>
              <a:rPr lang="en-US" sz="2000" dirty="0"/>
              <a:t>11-18-1963: Discussion on HARQ for EHT, Nov. 2018</a:t>
            </a:r>
          </a:p>
          <a:p>
            <a:pPr marL="457200" indent="-457200">
              <a:spcBef>
                <a:spcPts val="600"/>
              </a:spcBef>
              <a:spcAft>
                <a:spcPts val="600"/>
              </a:spcAft>
              <a:buFont typeface="+mj-lt"/>
              <a:buAutoNum type="arabicPeriod"/>
            </a:pPr>
            <a:r>
              <a:rPr lang="en-US" sz="2000" dirty="0"/>
              <a:t>11-19-1992: HARQ Feasibility, Jan. 2019</a:t>
            </a:r>
          </a:p>
          <a:p>
            <a:pPr marL="457200" indent="-457200">
              <a:spcBef>
                <a:spcPts val="600"/>
              </a:spcBef>
              <a:spcAft>
                <a:spcPts val="600"/>
              </a:spcAft>
              <a:buFont typeface="+mj-lt"/>
              <a:buAutoNum type="arabicPeriod"/>
            </a:pPr>
            <a:r>
              <a:rPr lang="en-US" sz="2000" dirty="0"/>
              <a:t>11-19-2029: HARQ in EHT, Jan. 2019</a:t>
            </a:r>
          </a:p>
          <a:p>
            <a:pPr marL="457200" indent="-457200">
              <a:spcBef>
                <a:spcPts val="600"/>
              </a:spcBef>
              <a:spcAft>
                <a:spcPts val="600"/>
              </a:spcAft>
              <a:buFont typeface="+mj-lt"/>
              <a:buAutoNum type="arabicPeriod"/>
            </a:pPr>
            <a:r>
              <a:rPr lang="en-US" sz="2000" dirty="0"/>
              <a:t>11-19-1979: HARQ performance analysis, Jan. 2019</a:t>
            </a:r>
          </a:p>
          <a:p>
            <a:pPr marL="457200" indent="-457200">
              <a:spcBef>
                <a:spcPts val="600"/>
              </a:spcBef>
              <a:spcAft>
                <a:spcPts val="600"/>
              </a:spcAft>
              <a:buFont typeface="+mj-lt"/>
              <a:buAutoNum type="arabicPeriod"/>
            </a:pPr>
            <a:r>
              <a:rPr lang="en-US" altLang="zh-CN" sz="2000" dirty="0"/>
              <a:t>11-19-780: Consideration on HARQ, May 2019</a:t>
            </a:r>
          </a:p>
          <a:p>
            <a:pPr marL="457200" indent="-457200">
              <a:spcBef>
                <a:spcPts val="600"/>
              </a:spcBef>
              <a:spcAft>
                <a:spcPts val="600"/>
              </a:spcAft>
              <a:buFont typeface="+mj-lt"/>
              <a:buAutoNum type="arabicPeriod"/>
            </a:pPr>
            <a:r>
              <a:rPr lang="en-US" altLang="zh-CN" sz="2000" dirty="0"/>
              <a:t>11-19-1578: An HARQ Transmission Scheme for 11be, Nov. 2019</a:t>
            </a:r>
          </a:p>
          <a:p>
            <a:pPr marL="457200" indent="-457200">
              <a:spcBef>
                <a:spcPts val="600"/>
              </a:spcBef>
              <a:spcAft>
                <a:spcPts val="600"/>
              </a:spcAft>
              <a:buFont typeface="+mj-lt"/>
              <a:buAutoNum type="arabicPeriod"/>
            </a:pPr>
            <a:r>
              <a:rPr lang="en-US" altLang="zh-CN" sz="2000" dirty="0"/>
              <a:t>11-19-1589: What should be the HARQ unit and why?, Sep. 2019</a:t>
            </a:r>
          </a:p>
          <a:p>
            <a:pPr marL="457200" indent="-457200">
              <a:spcBef>
                <a:spcPts val="600"/>
              </a:spcBef>
              <a:spcAft>
                <a:spcPts val="600"/>
              </a:spcAft>
              <a:buFont typeface="+mj-lt"/>
              <a:buAutoNum type="arabicPeriod"/>
            </a:pPr>
            <a:r>
              <a:rPr lang="en-US" altLang="zh-CN" sz="2000" dirty="0"/>
              <a:t>11-20-101: 11be HARQ Discussions, Jan. 2020</a:t>
            </a:r>
          </a:p>
        </p:txBody>
      </p:sp>
      <p:sp>
        <p:nvSpPr>
          <p:cNvPr id="3" name="Date Placeholder 2"/>
          <p:cNvSpPr>
            <a:spLocks noGrp="1"/>
          </p:cNvSpPr>
          <p:nvPr>
            <p:ph type="dt" sz="half" idx="10"/>
          </p:nvPr>
        </p:nvSpPr>
        <p:spPr>
          <a:xfrm>
            <a:off x="696913" y="332601"/>
            <a:ext cx="993862" cy="276999"/>
          </a:xfrm>
        </p:spPr>
        <p:txBody>
          <a:bodyPr/>
          <a:lstStyle/>
          <a:p>
            <a:r>
              <a:rPr lang="en-US" dirty="0"/>
              <a:t>June 2020</a:t>
            </a:r>
          </a:p>
        </p:txBody>
      </p:sp>
      <p:sp>
        <p:nvSpPr>
          <p:cNvPr id="4" name="Slide Number Placeholder 3"/>
          <p:cNvSpPr>
            <a:spLocks noGrp="1"/>
          </p:cNvSpPr>
          <p:nvPr>
            <p:ph type="sldNum" sz="quarter" idx="12"/>
          </p:nvPr>
        </p:nvSpPr>
        <p:spPr/>
        <p:txBody>
          <a:bodyPr/>
          <a:lstStyle/>
          <a:p>
            <a:pPr>
              <a:defRPr/>
            </a:pPr>
            <a:r>
              <a:rPr lang="en-US" dirty="0"/>
              <a:t>Slide </a:t>
            </a:r>
            <a:fld id="{7614916F-BBEF-4684-B6F5-1E636F42BA02}" type="slidenum">
              <a:rPr lang="en-US" smtClean="0"/>
              <a:pPr>
                <a:defRPr/>
              </a:pPr>
              <a:t>19</a:t>
            </a:fld>
            <a:endParaRPr lang="en-US" dirty="0"/>
          </a:p>
        </p:txBody>
      </p:sp>
      <p:sp>
        <p:nvSpPr>
          <p:cNvPr id="5" name="Title 4"/>
          <p:cNvSpPr>
            <a:spLocks noGrp="1"/>
          </p:cNvSpPr>
          <p:nvPr>
            <p:ph type="title"/>
          </p:nvPr>
        </p:nvSpPr>
        <p:spPr>
          <a:xfrm>
            <a:off x="685800" y="685800"/>
            <a:ext cx="7772400" cy="533400"/>
          </a:xfrm>
        </p:spPr>
        <p:txBody>
          <a:bodyPr/>
          <a:lstStyle/>
          <a:p>
            <a:r>
              <a:rPr lang="en-US" dirty="0"/>
              <a:t>References</a:t>
            </a:r>
          </a:p>
        </p:txBody>
      </p:sp>
      <p:sp>
        <p:nvSpPr>
          <p:cNvPr id="7"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Tree>
    <p:extLst>
      <p:ext uri="{BB962C8B-B14F-4D97-AF65-F5344CB8AC3E}">
        <p14:creationId xmlns:p14="http://schemas.microsoft.com/office/powerpoint/2010/main" val="44724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Background</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fontScale="85000" lnSpcReduction="20000"/>
          </a:bodyPr>
          <a:lstStyle/>
          <a:p>
            <a:pPr>
              <a:lnSpc>
                <a:spcPct val="110000"/>
              </a:lnSpc>
              <a:spcBef>
                <a:spcPts val="600"/>
              </a:spcBef>
              <a:spcAft>
                <a:spcPts val="600"/>
              </a:spcAft>
            </a:pPr>
            <a:r>
              <a:rPr lang="en-US" b="0" dirty="0"/>
              <a:t>Various contributions on Hybrid Automatic Repeat Request (HARQ) have been presented in previous meetings [1-8]</a:t>
            </a:r>
          </a:p>
          <a:p>
            <a:pPr>
              <a:lnSpc>
                <a:spcPct val="110000"/>
              </a:lnSpc>
              <a:spcBef>
                <a:spcPts val="600"/>
              </a:spcBef>
              <a:spcAft>
                <a:spcPts val="600"/>
              </a:spcAft>
            </a:pPr>
            <a:r>
              <a:rPr lang="en-US" b="0" dirty="0"/>
              <a:t>The issue of the basic HARQ unit </a:t>
            </a:r>
            <a:r>
              <a:rPr lang="en-IL" b="0" dirty="0"/>
              <a:t>–</a:t>
            </a:r>
            <a:r>
              <a:rPr lang="en-US" b="0" dirty="0"/>
              <a:t> which is signaled and retransmitted </a:t>
            </a:r>
            <a:r>
              <a:rPr lang="en-IL" b="0" dirty="0"/>
              <a:t>–</a:t>
            </a:r>
            <a:r>
              <a:rPr lang="en-US" b="0" dirty="0"/>
              <a:t> is still under debate</a:t>
            </a:r>
          </a:p>
          <a:p>
            <a:pPr>
              <a:lnSpc>
                <a:spcPct val="110000"/>
              </a:lnSpc>
              <a:spcBef>
                <a:spcPts val="600"/>
              </a:spcBef>
              <a:spcAft>
                <a:spcPts val="600"/>
              </a:spcAft>
            </a:pPr>
            <a:r>
              <a:rPr lang="en-US" b="0" dirty="0"/>
              <a:t>The two HARQ units being considered are:</a:t>
            </a:r>
          </a:p>
          <a:p>
            <a:pPr lvl="1">
              <a:lnSpc>
                <a:spcPct val="110000"/>
              </a:lnSpc>
              <a:spcBef>
                <a:spcPts val="600"/>
              </a:spcBef>
              <a:spcAft>
                <a:spcPts val="300"/>
              </a:spcAft>
            </a:pPr>
            <a:r>
              <a:rPr lang="en-US" dirty="0"/>
              <a:t>MPDU</a:t>
            </a:r>
          </a:p>
          <a:p>
            <a:pPr lvl="1">
              <a:lnSpc>
                <a:spcPct val="110000"/>
              </a:lnSpc>
              <a:spcBef>
                <a:spcPts val="600"/>
              </a:spcBef>
              <a:spcAft>
                <a:spcPts val="300"/>
              </a:spcAft>
            </a:pPr>
            <a:r>
              <a:rPr lang="en-US" b="0" dirty="0" err="1"/>
              <a:t>Codeword</a:t>
            </a:r>
            <a:endParaRPr lang="en-US" b="0" dirty="0"/>
          </a:p>
          <a:p>
            <a:pPr>
              <a:lnSpc>
                <a:spcPct val="110000"/>
              </a:lnSpc>
              <a:spcBef>
                <a:spcPts val="600"/>
              </a:spcBef>
              <a:spcAft>
                <a:spcPts val="600"/>
              </a:spcAft>
            </a:pPr>
            <a:r>
              <a:rPr lang="en-US" b="0" dirty="0"/>
              <a:t>Several recent contributions [9, 10] have raised concerns that an MPDU cannot be considered as an HARQ unit, </a:t>
            </a:r>
            <a:r>
              <a:rPr lang="en-US" b="0" dirty="0" smtClean="0"/>
              <a:t>with </a:t>
            </a:r>
            <a:r>
              <a:rPr lang="en-US" b="0" dirty="0"/>
              <a:t>respect to the following aspects:</a:t>
            </a:r>
          </a:p>
          <a:p>
            <a:pPr lvl="1">
              <a:lnSpc>
                <a:spcPct val="110000"/>
              </a:lnSpc>
              <a:spcBef>
                <a:spcPts val="600"/>
              </a:spcBef>
              <a:spcAft>
                <a:spcPts val="300"/>
              </a:spcAft>
            </a:pPr>
            <a:r>
              <a:rPr lang="en-US" dirty="0"/>
              <a:t>Different payload between retransmissions (e.g. due to changes in MPDU header)</a:t>
            </a:r>
          </a:p>
          <a:p>
            <a:pPr lvl="1">
              <a:lnSpc>
                <a:spcPct val="110000"/>
              </a:lnSpc>
              <a:spcBef>
                <a:spcPts val="600"/>
              </a:spcBef>
              <a:spcAft>
                <a:spcPts val="300"/>
              </a:spcAft>
            </a:pPr>
            <a:r>
              <a:rPr lang="en-US" b="0" dirty="0"/>
              <a:t>Misalignment between MPDUs and </a:t>
            </a:r>
            <a:r>
              <a:rPr lang="en-US" b="0" dirty="0" err="1"/>
              <a:t>codewords</a:t>
            </a:r>
            <a:endParaRPr lang="en-US" b="0" dirty="0"/>
          </a:p>
          <a:p>
            <a:pPr>
              <a:lnSpc>
                <a:spcPct val="110000"/>
              </a:lnSpc>
              <a:spcBef>
                <a:spcPts val="600"/>
              </a:spcBef>
              <a:spcAft>
                <a:spcPts val="600"/>
              </a:spcAft>
            </a:pPr>
            <a:r>
              <a:rPr lang="en-US" b="0" dirty="0"/>
              <a:t>In this contribution, we recap the existing procedures/frame formats and potential problems, address the concerns and present the pros and cons of each HARQ unit</a:t>
            </a:r>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3</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altLang="zh-CN" dirty="0" err="1">
                <a:solidFill>
                  <a:schemeClr val="tx1"/>
                </a:solidFill>
              </a:rPr>
              <a:t>Tx</a:t>
            </a:r>
            <a:r>
              <a:rPr lang="en-IE" altLang="zh-CN" dirty="0">
                <a:solidFill>
                  <a:schemeClr val="tx1"/>
                </a:solidFill>
              </a:rPr>
              <a:t> Frame Format in 802.11</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a:bodyPr>
          <a:lstStyle/>
          <a:p>
            <a:pPr>
              <a:lnSpc>
                <a:spcPct val="120000"/>
              </a:lnSpc>
              <a:spcBef>
                <a:spcPts val="600"/>
              </a:spcBef>
              <a:spcAft>
                <a:spcPts val="600"/>
              </a:spcAft>
              <a:buClr>
                <a:schemeClr val="tx1">
                  <a:lumMod val="85000"/>
                  <a:lumOff val="15000"/>
                </a:schemeClr>
              </a:buClr>
              <a:buFont typeface="Arial" pitchFamily="34" charset="0"/>
              <a:buChar char="•"/>
            </a:pPr>
            <a:r>
              <a:rPr lang="en-US" altLang="zh-CN" sz="2200" b="0" dirty="0"/>
              <a:t>The figure below depicts the frame format used in .11 (similar to [9]):</a:t>
            </a:r>
          </a:p>
          <a:p>
            <a:pPr>
              <a:lnSpc>
                <a:spcPct val="120000"/>
              </a:lnSpc>
              <a:spcBef>
                <a:spcPts val="600"/>
              </a:spcBef>
              <a:spcAft>
                <a:spcPts val="600"/>
              </a:spcAft>
              <a:buClr>
                <a:schemeClr val="tx1">
                  <a:lumMod val="85000"/>
                  <a:lumOff val="15000"/>
                </a:schemeClr>
              </a:buClr>
              <a:buFont typeface="Arial" pitchFamily="34" charset="0"/>
              <a:buChar char="•"/>
            </a:pPr>
            <a:endParaRPr lang="en-US" altLang="zh-CN" b="0" dirty="0"/>
          </a:p>
        </p:txBody>
      </p:sp>
      <p:sp>
        <p:nvSpPr>
          <p:cNvPr id="8" name="Footer Placeholder 4"/>
          <p:cNvSpPr>
            <a:spLocks noGrp="1"/>
          </p:cNvSpPr>
          <p:nvPr>
            <p:ph type="ftr" sz="quarter" idx="11"/>
          </p:nvPr>
        </p:nvSpPr>
        <p:spPr>
          <a:xfrm>
            <a:off x="7190990" y="6475413"/>
            <a:ext cx="1352935" cy="184666"/>
          </a:xfrm>
        </p:spPr>
        <p:txBody>
          <a:bodyPr/>
          <a:lstStyle/>
          <a:p>
            <a:r>
              <a:rPr lang="en-US" altLang="zh-CN" dirty="0"/>
              <a:t>Shimi Shilo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
        <p:nvSpPr>
          <p:cNvPr id="202" name="Rectangle 201"/>
          <p:cNvSpPr/>
          <p:nvPr/>
        </p:nvSpPr>
        <p:spPr bwMode="auto">
          <a:xfrm>
            <a:off x="2253056" y="4054866"/>
            <a:ext cx="959977"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#1</a:t>
            </a:r>
            <a:endParaRPr lang="en-US" sz="600" dirty="0">
              <a:latin typeface="Arial" charset="0"/>
            </a:endParaRPr>
          </a:p>
        </p:txBody>
      </p:sp>
      <p:cxnSp>
        <p:nvCxnSpPr>
          <p:cNvPr id="4" name="Straight Connector 3"/>
          <p:cNvCxnSpPr/>
          <p:nvPr/>
        </p:nvCxnSpPr>
        <p:spPr bwMode="auto">
          <a:xfrm flipH="1" flipV="1">
            <a:off x="1123988" y="3524620"/>
            <a:ext cx="1131775" cy="53605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3" name="Straight Connector 202"/>
          <p:cNvCxnSpPr/>
          <p:nvPr/>
        </p:nvCxnSpPr>
        <p:spPr bwMode="auto">
          <a:xfrm flipV="1">
            <a:off x="3193678" y="3538108"/>
            <a:ext cx="1721870" cy="5237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4" name="Rectangle 203"/>
          <p:cNvSpPr/>
          <p:nvPr/>
        </p:nvSpPr>
        <p:spPr bwMode="auto">
          <a:xfrm>
            <a:off x="1123986" y="3156439"/>
            <a:ext cx="1080120"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MAC Header</a:t>
            </a:r>
            <a:endParaRPr lang="en-US" sz="600" dirty="0">
              <a:latin typeface="Arial" charset="0"/>
            </a:endParaRPr>
          </a:p>
        </p:txBody>
      </p:sp>
      <p:sp>
        <p:nvSpPr>
          <p:cNvPr id="205" name="Rectangle 204"/>
          <p:cNvSpPr/>
          <p:nvPr/>
        </p:nvSpPr>
        <p:spPr bwMode="auto">
          <a:xfrm>
            <a:off x="2204705" y="3156439"/>
            <a:ext cx="557532"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dirty="0">
                <a:ln>
                  <a:noFill/>
                </a:ln>
                <a:solidFill>
                  <a:schemeClr val="tx1"/>
                </a:solidFill>
                <a:effectLst/>
                <a:latin typeface="Arial" charset="0"/>
                <a:ea typeface="宋体" charset="-122"/>
              </a:rPr>
              <a:t>Encryption Header</a:t>
            </a:r>
            <a:endParaRPr lang="en-US" sz="100" dirty="0">
              <a:latin typeface="Arial" charset="0"/>
            </a:endParaRPr>
          </a:p>
        </p:txBody>
      </p:sp>
      <p:sp>
        <p:nvSpPr>
          <p:cNvPr id="206" name="Rectangle 205"/>
          <p:cNvSpPr/>
          <p:nvPr/>
        </p:nvSpPr>
        <p:spPr bwMode="auto">
          <a:xfrm>
            <a:off x="2763395" y="3156439"/>
            <a:ext cx="1129680"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Encrypted</a:t>
            </a:r>
            <a:r>
              <a:rPr kumimoji="0" lang="en-US" sz="1050" b="0" i="0" u="none" strike="noStrike" cap="none" normalizeH="0" dirty="0">
                <a:ln>
                  <a:noFill/>
                </a:ln>
                <a:solidFill>
                  <a:schemeClr val="tx1"/>
                </a:solidFill>
                <a:effectLst/>
                <a:latin typeface="Arial" charset="0"/>
                <a:ea typeface="宋体" charset="-122"/>
              </a:rPr>
              <a:t> Data</a:t>
            </a:r>
            <a:endParaRPr lang="en-US" sz="600" dirty="0">
              <a:latin typeface="Arial" charset="0"/>
            </a:endParaRPr>
          </a:p>
        </p:txBody>
      </p:sp>
      <p:sp>
        <p:nvSpPr>
          <p:cNvPr id="207" name="Rectangle 206"/>
          <p:cNvSpPr/>
          <p:nvPr/>
        </p:nvSpPr>
        <p:spPr bwMode="auto">
          <a:xfrm>
            <a:off x="4457700" y="3156439"/>
            <a:ext cx="450755"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FCS</a:t>
            </a:r>
            <a:endParaRPr lang="en-US" sz="600" dirty="0">
              <a:latin typeface="Arial" charset="0"/>
            </a:endParaRPr>
          </a:p>
        </p:txBody>
      </p:sp>
      <p:cxnSp>
        <p:nvCxnSpPr>
          <p:cNvPr id="208" name="Straight Connector 207"/>
          <p:cNvCxnSpPr/>
          <p:nvPr/>
        </p:nvCxnSpPr>
        <p:spPr bwMode="auto">
          <a:xfrm flipH="1" flipV="1">
            <a:off x="2566343" y="2701731"/>
            <a:ext cx="195769" cy="46891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0" name="Rectangle 209"/>
          <p:cNvSpPr/>
          <p:nvPr/>
        </p:nvSpPr>
        <p:spPr bwMode="auto">
          <a:xfrm>
            <a:off x="2566343" y="2346007"/>
            <a:ext cx="1529407"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(A)-MSDU</a:t>
            </a:r>
            <a:endParaRPr lang="en-US" sz="600" dirty="0">
              <a:latin typeface="Arial" charset="0"/>
            </a:endParaRPr>
          </a:p>
        </p:txBody>
      </p:sp>
      <p:cxnSp>
        <p:nvCxnSpPr>
          <p:cNvPr id="211" name="Straight Connector 210"/>
          <p:cNvCxnSpPr/>
          <p:nvPr/>
        </p:nvCxnSpPr>
        <p:spPr bwMode="auto">
          <a:xfrm flipV="1">
            <a:off x="3899981" y="2701731"/>
            <a:ext cx="195769" cy="45326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5" name="Rectangle 214"/>
          <p:cNvSpPr/>
          <p:nvPr/>
        </p:nvSpPr>
        <p:spPr bwMode="auto">
          <a:xfrm>
            <a:off x="3580883" y="4054866"/>
            <a:ext cx="1067317"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#2</a:t>
            </a:r>
            <a:endParaRPr lang="en-US" sz="600" dirty="0">
              <a:latin typeface="Arial" charset="0"/>
            </a:endParaRPr>
          </a:p>
        </p:txBody>
      </p:sp>
      <p:sp>
        <p:nvSpPr>
          <p:cNvPr id="217" name="Rectangle 216"/>
          <p:cNvSpPr/>
          <p:nvPr/>
        </p:nvSpPr>
        <p:spPr bwMode="auto">
          <a:xfrm>
            <a:off x="4530463" y="405486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18" name="Rectangle 217"/>
          <p:cNvSpPr/>
          <p:nvPr/>
        </p:nvSpPr>
        <p:spPr bwMode="auto">
          <a:xfrm>
            <a:off x="4655227" y="405486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19" name="Rectangle 218"/>
          <p:cNvSpPr/>
          <p:nvPr/>
        </p:nvSpPr>
        <p:spPr bwMode="auto">
          <a:xfrm>
            <a:off x="4902998" y="4054866"/>
            <a:ext cx="972084"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MPDU #3</a:t>
            </a:r>
            <a:endParaRPr lang="en-US" sz="600" dirty="0">
              <a:latin typeface="Arial" charset="0"/>
            </a:endParaRPr>
          </a:p>
        </p:txBody>
      </p:sp>
      <p:sp>
        <p:nvSpPr>
          <p:cNvPr id="220" name="Rectangle 219"/>
          <p:cNvSpPr/>
          <p:nvPr/>
        </p:nvSpPr>
        <p:spPr bwMode="auto">
          <a:xfrm>
            <a:off x="5864087" y="405486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21" name="Rectangle 220"/>
          <p:cNvSpPr/>
          <p:nvPr/>
        </p:nvSpPr>
        <p:spPr bwMode="auto">
          <a:xfrm>
            <a:off x="5986067" y="4054866"/>
            <a:ext cx="713463" cy="355724"/>
          </a:xfrm>
          <a:prstGeom prst="rect">
            <a:avLst/>
          </a:prstGeom>
          <a:solidFill>
            <a:srgbClr val="F6FBB7"/>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EOF Padding</a:t>
            </a:r>
            <a:endParaRPr lang="en-US" sz="600" dirty="0">
              <a:latin typeface="Arial" charset="0"/>
            </a:endParaRPr>
          </a:p>
        </p:txBody>
      </p:sp>
      <p:sp>
        <p:nvSpPr>
          <p:cNvPr id="222" name="Rectangle 221"/>
          <p:cNvSpPr/>
          <p:nvPr/>
        </p:nvSpPr>
        <p:spPr bwMode="auto">
          <a:xfrm>
            <a:off x="7981019" y="3244068"/>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24" name="Rectangle 223"/>
          <p:cNvSpPr/>
          <p:nvPr/>
        </p:nvSpPr>
        <p:spPr bwMode="auto">
          <a:xfrm>
            <a:off x="8102065" y="3355680"/>
            <a:ext cx="993809" cy="17369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Pre-EOF Zero-Length Delimiter</a:t>
            </a:r>
          </a:p>
        </p:txBody>
      </p:sp>
      <p:sp>
        <p:nvSpPr>
          <p:cNvPr id="225" name="Rectangle 224"/>
          <p:cNvSpPr/>
          <p:nvPr/>
        </p:nvSpPr>
        <p:spPr bwMode="auto">
          <a:xfrm>
            <a:off x="2133600" y="4836924"/>
            <a:ext cx="4565930" cy="355724"/>
          </a:xfrm>
          <a:prstGeom prst="rect">
            <a:avLst/>
          </a:prstGeom>
          <a:solidFill>
            <a:srgbClr val="B6FCD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PSDU</a:t>
            </a:r>
            <a:endParaRPr lang="en-US" sz="600" dirty="0">
              <a:latin typeface="Arial" charset="0"/>
            </a:endParaRPr>
          </a:p>
        </p:txBody>
      </p:sp>
      <p:cxnSp>
        <p:nvCxnSpPr>
          <p:cNvPr id="226" name="Straight Connector 225"/>
          <p:cNvCxnSpPr/>
          <p:nvPr/>
        </p:nvCxnSpPr>
        <p:spPr bwMode="auto">
          <a:xfrm flipV="1">
            <a:off x="2143993" y="4428592"/>
            <a:ext cx="1114" cy="397435"/>
          </a:xfrm>
          <a:prstGeom prst="line">
            <a:avLst/>
          </a:prstGeom>
          <a:solidFill>
            <a:schemeClr val="accent1"/>
          </a:solidFill>
          <a:ln w="12700" cap="flat" cmpd="sng" algn="ctr">
            <a:solidFill>
              <a:schemeClr val="tx1"/>
            </a:solidFill>
            <a:prstDash val="dash"/>
            <a:round/>
            <a:headEnd type="triangle" w="med" len="med"/>
            <a:tailEnd type="none" w="med" len="med"/>
          </a:ln>
          <a:effectLst/>
        </p:spPr>
      </p:cxnSp>
      <p:cxnSp>
        <p:nvCxnSpPr>
          <p:cNvPr id="227" name="Straight Connector 226"/>
          <p:cNvCxnSpPr/>
          <p:nvPr/>
        </p:nvCxnSpPr>
        <p:spPr bwMode="auto">
          <a:xfrm flipV="1">
            <a:off x="6688879" y="4412249"/>
            <a:ext cx="1114" cy="397435"/>
          </a:xfrm>
          <a:prstGeom prst="line">
            <a:avLst/>
          </a:prstGeom>
          <a:solidFill>
            <a:schemeClr val="accent1"/>
          </a:solidFill>
          <a:ln w="12700" cap="flat" cmpd="sng" algn="ctr">
            <a:solidFill>
              <a:schemeClr val="tx1"/>
            </a:solidFill>
            <a:prstDash val="dash"/>
            <a:round/>
            <a:headEnd type="triangle" w="med" len="med"/>
            <a:tailEnd type="none" w="med" len="med"/>
          </a:ln>
          <a:effectLst/>
        </p:spPr>
      </p:cxnSp>
      <p:sp>
        <p:nvSpPr>
          <p:cNvPr id="228" name="Rectangle 227"/>
          <p:cNvSpPr/>
          <p:nvPr/>
        </p:nvSpPr>
        <p:spPr bwMode="auto">
          <a:xfrm>
            <a:off x="7981019" y="3759905"/>
            <a:ext cx="124620" cy="35572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29" name="Rectangle 228"/>
          <p:cNvSpPr/>
          <p:nvPr/>
        </p:nvSpPr>
        <p:spPr bwMode="auto">
          <a:xfrm>
            <a:off x="2019373" y="4836906"/>
            <a:ext cx="124620" cy="35572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30" name="Rectangle 229"/>
          <p:cNvSpPr/>
          <p:nvPr/>
        </p:nvSpPr>
        <p:spPr bwMode="auto">
          <a:xfrm>
            <a:off x="8160731" y="3846425"/>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Service Field</a:t>
            </a:r>
          </a:p>
        </p:txBody>
      </p:sp>
      <p:sp>
        <p:nvSpPr>
          <p:cNvPr id="231" name="Rectangle 230"/>
          <p:cNvSpPr/>
          <p:nvPr/>
        </p:nvSpPr>
        <p:spPr bwMode="auto">
          <a:xfrm>
            <a:off x="7981019" y="4289551"/>
            <a:ext cx="124620" cy="355724"/>
          </a:xfrm>
          <a:prstGeom prst="rect">
            <a:avLst/>
          </a:prstGeom>
          <a:solidFill>
            <a:srgbClr val="F49088"/>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32" name="Rectangle 231"/>
          <p:cNvSpPr/>
          <p:nvPr/>
        </p:nvSpPr>
        <p:spPr bwMode="auto">
          <a:xfrm>
            <a:off x="8150191" y="4373661"/>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Pre-FEC Padding</a:t>
            </a:r>
          </a:p>
        </p:txBody>
      </p:sp>
      <p:sp>
        <p:nvSpPr>
          <p:cNvPr id="233" name="Rectangle 232"/>
          <p:cNvSpPr/>
          <p:nvPr/>
        </p:nvSpPr>
        <p:spPr bwMode="auto">
          <a:xfrm>
            <a:off x="6700449" y="4835629"/>
            <a:ext cx="124620" cy="355724"/>
          </a:xfrm>
          <a:prstGeom prst="rect">
            <a:avLst/>
          </a:prstGeom>
          <a:solidFill>
            <a:srgbClr val="F49088"/>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34" name="Rectangle 233"/>
          <p:cNvSpPr/>
          <p:nvPr/>
        </p:nvSpPr>
        <p:spPr bwMode="auto">
          <a:xfrm>
            <a:off x="7976319" y="4801782"/>
            <a:ext cx="124620" cy="355724"/>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35" name="Rectangle 234"/>
          <p:cNvSpPr/>
          <p:nvPr/>
        </p:nvSpPr>
        <p:spPr bwMode="auto">
          <a:xfrm>
            <a:off x="8145491" y="4885892"/>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Post-FEC Padding</a:t>
            </a:r>
          </a:p>
        </p:txBody>
      </p:sp>
      <p:sp>
        <p:nvSpPr>
          <p:cNvPr id="236" name="Rectangle 235"/>
          <p:cNvSpPr/>
          <p:nvPr/>
        </p:nvSpPr>
        <p:spPr bwMode="auto">
          <a:xfrm>
            <a:off x="6826767" y="4835629"/>
            <a:ext cx="124620" cy="355724"/>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37" name="Rectangle 236"/>
          <p:cNvSpPr/>
          <p:nvPr/>
        </p:nvSpPr>
        <p:spPr bwMode="auto">
          <a:xfrm>
            <a:off x="2019373" y="5587876"/>
            <a:ext cx="723827"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#1</a:t>
            </a:r>
            <a:endParaRPr lang="en-US" sz="600" dirty="0">
              <a:latin typeface="Arial" charset="0"/>
            </a:endParaRPr>
          </a:p>
        </p:txBody>
      </p:sp>
      <p:sp>
        <p:nvSpPr>
          <p:cNvPr id="238" name="Rectangle 237"/>
          <p:cNvSpPr/>
          <p:nvPr/>
        </p:nvSpPr>
        <p:spPr bwMode="auto">
          <a:xfrm>
            <a:off x="2750301" y="5587876"/>
            <a:ext cx="678699"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#2</a:t>
            </a:r>
            <a:endParaRPr lang="en-US" sz="600" dirty="0">
              <a:latin typeface="Arial" charset="0"/>
            </a:endParaRPr>
          </a:p>
        </p:txBody>
      </p:sp>
      <p:sp>
        <p:nvSpPr>
          <p:cNvPr id="239" name="Rectangle 238"/>
          <p:cNvSpPr/>
          <p:nvPr/>
        </p:nvSpPr>
        <p:spPr bwMode="auto">
          <a:xfrm>
            <a:off x="3439753" y="5587876"/>
            <a:ext cx="675047"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#3</a:t>
            </a:r>
            <a:endParaRPr lang="en-US" sz="600" dirty="0">
              <a:latin typeface="Arial" charset="0"/>
            </a:endParaRPr>
          </a:p>
        </p:txBody>
      </p:sp>
      <p:sp>
        <p:nvSpPr>
          <p:cNvPr id="240" name="Rectangle 239"/>
          <p:cNvSpPr/>
          <p:nvPr/>
        </p:nvSpPr>
        <p:spPr bwMode="auto">
          <a:xfrm>
            <a:off x="4125641" y="5587876"/>
            <a:ext cx="696159"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#4</a:t>
            </a:r>
            <a:endParaRPr lang="en-US" sz="600" dirty="0">
              <a:latin typeface="Arial" charset="0"/>
            </a:endParaRPr>
          </a:p>
        </p:txBody>
      </p:sp>
      <p:sp>
        <p:nvSpPr>
          <p:cNvPr id="241" name="Rectangle 240"/>
          <p:cNvSpPr/>
          <p:nvPr/>
        </p:nvSpPr>
        <p:spPr bwMode="auto">
          <a:xfrm>
            <a:off x="4825063" y="5587876"/>
            <a:ext cx="647627"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#5</a:t>
            </a:r>
            <a:endParaRPr lang="en-US" sz="600" dirty="0">
              <a:latin typeface="Arial" charset="0"/>
            </a:endParaRPr>
          </a:p>
        </p:txBody>
      </p:sp>
      <p:sp>
        <p:nvSpPr>
          <p:cNvPr id="242" name="Rectangle 241"/>
          <p:cNvSpPr/>
          <p:nvPr/>
        </p:nvSpPr>
        <p:spPr bwMode="auto">
          <a:xfrm>
            <a:off x="5465921" y="5587876"/>
            <a:ext cx="647627"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#6</a:t>
            </a:r>
            <a:endParaRPr lang="en-US" sz="600" dirty="0">
              <a:latin typeface="Arial" charset="0"/>
            </a:endParaRPr>
          </a:p>
        </p:txBody>
      </p:sp>
      <p:sp>
        <p:nvSpPr>
          <p:cNvPr id="243" name="Rectangle 242"/>
          <p:cNvSpPr/>
          <p:nvPr/>
        </p:nvSpPr>
        <p:spPr bwMode="auto">
          <a:xfrm>
            <a:off x="6120423" y="5587876"/>
            <a:ext cx="704646"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a:ln>
                  <a:noFill/>
                </a:ln>
                <a:solidFill>
                  <a:schemeClr val="tx1"/>
                </a:solidFill>
                <a:effectLst/>
                <a:latin typeface="Arial" charset="0"/>
                <a:ea typeface="宋体" charset="-122"/>
              </a:rPr>
              <a:t>CW #7</a:t>
            </a:r>
            <a:endParaRPr lang="en-US" sz="600" dirty="0">
              <a:latin typeface="Arial" charset="0"/>
            </a:endParaRPr>
          </a:p>
        </p:txBody>
      </p:sp>
      <p:sp>
        <p:nvSpPr>
          <p:cNvPr id="16" name="Left Brace 15"/>
          <p:cNvSpPr/>
          <p:nvPr/>
        </p:nvSpPr>
        <p:spPr bwMode="auto">
          <a:xfrm>
            <a:off x="685800" y="2286000"/>
            <a:ext cx="228942" cy="22098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5" name="Left Brace 244"/>
          <p:cNvSpPr/>
          <p:nvPr/>
        </p:nvSpPr>
        <p:spPr bwMode="auto">
          <a:xfrm>
            <a:off x="685800" y="4826026"/>
            <a:ext cx="228942" cy="1117573"/>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6" name="Rectangle 245"/>
          <p:cNvSpPr/>
          <p:nvPr/>
        </p:nvSpPr>
        <p:spPr bwMode="auto">
          <a:xfrm rot="16200000">
            <a:off x="143305" y="3303445"/>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MAC</a:t>
            </a:r>
          </a:p>
        </p:txBody>
      </p:sp>
      <p:sp>
        <p:nvSpPr>
          <p:cNvPr id="247" name="Rectangle 246"/>
          <p:cNvSpPr/>
          <p:nvPr/>
        </p:nvSpPr>
        <p:spPr bwMode="auto">
          <a:xfrm rot="16200000">
            <a:off x="151472" y="5293471"/>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PHY</a:t>
            </a:r>
          </a:p>
        </p:txBody>
      </p:sp>
      <p:sp>
        <p:nvSpPr>
          <p:cNvPr id="250" name="Rectangle 249"/>
          <p:cNvSpPr/>
          <p:nvPr/>
        </p:nvSpPr>
        <p:spPr bwMode="auto">
          <a:xfrm>
            <a:off x="7976320" y="5311151"/>
            <a:ext cx="124620" cy="35572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251" name="Rectangle 250"/>
          <p:cNvSpPr/>
          <p:nvPr/>
        </p:nvSpPr>
        <p:spPr bwMode="auto">
          <a:xfrm>
            <a:off x="8156918" y="5402224"/>
            <a:ext cx="796868" cy="18268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CW Info Bits</a:t>
            </a:r>
          </a:p>
        </p:txBody>
      </p:sp>
      <p:sp>
        <p:nvSpPr>
          <p:cNvPr id="53" name="Rectangle 52"/>
          <p:cNvSpPr/>
          <p:nvPr/>
        </p:nvSpPr>
        <p:spPr bwMode="auto">
          <a:xfrm>
            <a:off x="7981019" y="2736725"/>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54" name="Rectangle 53"/>
          <p:cNvSpPr/>
          <p:nvPr/>
        </p:nvSpPr>
        <p:spPr bwMode="auto">
          <a:xfrm>
            <a:off x="8102065" y="2848337"/>
            <a:ext cx="993809" cy="17369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Delimiter</a:t>
            </a:r>
          </a:p>
        </p:txBody>
      </p:sp>
      <p:sp>
        <p:nvSpPr>
          <p:cNvPr id="55" name="Rectangle 54"/>
          <p:cNvSpPr/>
          <p:nvPr/>
        </p:nvSpPr>
        <p:spPr bwMode="auto">
          <a:xfrm>
            <a:off x="2130030" y="4054866"/>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58" name="Rectangle 57"/>
          <p:cNvSpPr/>
          <p:nvPr/>
        </p:nvSpPr>
        <p:spPr bwMode="auto">
          <a:xfrm>
            <a:off x="3452028" y="4054866"/>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59" name="Rectangle 58"/>
          <p:cNvSpPr/>
          <p:nvPr/>
        </p:nvSpPr>
        <p:spPr bwMode="auto">
          <a:xfrm>
            <a:off x="4780214" y="4054866"/>
            <a:ext cx="124620" cy="355724"/>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56" name="Rectangle 55"/>
          <p:cNvSpPr/>
          <p:nvPr/>
        </p:nvSpPr>
        <p:spPr bwMode="auto">
          <a:xfrm>
            <a:off x="6828956" y="5590063"/>
            <a:ext cx="106491" cy="355724"/>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57" name="Rectangle 56"/>
          <p:cNvSpPr/>
          <p:nvPr/>
        </p:nvSpPr>
        <p:spPr bwMode="auto">
          <a:xfrm>
            <a:off x="3902600" y="3156439"/>
            <a:ext cx="557532" cy="35572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600" b="0" i="0" u="none" strike="noStrike" cap="none" normalizeH="0" baseline="0">
                <a:ln>
                  <a:noFill/>
                </a:ln>
                <a:solidFill>
                  <a:schemeClr val="tx1"/>
                </a:solidFill>
                <a:effectLst/>
                <a:latin typeface="Arial" charset="0"/>
                <a:ea typeface="宋体" charset="-122"/>
              </a:rPr>
              <a:t>Encryption </a:t>
            </a:r>
            <a:r>
              <a:rPr kumimoji="0" lang="en-US" sz="600" b="0" i="0" u="none" strike="noStrike" cap="none" normalizeH="0" baseline="0" dirty="0">
                <a:ln>
                  <a:noFill/>
                </a:ln>
                <a:solidFill>
                  <a:schemeClr val="tx1"/>
                </a:solidFill>
                <a:effectLst/>
                <a:latin typeface="Arial" charset="0"/>
                <a:ea typeface="宋体" charset="-122"/>
              </a:rPr>
              <a:t>Trailer (MIC)</a:t>
            </a:r>
            <a:endParaRPr lang="en-US" sz="100" dirty="0">
              <a:latin typeface="Arial" charset="0"/>
            </a:endParaRPr>
          </a:p>
        </p:txBody>
      </p:sp>
      <p:sp>
        <p:nvSpPr>
          <p:cNvPr id="61" name="Rectangle 60"/>
          <p:cNvSpPr/>
          <p:nvPr/>
        </p:nvSpPr>
        <p:spPr bwMode="auto">
          <a:xfrm>
            <a:off x="3206967" y="405486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62" name="Rectangle 61"/>
          <p:cNvSpPr/>
          <p:nvPr/>
        </p:nvSpPr>
        <p:spPr bwMode="auto">
          <a:xfrm>
            <a:off x="3331731" y="405486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
        <p:nvSpPr>
          <p:cNvPr id="65" name="Rectangle 64"/>
          <p:cNvSpPr/>
          <p:nvPr/>
        </p:nvSpPr>
        <p:spPr bwMode="auto">
          <a:xfrm>
            <a:off x="5753052" y="4054866"/>
            <a:ext cx="124620" cy="355724"/>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600" dirty="0">
              <a:latin typeface="Arial" charset="0"/>
            </a:endParaRPr>
          </a:p>
        </p:txBody>
      </p:sp>
    </p:spTree>
    <p:extLst>
      <p:ext uri="{BB962C8B-B14F-4D97-AF65-F5344CB8AC3E}">
        <p14:creationId xmlns:p14="http://schemas.microsoft.com/office/powerpoint/2010/main" val="70314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4</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altLang="zh-CN" dirty="0">
                <a:solidFill>
                  <a:schemeClr val="tx1"/>
                </a:solidFill>
              </a:rPr>
              <a:t>Different MPDU Contents within </a:t>
            </a:r>
            <a:r>
              <a:rPr lang="en-IE" altLang="zh-CN" dirty="0" err="1">
                <a:solidFill>
                  <a:schemeClr val="tx1"/>
                </a:solidFill>
              </a:rPr>
              <a:t>ReTx</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a:bodyPr>
          <a:lstStyle/>
          <a:p>
            <a:pPr>
              <a:lnSpc>
                <a:spcPct val="120000"/>
              </a:lnSpc>
              <a:spcBef>
                <a:spcPts val="600"/>
              </a:spcBef>
              <a:spcAft>
                <a:spcPts val="600"/>
              </a:spcAft>
              <a:buClr>
                <a:schemeClr val="tx1">
                  <a:lumMod val="85000"/>
                  <a:lumOff val="15000"/>
                </a:schemeClr>
              </a:buClr>
              <a:buFont typeface="Arial" pitchFamily="34" charset="0"/>
              <a:buChar char="•"/>
            </a:pPr>
            <a:r>
              <a:rPr lang="en-US" altLang="zh-CN" sz="2200" b="0" dirty="0"/>
              <a:t>Today, between retransmissions, the following parameters can change:</a:t>
            </a:r>
          </a:p>
          <a:p>
            <a:pPr lvl="1">
              <a:lnSpc>
                <a:spcPct val="120000"/>
              </a:lnSpc>
              <a:spcBef>
                <a:spcPts val="600"/>
              </a:spcBef>
              <a:spcAft>
                <a:spcPts val="300"/>
              </a:spcAft>
              <a:buClr>
                <a:schemeClr val="tx1">
                  <a:lumMod val="85000"/>
                  <a:lumOff val="15000"/>
                </a:schemeClr>
              </a:buClr>
              <a:buFont typeface="Arial" pitchFamily="34" charset="0"/>
              <a:buChar char="•"/>
            </a:pPr>
            <a:r>
              <a:rPr lang="en-US" altLang="zh-CN" sz="1800" b="0" dirty="0"/>
              <a:t>Entire MAC header can change</a:t>
            </a:r>
          </a:p>
          <a:p>
            <a:pPr lvl="2">
              <a:lnSpc>
                <a:spcPct val="120000"/>
              </a:lnSpc>
              <a:spcBef>
                <a:spcPts val="600"/>
              </a:spcBef>
              <a:spcAft>
                <a:spcPts val="300"/>
              </a:spcAft>
              <a:buClr>
                <a:schemeClr val="tx1">
                  <a:lumMod val="85000"/>
                  <a:lumOff val="15000"/>
                </a:schemeClr>
              </a:buClr>
              <a:buFont typeface="Arial" pitchFamily="34" charset="0"/>
              <a:buChar char="•"/>
            </a:pPr>
            <a:r>
              <a:rPr lang="en-US" altLang="zh-CN" sz="1600" b="0" dirty="0"/>
              <a:t>Retry bit changes upon retransmission</a:t>
            </a:r>
          </a:p>
          <a:p>
            <a:pPr lvl="2">
              <a:lnSpc>
                <a:spcPct val="120000"/>
              </a:lnSpc>
              <a:spcBef>
                <a:spcPts val="600"/>
              </a:spcBef>
              <a:spcAft>
                <a:spcPts val="300"/>
              </a:spcAft>
              <a:buClr>
                <a:schemeClr val="tx1">
                  <a:lumMod val="85000"/>
                  <a:lumOff val="15000"/>
                </a:schemeClr>
              </a:buClr>
              <a:buFont typeface="Arial" pitchFamily="34" charset="0"/>
              <a:buChar char="•"/>
            </a:pPr>
            <a:r>
              <a:rPr lang="en-US" altLang="zh-CN" sz="1600" dirty="0"/>
              <a:t>Duration will be modified based on transmission parameters</a:t>
            </a:r>
          </a:p>
          <a:p>
            <a:pPr lvl="1">
              <a:lnSpc>
                <a:spcPct val="120000"/>
              </a:lnSpc>
              <a:spcBef>
                <a:spcPts val="600"/>
              </a:spcBef>
              <a:spcAft>
                <a:spcPts val="300"/>
              </a:spcAft>
              <a:buClr>
                <a:schemeClr val="tx1">
                  <a:lumMod val="85000"/>
                  <a:lumOff val="15000"/>
                </a:schemeClr>
              </a:buClr>
              <a:buFont typeface="Arial" pitchFamily="34" charset="0"/>
              <a:buChar char="•"/>
            </a:pPr>
            <a:r>
              <a:rPr lang="en-US" altLang="zh-CN" sz="1800" dirty="0"/>
              <a:t>FCS</a:t>
            </a:r>
          </a:p>
          <a:p>
            <a:pPr lvl="1">
              <a:lnSpc>
                <a:spcPct val="120000"/>
              </a:lnSpc>
              <a:spcBef>
                <a:spcPts val="600"/>
              </a:spcBef>
              <a:spcAft>
                <a:spcPts val="300"/>
              </a:spcAft>
              <a:buClr>
                <a:schemeClr val="tx1">
                  <a:lumMod val="85000"/>
                  <a:lumOff val="15000"/>
                </a:schemeClr>
              </a:buClr>
              <a:buFont typeface="Arial" pitchFamily="34" charset="0"/>
              <a:buChar char="•"/>
            </a:pPr>
            <a:r>
              <a:rPr lang="en-US" altLang="zh-CN" sz="1800" dirty="0"/>
              <a:t>Number (or existence) of ZLDs</a:t>
            </a:r>
          </a:p>
          <a:p>
            <a:pPr lvl="1">
              <a:lnSpc>
                <a:spcPct val="120000"/>
              </a:lnSpc>
              <a:spcBef>
                <a:spcPts val="600"/>
              </a:spcBef>
              <a:spcAft>
                <a:spcPts val="300"/>
              </a:spcAft>
              <a:buClr>
                <a:schemeClr val="tx1">
                  <a:lumMod val="85000"/>
                  <a:lumOff val="15000"/>
                </a:schemeClr>
              </a:buClr>
              <a:buFont typeface="Arial" pitchFamily="34" charset="0"/>
              <a:buChar char="•"/>
            </a:pPr>
            <a:r>
              <a:rPr lang="en-US" altLang="zh-CN" sz="1800" dirty="0"/>
              <a:t>EOF/Pre-FEC/Post-FEC padding, depending on the transmission parameters</a:t>
            </a:r>
          </a:p>
          <a:p>
            <a:pPr>
              <a:lnSpc>
                <a:spcPct val="120000"/>
              </a:lnSpc>
              <a:spcBef>
                <a:spcPts val="600"/>
              </a:spcBef>
              <a:spcAft>
                <a:spcPts val="600"/>
              </a:spcAft>
              <a:buClr>
                <a:schemeClr val="tx1">
                  <a:lumMod val="85000"/>
                  <a:lumOff val="15000"/>
                </a:schemeClr>
              </a:buClr>
              <a:buFont typeface="Arial" pitchFamily="34" charset="0"/>
              <a:buChar char="•"/>
            </a:pPr>
            <a:r>
              <a:rPr lang="en-US" altLang="zh-CN" sz="2200" b="0" dirty="0"/>
              <a:t>Any change in the PSDU contents (and pre-FEC) will result in different coded bits and hence cannot be combined at the receiver side</a:t>
            </a:r>
          </a:p>
        </p:txBody>
      </p:sp>
      <p:sp>
        <p:nvSpPr>
          <p:cNvPr id="8" name="Footer Placeholder 4"/>
          <p:cNvSpPr>
            <a:spLocks noGrp="1"/>
          </p:cNvSpPr>
          <p:nvPr>
            <p:ph type="ftr" sz="quarter" idx="11"/>
          </p:nvPr>
        </p:nvSpPr>
        <p:spPr>
          <a:xfrm>
            <a:off x="7190990" y="6475413"/>
            <a:ext cx="1352935" cy="184666"/>
          </a:xfrm>
        </p:spPr>
        <p:txBody>
          <a:bodyPr/>
          <a:lstStyle/>
          <a:p>
            <a:r>
              <a:rPr lang="en-US" altLang="zh-CN" dirty="0"/>
              <a:t>Shimi Shilo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238727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5</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Misalignment between MPDUs and CWs</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a:bodyPr>
          <a:lstStyle/>
          <a:p>
            <a:pPr>
              <a:lnSpc>
                <a:spcPct val="120000"/>
              </a:lnSpc>
              <a:spcBef>
                <a:spcPts val="600"/>
              </a:spcBef>
              <a:spcAft>
                <a:spcPts val="600"/>
              </a:spcAft>
              <a:buClr>
                <a:schemeClr val="tx1">
                  <a:lumMod val="85000"/>
                  <a:lumOff val="15000"/>
                </a:schemeClr>
              </a:buClr>
              <a:buFont typeface="Arial" pitchFamily="34" charset="0"/>
              <a:buChar char="•"/>
            </a:pPr>
            <a:r>
              <a:rPr lang="en-US" altLang="zh-CN" b="0" dirty="0"/>
              <a:t>The 802.11 specs (and hence respective implementations) so far assume the following:</a:t>
            </a:r>
          </a:p>
          <a:p>
            <a:pPr marL="685800" lvl="2" indent="-342900">
              <a:lnSpc>
                <a:spcPct val="130000"/>
              </a:lnSpc>
              <a:spcBef>
                <a:spcPts val="600"/>
              </a:spcBef>
              <a:spcAft>
                <a:spcPts val="600"/>
              </a:spcAft>
              <a:buClr>
                <a:schemeClr val="tx1">
                  <a:lumMod val="85000"/>
                  <a:lumOff val="15000"/>
                </a:schemeClr>
              </a:buClr>
              <a:buFont typeface="Arial" pitchFamily="34" charset="0"/>
              <a:buChar char="•"/>
            </a:pPr>
            <a:r>
              <a:rPr lang="en-US" altLang="zh-CN" sz="2200" dirty="0">
                <a:ea typeface="+mn-ea"/>
                <a:cs typeface="+mn-cs"/>
              </a:rPr>
              <a:t>The PHY receives a PSDU from the MAC layer and is not aware of the MPDU boundaries, their length, delimiters, etc.</a:t>
            </a:r>
          </a:p>
          <a:p>
            <a:pPr marL="685800" lvl="2" indent="-342900">
              <a:lnSpc>
                <a:spcPct val="130000"/>
              </a:lnSpc>
              <a:spcBef>
                <a:spcPts val="600"/>
              </a:spcBef>
              <a:spcAft>
                <a:spcPts val="600"/>
              </a:spcAft>
              <a:buClr>
                <a:schemeClr val="tx1">
                  <a:lumMod val="85000"/>
                  <a:lumOff val="15000"/>
                </a:schemeClr>
              </a:buClr>
              <a:buFont typeface="Arial" pitchFamily="34" charset="0"/>
              <a:buChar char="•"/>
            </a:pPr>
            <a:r>
              <a:rPr lang="en-US" altLang="zh-CN" sz="2200" dirty="0">
                <a:ea typeface="+mn-ea"/>
                <a:cs typeface="+mn-cs"/>
              </a:rPr>
              <a:t>The FEC (LDPC) operates on blocks of information bits, regardless of MPDU boundaries</a:t>
            </a:r>
          </a:p>
          <a:p>
            <a:pPr marL="685800" lvl="2" indent="-342900">
              <a:lnSpc>
                <a:spcPct val="130000"/>
              </a:lnSpc>
              <a:spcBef>
                <a:spcPts val="600"/>
              </a:spcBef>
              <a:spcAft>
                <a:spcPts val="600"/>
              </a:spcAft>
              <a:buClr>
                <a:schemeClr val="tx1">
                  <a:lumMod val="85000"/>
                  <a:lumOff val="15000"/>
                </a:schemeClr>
              </a:buClr>
              <a:buFont typeface="Arial" pitchFamily="34" charset="0"/>
              <a:buChar char="•"/>
            </a:pPr>
            <a:r>
              <a:rPr lang="en-US" altLang="zh-CN" sz="2200" dirty="0">
                <a:ea typeface="+mn-ea"/>
                <a:cs typeface="+mn-cs"/>
              </a:rPr>
              <a:t>A Block ACK (BA) indicates which MPDUs (within the A-MPDU) were decoded correctly, so retransmission occurs only for incorrectly decoded MPDUs</a:t>
            </a:r>
          </a:p>
        </p:txBody>
      </p:sp>
      <p:sp>
        <p:nvSpPr>
          <p:cNvPr id="8" name="Footer Placeholder 4"/>
          <p:cNvSpPr>
            <a:spLocks noGrp="1"/>
          </p:cNvSpPr>
          <p:nvPr>
            <p:ph type="ftr" sz="quarter" idx="11"/>
          </p:nvPr>
        </p:nvSpPr>
        <p:spPr>
          <a:xfrm>
            <a:off x="7190990" y="6475413"/>
            <a:ext cx="1352935" cy="184666"/>
          </a:xfrm>
        </p:spPr>
        <p:txBody>
          <a:bodyPr/>
          <a:lstStyle/>
          <a:p>
            <a:r>
              <a:rPr lang="en-US" altLang="zh-CN" dirty="0"/>
              <a:t>Shimi Shilo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27815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6</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Misalignment between MPDUs and CWs</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fontScale="92500" lnSpcReduction="10000"/>
          </a:bodyPr>
          <a:lstStyle/>
          <a:p>
            <a:pPr>
              <a:lnSpc>
                <a:spcPct val="130000"/>
              </a:lnSpc>
              <a:spcBef>
                <a:spcPts val="600"/>
              </a:spcBef>
              <a:spcAft>
                <a:spcPts val="600"/>
              </a:spcAft>
              <a:buClr>
                <a:schemeClr val="tx1">
                  <a:lumMod val="85000"/>
                  <a:lumOff val="15000"/>
                </a:schemeClr>
              </a:buClr>
              <a:buFont typeface="Arial" pitchFamily="34" charset="0"/>
              <a:buChar char="•"/>
            </a:pPr>
            <a:r>
              <a:rPr lang="en-US" altLang="zh-CN" b="0" dirty="0"/>
              <a:t>Assuming an A-MPDU was transmitted and some of the MPDUs were incorrectly decoded, the transmitter will have to retransmit only those MPDUs that failed</a:t>
            </a:r>
          </a:p>
          <a:p>
            <a:pPr>
              <a:lnSpc>
                <a:spcPct val="130000"/>
              </a:lnSpc>
              <a:spcBef>
                <a:spcPts val="600"/>
              </a:spcBef>
              <a:spcAft>
                <a:spcPts val="600"/>
              </a:spcAft>
              <a:buClr>
                <a:schemeClr val="tx1">
                  <a:lumMod val="85000"/>
                  <a:lumOff val="15000"/>
                </a:schemeClr>
              </a:buClr>
              <a:buFont typeface="Arial" pitchFamily="34" charset="0"/>
              <a:buChar char="•"/>
            </a:pPr>
            <a:r>
              <a:rPr lang="en-US" altLang="zh-CN" b="0" dirty="0"/>
              <a:t>For example, in the</a:t>
            </a:r>
            <a:br>
              <a:rPr lang="en-US" altLang="zh-CN" b="0" dirty="0"/>
            </a:br>
            <a:r>
              <a:rPr lang="en-US" altLang="zh-CN" b="0" dirty="0"/>
              <a:t>figure, an A-MPDU</a:t>
            </a:r>
            <a:br>
              <a:rPr lang="en-US" altLang="zh-CN" b="0" dirty="0"/>
            </a:br>
            <a:r>
              <a:rPr lang="en-US" altLang="zh-CN" b="0" dirty="0"/>
              <a:t>containing 5 MPDUs</a:t>
            </a:r>
            <a:br>
              <a:rPr lang="en-US" altLang="zh-CN" b="0" dirty="0"/>
            </a:br>
            <a:r>
              <a:rPr lang="en-US" altLang="zh-CN" b="0" dirty="0"/>
              <a:t>(2000 bits each) is</a:t>
            </a:r>
            <a:br>
              <a:rPr lang="en-US" altLang="zh-CN" b="0" dirty="0"/>
            </a:br>
            <a:r>
              <a:rPr lang="en-US" altLang="zh-CN" b="0" dirty="0"/>
              <a:t>transmitted using coding</a:t>
            </a:r>
            <a:br>
              <a:rPr lang="en-US" altLang="zh-CN" b="0" dirty="0"/>
            </a:br>
            <a:r>
              <a:rPr lang="en-US" altLang="zh-CN" b="0" dirty="0"/>
              <a:t>rate 1/2, where the 2</a:t>
            </a:r>
            <a:r>
              <a:rPr lang="en-US" altLang="zh-CN" b="0" baseline="30000" dirty="0"/>
              <a:t>nd</a:t>
            </a:r>
            <a:r>
              <a:rPr lang="en-US" altLang="zh-CN" b="0" dirty="0"/>
              <a:t> and</a:t>
            </a:r>
            <a:br>
              <a:rPr lang="en-US" altLang="zh-CN" b="0" dirty="0"/>
            </a:br>
            <a:r>
              <a:rPr lang="en-US" altLang="zh-CN" b="0" dirty="0"/>
              <a:t>3</a:t>
            </a:r>
            <a:r>
              <a:rPr lang="en-US" altLang="zh-CN" b="0" baseline="30000" dirty="0"/>
              <a:t>rd</a:t>
            </a:r>
            <a:r>
              <a:rPr lang="en-US" altLang="zh-CN" b="0" dirty="0"/>
              <a:t> MPDUs failed and need</a:t>
            </a:r>
            <a:br>
              <a:rPr lang="en-US" altLang="zh-CN" b="0" dirty="0"/>
            </a:br>
            <a:r>
              <a:rPr lang="en-US" altLang="zh-CN" b="0" dirty="0"/>
              <a:t>to be retransmitted</a:t>
            </a:r>
          </a:p>
          <a:p>
            <a:pPr>
              <a:lnSpc>
                <a:spcPct val="120000"/>
              </a:lnSpc>
              <a:spcBef>
                <a:spcPts val="600"/>
              </a:spcBef>
              <a:spcAft>
                <a:spcPts val="600"/>
              </a:spcAft>
              <a:buClr>
                <a:schemeClr val="tx1">
                  <a:lumMod val="85000"/>
                  <a:lumOff val="15000"/>
                </a:schemeClr>
              </a:buClr>
              <a:buFont typeface="Arial" pitchFamily="34" charset="0"/>
              <a:buChar char="•"/>
            </a:pPr>
            <a:endParaRPr lang="en-US" altLang="zh-CN" b="0" dirty="0"/>
          </a:p>
        </p:txBody>
      </p:sp>
      <p:sp>
        <p:nvSpPr>
          <p:cNvPr id="8" name="Footer Placeholder 4"/>
          <p:cNvSpPr>
            <a:spLocks noGrp="1"/>
          </p:cNvSpPr>
          <p:nvPr>
            <p:ph type="ftr" sz="quarter" idx="11"/>
          </p:nvPr>
        </p:nvSpPr>
        <p:spPr>
          <a:xfrm>
            <a:off x="7190990" y="6475413"/>
            <a:ext cx="1352935" cy="184666"/>
          </a:xfrm>
        </p:spPr>
        <p:txBody>
          <a:bodyPr/>
          <a:lstStyle/>
          <a:p>
            <a:r>
              <a:rPr lang="en-US" altLang="zh-CN" dirty="0"/>
              <a:t>Shimi Shilo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
        <p:nvSpPr>
          <p:cNvPr id="9" name="Rectangle 8"/>
          <p:cNvSpPr/>
          <p:nvPr/>
        </p:nvSpPr>
        <p:spPr bwMode="auto">
          <a:xfrm>
            <a:off x="3332675" y="2946100"/>
            <a:ext cx="1080120" cy="35636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#1</a:t>
            </a:r>
          </a:p>
          <a:p>
            <a:pPr marL="0" marR="0" indent="0" algn="ctr" defTabSz="914400" rtl="0" eaLnBrk="1" fontAlgn="base" latinLnBrk="0" hangingPunct="1">
              <a:lnSpc>
                <a:spcPct val="100000"/>
              </a:lnSpc>
              <a:spcBef>
                <a:spcPct val="0"/>
              </a:spcBef>
              <a:spcAft>
                <a:spcPct val="0"/>
              </a:spcAft>
              <a:buClr>
                <a:srgbClr val="CC9900"/>
              </a:buClr>
              <a:buSzTx/>
              <a:tabLst/>
            </a:pPr>
            <a:r>
              <a:rPr lang="en-US" sz="1000" dirty="0">
                <a:latin typeface="Arial" charset="0"/>
              </a:rPr>
              <a:t>Bits 0-1999</a:t>
            </a:r>
            <a:endParaRPr kumimoji="0" lang="en-US" sz="900" b="0" i="0" u="none" strike="noStrike" cap="none" normalizeH="0" baseline="0" dirty="0">
              <a:ln>
                <a:noFill/>
              </a:ln>
              <a:solidFill>
                <a:schemeClr val="tx1"/>
              </a:solidFill>
              <a:effectLst/>
              <a:latin typeface="Arial" charset="0"/>
              <a:ea typeface="宋体" charset="-122"/>
            </a:endParaRPr>
          </a:p>
        </p:txBody>
      </p:sp>
      <p:sp>
        <p:nvSpPr>
          <p:cNvPr id="10" name="Rectangle 9"/>
          <p:cNvSpPr/>
          <p:nvPr/>
        </p:nvSpPr>
        <p:spPr bwMode="auto">
          <a:xfrm>
            <a:off x="4412795" y="294674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#2</a:t>
            </a:r>
          </a:p>
          <a:p>
            <a:pPr algn="ctr">
              <a:buClr>
                <a:srgbClr val="CC9900"/>
              </a:buClr>
            </a:pPr>
            <a:r>
              <a:rPr lang="en-US" sz="1000" dirty="0">
                <a:latin typeface="Arial" charset="0"/>
              </a:rPr>
              <a:t>Bits 2000-3999</a:t>
            </a:r>
            <a:endParaRPr lang="en-US" sz="900" dirty="0">
              <a:latin typeface="Arial" charset="0"/>
            </a:endParaRPr>
          </a:p>
        </p:txBody>
      </p:sp>
      <p:sp>
        <p:nvSpPr>
          <p:cNvPr id="11" name="Rectangle 10"/>
          <p:cNvSpPr/>
          <p:nvPr/>
        </p:nvSpPr>
        <p:spPr bwMode="auto">
          <a:xfrm>
            <a:off x="5492915" y="294674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#3</a:t>
            </a:r>
          </a:p>
          <a:p>
            <a:pPr algn="ctr">
              <a:buClr>
                <a:srgbClr val="CC9900"/>
              </a:buClr>
            </a:pPr>
            <a:r>
              <a:rPr lang="en-US" sz="1000" dirty="0">
                <a:latin typeface="Arial" charset="0"/>
              </a:rPr>
              <a:t>Bits 4000-5999</a:t>
            </a:r>
            <a:endParaRPr lang="en-US" sz="900" dirty="0">
              <a:latin typeface="Arial" charset="0"/>
            </a:endParaRPr>
          </a:p>
        </p:txBody>
      </p:sp>
      <p:sp>
        <p:nvSpPr>
          <p:cNvPr id="12" name="Rectangle 11"/>
          <p:cNvSpPr/>
          <p:nvPr/>
        </p:nvSpPr>
        <p:spPr bwMode="auto">
          <a:xfrm>
            <a:off x="6573035" y="294674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#4</a:t>
            </a:r>
          </a:p>
          <a:p>
            <a:pPr algn="ctr">
              <a:buClr>
                <a:srgbClr val="CC9900"/>
              </a:buClr>
            </a:pPr>
            <a:r>
              <a:rPr lang="en-US" sz="1000" dirty="0">
                <a:latin typeface="Arial" charset="0"/>
              </a:rPr>
              <a:t>Bits 6000-7999</a:t>
            </a:r>
            <a:endParaRPr lang="en-US" sz="900" dirty="0">
              <a:latin typeface="Arial" charset="0"/>
            </a:endParaRPr>
          </a:p>
        </p:txBody>
      </p:sp>
      <p:sp>
        <p:nvSpPr>
          <p:cNvPr id="13" name="Rectangle 12"/>
          <p:cNvSpPr/>
          <p:nvPr/>
        </p:nvSpPr>
        <p:spPr bwMode="auto">
          <a:xfrm>
            <a:off x="7653155" y="2946743"/>
            <a:ext cx="107868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#5</a:t>
            </a:r>
          </a:p>
          <a:p>
            <a:pPr algn="ctr">
              <a:buClr>
                <a:srgbClr val="CC9900"/>
              </a:buClr>
            </a:pPr>
            <a:r>
              <a:rPr lang="en-US" sz="1000" dirty="0">
                <a:latin typeface="Arial" charset="0"/>
              </a:rPr>
              <a:t>Bits 8000-9999</a:t>
            </a:r>
          </a:p>
        </p:txBody>
      </p:sp>
      <p:sp>
        <p:nvSpPr>
          <p:cNvPr id="14" name="Rectangle 13"/>
          <p:cNvSpPr/>
          <p:nvPr/>
        </p:nvSpPr>
        <p:spPr bwMode="auto">
          <a:xfrm>
            <a:off x="4592815" y="2768238"/>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15" name="Rectangle 14"/>
          <p:cNvSpPr/>
          <p:nvPr/>
        </p:nvSpPr>
        <p:spPr bwMode="auto">
          <a:xfrm>
            <a:off x="5636931" y="2768238"/>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16" name="Rectangle 15"/>
          <p:cNvSpPr/>
          <p:nvPr/>
        </p:nvSpPr>
        <p:spPr bwMode="auto">
          <a:xfrm>
            <a:off x="3332676" y="3418598"/>
            <a:ext cx="506690"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a:t>
            </a:r>
          </a:p>
          <a:p>
            <a:pPr algn="ctr">
              <a:buClr>
                <a:srgbClr val="CC9900"/>
              </a:buClr>
            </a:pPr>
            <a:r>
              <a:rPr lang="en-US" sz="400" dirty="0">
                <a:latin typeface="Arial" charset="0"/>
              </a:rPr>
              <a:t>Info: 910</a:t>
            </a:r>
          </a:p>
          <a:p>
            <a:pPr algn="ctr">
              <a:buClr>
                <a:srgbClr val="CC9900"/>
              </a:buClr>
            </a:pPr>
            <a:r>
              <a:rPr lang="en-US" sz="400" dirty="0">
                <a:latin typeface="Arial" charset="0"/>
              </a:rPr>
              <a:t>Coded: 1820</a:t>
            </a:r>
          </a:p>
        </p:txBody>
      </p:sp>
      <p:sp>
        <p:nvSpPr>
          <p:cNvPr id="17" name="Rectangle 16"/>
          <p:cNvSpPr/>
          <p:nvPr/>
        </p:nvSpPr>
        <p:spPr bwMode="auto">
          <a:xfrm>
            <a:off x="7226868" y="3990988"/>
            <a:ext cx="144016" cy="360041"/>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endParaRPr lang="en-US" sz="1400" dirty="0">
              <a:latin typeface="Arial" charset="0"/>
              <a:ea typeface="宋体" charset="-122"/>
            </a:endParaRPr>
          </a:p>
        </p:txBody>
      </p:sp>
      <p:sp>
        <p:nvSpPr>
          <p:cNvPr id="18" name="Rectangle 17"/>
          <p:cNvSpPr/>
          <p:nvPr/>
        </p:nvSpPr>
        <p:spPr bwMode="auto">
          <a:xfrm>
            <a:off x="7360343" y="4082078"/>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MPDU of size 2000 bits</a:t>
            </a:r>
          </a:p>
        </p:txBody>
      </p:sp>
      <p:sp>
        <p:nvSpPr>
          <p:cNvPr id="21" name="Rectangle 20"/>
          <p:cNvSpPr/>
          <p:nvPr/>
        </p:nvSpPr>
        <p:spPr bwMode="auto">
          <a:xfrm>
            <a:off x="7226868" y="4414692"/>
            <a:ext cx="144016" cy="360041"/>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600" b="0" i="0" u="none" strike="noStrike" cap="none" normalizeH="0" baseline="0" dirty="0">
              <a:ln>
                <a:noFill/>
              </a:ln>
              <a:solidFill>
                <a:schemeClr val="tx1"/>
              </a:solidFill>
              <a:effectLst/>
              <a:latin typeface="Arial" charset="0"/>
              <a:ea typeface="宋体" charset="-122"/>
            </a:endParaRPr>
          </a:p>
        </p:txBody>
      </p:sp>
      <p:sp>
        <p:nvSpPr>
          <p:cNvPr id="22" name="Rectangle 21"/>
          <p:cNvSpPr/>
          <p:nvPr/>
        </p:nvSpPr>
        <p:spPr bwMode="auto">
          <a:xfrm>
            <a:off x="7360343" y="4505782"/>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FEC block</a:t>
            </a:r>
          </a:p>
        </p:txBody>
      </p:sp>
      <p:cxnSp>
        <p:nvCxnSpPr>
          <p:cNvPr id="23" name="Straight Connector 22"/>
          <p:cNvCxnSpPr/>
          <p:nvPr/>
        </p:nvCxnSpPr>
        <p:spPr bwMode="auto">
          <a:xfrm>
            <a:off x="4412795" y="3200400"/>
            <a:ext cx="0" cy="828751"/>
          </a:xfrm>
          <a:prstGeom prst="line">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4336083" y="3779264"/>
            <a:ext cx="0" cy="685352"/>
          </a:xfrm>
          <a:prstGeom prst="line">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5"/>
          <p:cNvSpPr/>
          <p:nvPr/>
        </p:nvSpPr>
        <p:spPr bwMode="auto">
          <a:xfrm>
            <a:off x="4336007" y="4029151"/>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MPDU Boundary</a:t>
            </a:r>
          </a:p>
        </p:txBody>
      </p:sp>
      <p:sp>
        <p:nvSpPr>
          <p:cNvPr id="28" name="Rectangle 27"/>
          <p:cNvSpPr/>
          <p:nvPr/>
        </p:nvSpPr>
        <p:spPr bwMode="auto">
          <a:xfrm>
            <a:off x="4111033" y="4447212"/>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FEC Boundary</a:t>
            </a:r>
          </a:p>
        </p:txBody>
      </p:sp>
      <p:sp>
        <p:nvSpPr>
          <p:cNvPr id="29" name="Rectangle 28"/>
          <p:cNvSpPr/>
          <p:nvPr/>
        </p:nvSpPr>
        <p:spPr bwMode="auto">
          <a:xfrm>
            <a:off x="8715590" y="2946743"/>
            <a:ext cx="199809"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500" b="0" i="0" u="none" strike="noStrike" cap="none" normalizeH="0" baseline="0" dirty="0">
                <a:ln>
                  <a:noFill/>
                </a:ln>
                <a:solidFill>
                  <a:schemeClr val="tx1"/>
                </a:solidFill>
                <a:effectLst/>
                <a:latin typeface="Arial" charset="0"/>
                <a:ea typeface="宋体" charset="-122"/>
              </a:rPr>
              <a:t>Padding 20 bits</a:t>
            </a:r>
          </a:p>
        </p:txBody>
      </p:sp>
      <p:sp>
        <p:nvSpPr>
          <p:cNvPr id="30" name="Rectangle 29"/>
          <p:cNvSpPr/>
          <p:nvPr/>
        </p:nvSpPr>
        <p:spPr bwMode="auto">
          <a:xfrm>
            <a:off x="3832067" y="3418599"/>
            <a:ext cx="506690" cy="360666"/>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#2</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1" name="Rectangle 30"/>
          <p:cNvSpPr/>
          <p:nvPr/>
        </p:nvSpPr>
        <p:spPr bwMode="auto">
          <a:xfrm>
            <a:off x="4342373" y="3418598"/>
            <a:ext cx="506690" cy="360668"/>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#3</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2" name="Rectangle 31"/>
          <p:cNvSpPr/>
          <p:nvPr/>
        </p:nvSpPr>
        <p:spPr bwMode="auto">
          <a:xfrm>
            <a:off x="4848376" y="3418599"/>
            <a:ext cx="506690" cy="3606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#4</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3" name="Rectangle 32"/>
          <p:cNvSpPr/>
          <p:nvPr/>
        </p:nvSpPr>
        <p:spPr bwMode="auto">
          <a:xfrm>
            <a:off x="5358682" y="3418599"/>
            <a:ext cx="506690" cy="360668"/>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#5</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4" name="Rectangle 33"/>
          <p:cNvSpPr/>
          <p:nvPr/>
        </p:nvSpPr>
        <p:spPr bwMode="auto">
          <a:xfrm>
            <a:off x="5865372" y="3418596"/>
            <a:ext cx="506690" cy="360671"/>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#6</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5" name="Rectangle 34"/>
          <p:cNvSpPr/>
          <p:nvPr/>
        </p:nvSpPr>
        <p:spPr bwMode="auto">
          <a:xfrm>
            <a:off x="6375678" y="3418595"/>
            <a:ext cx="506690" cy="360672"/>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#7</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6" name="Rectangle 35"/>
          <p:cNvSpPr/>
          <p:nvPr/>
        </p:nvSpPr>
        <p:spPr bwMode="auto">
          <a:xfrm>
            <a:off x="6881408" y="3416486"/>
            <a:ext cx="506690" cy="362782"/>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#8</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7" name="Rectangle 36"/>
          <p:cNvSpPr/>
          <p:nvPr/>
        </p:nvSpPr>
        <p:spPr bwMode="auto">
          <a:xfrm>
            <a:off x="7391714" y="3416485"/>
            <a:ext cx="506690" cy="362784"/>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#9</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8" name="Rectangle 37"/>
          <p:cNvSpPr/>
          <p:nvPr/>
        </p:nvSpPr>
        <p:spPr bwMode="auto">
          <a:xfrm>
            <a:off x="7898404" y="3416482"/>
            <a:ext cx="506690" cy="36278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#10</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39" name="Rectangle 38"/>
          <p:cNvSpPr/>
          <p:nvPr/>
        </p:nvSpPr>
        <p:spPr bwMode="auto">
          <a:xfrm>
            <a:off x="8408710" y="3416482"/>
            <a:ext cx="506690" cy="362788"/>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#11</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Tree>
    <p:extLst>
      <p:ext uri="{BB962C8B-B14F-4D97-AF65-F5344CB8AC3E}">
        <p14:creationId xmlns:p14="http://schemas.microsoft.com/office/powerpoint/2010/main" val="3358212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7</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Misalignment between MPDUs and CWs</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a:bodyPr>
          <a:lstStyle/>
          <a:p>
            <a:pPr>
              <a:lnSpc>
                <a:spcPct val="120000"/>
              </a:lnSpc>
              <a:spcBef>
                <a:spcPts val="600"/>
              </a:spcBef>
              <a:spcAft>
                <a:spcPts val="600"/>
              </a:spcAft>
              <a:buClr>
                <a:schemeClr val="tx1">
                  <a:lumMod val="85000"/>
                  <a:lumOff val="15000"/>
                </a:schemeClr>
              </a:buClr>
              <a:buFont typeface="Arial" pitchFamily="34" charset="0"/>
              <a:buChar char="•"/>
            </a:pPr>
            <a:r>
              <a:rPr lang="en-US" altLang="zh-CN" sz="2200" b="0" dirty="0"/>
              <a:t>A retransmission of the failed MPDUs will include different coded bits due to a different setting of the FEC, as shown here, so the LLRs cannot be combined</a:t>
            </a:r>
          </a:p>
          <a:p>
            <a:pPr>
              <a:lnSpc>
                <a:spcPct val="120000"/>
              </a:lnSpc>
              <a:spcBef>
                <a:spcPts val="600"/>
              </a:spcBef>
              <a:spcAft>
                <a:spcPts val="600"/>
              </a:spcAft>
              <a:buClr>
                <a:schemeClr val="tx1">
                  <a:lumMod val="85000"/>
                  <a:lumOff val="15000"/>
                </a:schemeClr>
              </a:buClr>
              <a:buFont typeface="Arial" pitchFamily="34" charset="0"/>
              <a:buChar char="•"/>
            </a:pPr>
            <a:r>
              <a:rPr lang="en-US" altLang="zh-CN" sz="2200" b="0" dirty="0"/>
              <a:t>This is a major problem – reusing the existing (retransmission)</a:t>
            </a:r>
            <a:br>
              <a:rPr lang="en-US" altLang="zh-CN" sz="2200" b="0" dirty="0"/>
            </a:br>
            <a:r>
              <a:rPr lang="en-US" altLang="zh-CN" sz="2200" b="0" dirty="0"/>
              <a:t>mechanism, the LLRs respective</a:t>
            </a:r>
            <a:br>
              <a:rPr lang="en-US" altLang="zh-CN" sz="2200" b="0" dirty="0"/>
            </a:br>
            <a:r>
              <a:rPr lang="en-US" altLang="zh-CN" sz="2200" b="0" dirty="0"/>
              <a:t>to retransmitted coded bits cannot</a:t>
            </a:r>
            <a:br>
              <a:rPr lang="en-US" altLang="zh-CN" sz="2200" b="0" dirty="0"/>
            </a:br>
            <a:r>
              <a:rPr lang="en-US" altLang="zh-CN" sz="2200" b="0" dirty="0"/>
              <a:t>simply be combined with</a:t>
            </a:r>
            <a:br>
              <a:rPr lang="en-US" altLang="zh-CN" sz="2200" b="0" dirty="0"/>
            </a:br>
            <a:r>
              <a:rPr lang="en-US" altLang="zh-CN" sz="2200" b="0" dirty="0"/>
              <a:t>old LLRs, as there is</a:t>
            </a:r>
            <a:br>
              <a:rPr lang="en-US" altLang="zh-CN" sz="2200" b="0" dirty="0"/>
            </a:br>
            <a:r>
              <a:rPr lang="en-US" altLang="zh-CN" sz="2200" b="0" dirty="0"/>
              <a:t>no alignment between</a:t>
            </a:r>
            <a:br>
              <a:rPr lang="en-US" altLang="zh-CN" sz="2200" b="0" dirty="0"/>
            </a:br>
            <a:r>
              <a:rPr lang="en-US" altLang="zh-CN" sz="2200" b="0" dirty="0"/>
              <a:t>old and new codewords</a:t>
            </a:r>
          </a:p>
          <a:p>
            <a:pPr>
              <a:lnSpc>
                <a:spcPct val="120000"/>
              </a:lnSpc>
              <a:spcBef>
                <a:spcPts val="600"/>
              </a:spcBef>
              <a:spcAft>
                <a:spcPts val="600"/>
              </a:spcAft>
              <a:buClr>
                <a:schemeClr val="tx1">
                  <a:lumMod val="85000"/>
                  <a:lumOff val="15000"/>
                </a:schemeClr>
              </a:buClr>
              <a:buFont typeface="Arial" pitchFamily="34" charset="0"/>
              <a:buChar char="•"/>
            </a:pPr>
            <a:endParaRPr lang="en-US" altLang="zh-CN" b="0" dirty="0"/>
          </a:p>
        </p:txBody>
      </p:sp>
      <p:sp>
        <p:nvSpPr>
          <p:cNvPr id="8" name="Footer Placeholder 4"/>
          <p:cNvSpPr>
            <a:spLocks noGrp="1"/>
          </p:cNvSpPr>
          <p:nvPr>
            <p:ph type="ftr" sz="quarter" idx="11"/>
          </p:nvPr>
        </p:nvSpPr>
        <p:spPr>
          <a:xfrm>
            <a:off x="7190990" y="6475413"/>
            <a:ext cx="1352935" cy="184666"/>
          </a:xfrm>
        </p:spPr>
        <p:txBody>
          <a:bodyPr/>
          <a:lstStyle/>
          <a:p>
            <a:r>
              <a:rPr lang="en-US" altLang="zh-CN" dirty="0"/>
              <a:t>Shimi Shilo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
        <p:nvSpPr>
          <p:cNvPr id="115" name="Rectangle 114"/>
          <p:cNvSpPr/>
          <p:nvPr/>
        </p:nvSpPr>
        <p:spPr bwMode="auto">
          <a:xfrm>
            <a:off x="4713264" y="355634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#2</a:t>
            </a:r>
          </a:p>
          <a:p>
            <a:pPr algn="ctr">
              <a:buClr>
                <a:srgbClr val="CC9900"/>
              </a:buClr>
            </a:pPr>
            <a:r>
              <a:rPr lang="en-US" sz="1000" dirty="0">
                <a:latin typeface="Arial" charset="0"/>
              </a:rPr>
              <a:t>Bits 2000-3999</a:t>
            </a:r>
            <a:endParaRPr lang="en-US" sz="900" dirty="0">
              <a:latin typeface="Arial" charset="0"/>
            </a:endParaRPr>
          </a:p>
        </p:txBody>
      </p:sp>
      <p:sp>
        <p:nvSpPr>
          <p:cNvPr id="116" name="Rectangle 115"/>
          <p:cNvSpPr/>
          <p:nvPr/>
        </p:nvSpPr>
        <p:spPr bwMode="auto">
          <a:xfrm>
            <a:off x="5793384" y="3556343"/>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#3</a:t>
            </a:r>
          </a:p>
          <a:p>
            <a:pPr algn="ctr">
              <a:buClr>
                <a:srgbClr val="CC9900"/>
              </a:buClr>
            </a:pPr>
            <a:r>
              <a:rPr lang="en-US" sz="1000" dirty="0">
                <a:latin typeface="Arial" charset="0"/>
              </a:rPr>
              <a:t>Bits 4000-5999</a:t>
            </a:r>
            <a:endParaRPr lang="en-US" sz="900" dirty="0">
              <a:latin typeface="Arial" charset="0"/>
            </a:endParaRPr>
          </a:p>
        </p:txBody>
      </p:sp>
      <p:sp>
        <p:nvSpPr>
          <p:cNvPr id="117" name="Rectangle 116"/>
          <p:cNvSpPr/>
          <p:nvPr/>
        </p:nvSpPr>
        <p:spPr bwMode="auto">
          <a:xfrm>
            <a:off x="4713264" y="3377838"/>
            <a:ext cx="108012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Retransmitted</a:t>
            </a:r>
          </a:p>
        </p:txBody>
      </p:sp>
      <p:sp>
        <p:nvSpPr>
          <p:cNvPr id="118" name="Rectangle 117"/>
          <p:cNvSpPr/>
          <p:nvPr/>
        </p:nvSpPr>
        <p:spPr bwMode="auto">
          <a:xfrm>
            <a:off x="5793384" y="3377838"/>
            <a:ext cx="108012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1100" dirty="0">
                <a:solidFill>
                  <a:srgbClr val="FF0000"/>
                </a:solidFill>
                <a:latin typeface="Arial" charset="0"/>
              </a:rPr>
              <a:t>Retransmitted</a:t>
            </a:r>
            <a:endParaRPr kumimoji="0" lang="en-US" sz="1100" b="0" i="0" u="none" strike="noStrike" cap="none" normalizeH="0" baseline="0" dirty="0">
              <a:ln>
                <a:noFill/>
              </a:ln>
              <a:solidFill>
                <a:srgbClr val="FF0000"/>
              </a:solidFill>
              <a:effectLst/>
              <a:latin typeface="Arial" charset="0"/>
              <a:ea typeface="宋体" charset="-122"/>
            </a:endParaRPr>
          </a:p>
        </p:txBody>
      </p:sp>
      <p:sp>
        <p:nvSpPr>
          <p:cNvPr id="119" name="Rectangle 118"/>
          <p:cNvSpPr/>
          <p:nvPr/>
        </p:nvSpPr>
        <p:spPr bwMode="auto">
          <a:xfrm>
            <a:off x="7525897" y="4610990"/>
            <a:ext cx="144016" cy="360041"/>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endParaRPr lang="en-US" sz="1400" dirty="0">
              <a:latin typeface="Arial" charset="0"/>
              <a:ea typeface="宋体" charset="-122"/>
            </a:endParaRPr>
          </a:p>
        </p:txBody>
      </p:sp>
      <p:sp>
        <p:nvSpPr>
          <p:cNvPr id="120" name="Rectangle 119"/>
          <p:cNvSpPr/>
          <p:nvPr/>
        </p:nvSpPr>
        <p:spPr bwMode="auto">
          <a:xfrm>
            <a:off x="7659372" y="4702080"/>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MPDU of size 2000 bits</a:t>
            </a:r>
          </a:p>
        </p:txBody>
      </p:sp>
      <p:sp>
        <p:nvSpPr>
          <p:cNvPr id="123" name="Rectangle 122"/>
          <p:cNvSpPr/>
          <p:nvPr/>
        </p:nvSpPr>
        <p:spPr bwMode="auto">
          <a:xfrm>
            <a:off x="7525897" y="5034694"/>
            <a:ext cx="144016" cy="360041"/>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600" b="0" i="0" u="none" strike="noStrike" cap="none" normalizeH="0" baseline="0" dirty="0">
              <a:ln>
                <a:noFill/>
              </a:ln>
              <a:solidFill>
                <a:schemeClr val="tx1"/>
              </a:solidFill>
              <a:effectLst/>
              <a:latin typeface="Arial" charset="0"/>
              <a:ea typeface="宋体" charset="-122"/>
            </a:endParaRPr>
          </a:p>
        </p:txBody>
      </p:sp>
      <p:sp>
        <p:nvSpPr>
          <p:cNvPr id="124" name="Rectangle 123"/>
          <p:cNvSpPr/>
          <p:nvPr/>
        </p:nvSpPr>
        <p:spPr bwMode="auto">
          <a:xfrm>
            <a:off x="7659372" y="5125784"/>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FEC block</a:t>
            </a:r>
          </a:p>
        </p:txBody>
      </p:sp>
      <p:cxnSp>
        <p:nvCxnSpPr>
          <p:cNvPr id="127" name="Straight Connector 126"/>
          <p:cNvCxnSpPr/>
          <p:nvPr/>
        </p:nvCxnSpPr>
        <p:spPr bwMode="auto">
          <a:xfrm flipH="1">
            <a:off x="5009937" y="4413240"/>
            <a:ext cx="109102" cy="377771"/>
          </a:xfrm>
          <a:prstGeom prst="line">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Rectangle 127"/>
          <p:cNvSpPr/>
          <p:nvPr/>
        </p:nvSpPr>
        <p:spPr bwMode="auto">
          <a:xfrm>
            <a:off x="4428988" y="4971031"/>
            <a:ext cx="1795004"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lang="en-US" sz="1000" dirty="0">
                <a:latin typeface="Arial" charset="0"/>
              </a:rPr>
              <a:t>Different info bits at input to FEC, hence different coded bits at output</a:t>
            </a:r>
            <a:endParaRPr kumimoji="0" lang="en-US" sz="1000" b="0" i="0" u="none" strike="noStrike" cap="none" normalizeH="0" baseline="0" dirty="0">
              <a:ln>
                <a:noFill/>
              </a:ln>
              <a:effectLst/>
              <a:latin typeface="Arial" charset="0"/>
              <a:ea typeface="宋体" charset="-122"/>
            </a:endParaRPr>
          </a:p>
        </p:txBody>
      </p:sp>
      <p:sp>
        <p:nvSpPr>
          <p:cNvPr id="158" name="Rectangle 157"/>
          <p:cNvSpPr/>
          <p:nvPr/>
        </p:nvSpPr>
        <p:spPr bwMode="auto">
          <a:xfrm>
            <a:off x="6873504" y="3558075"/>
            <a:ext cx="199809"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500" b="0" i="0" u="none" strike="noStrike" cap="none" normalizeH="0" baseline="0" dirty="0">
                <a:ln>
                  <a:noFill/>
                </a:ln>
                <a:solidFill>
                  <a:schemeClr val="tx1"/>
                </a:solidFill>
                <a:effectLst/>
                <a:latin typeface="Arial" charset="0"/>
                <a:ea typeface="宋体" charset="-122"/>
              </a:rPr>
              <a:t>Padding 20 bits</a:t>
            </a:r>
          </a:p>
        </p:txBody>
      </p:sp>
      <p:sp>
        <p:nvSpPr>
          <p:cNvPr id="162" name="Rectangle 161"/>
          <p:cNvSpPr/>
          <p:nvPr/>
        </p:nvSpPr>
        <p:spPr bwMode="auto">
          <a:xfrm>
            <a:off x="4724946" y="4038600"/>
            <a:ext cx="471248"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a:t>
            </a:r>
          </a:p>
          <a:p>
            <a:pPr algn="ctr">
              <a:buClr>
                <a:srgbClr val="CC9900"/>
              </a:buClr>
            </a:pPr>
            <a:r>
              <a:rPr lang="en-US" sz="400" dirty="0">
                <a:latin typeface="Arial" charset="0"/>
              </a:rPr>
              <a:t>Info: 804</a:t>
            </a:r>
          </a:p>
          <a:p>
            <a:pPr algn="ctr">
              <a:buClr>
                <a:srgbClr val="CC9900"/>
              </a:buClr>
            </a:pPr>
            <a:r>
              <a:rPr lang="en-US" sz="400" dirty="0">
                <a:latin typeface="Arial" charset="0"/>
              </a:rPr>
              <a:t>Coded: 1612</a:t>
            </a:r>
          </a:p>
        </p:txBody>
      </p:sp>
      <p:sp>
        <p:nvSpPr>
          <p:cNvPr id="163" name="Rectangle 162"/>
          <p:cNvSpPr/>
          <p:nvPr/>
        </p:nvSpPr>
        <p:spPr bwMode="auto">
          <a:xfrm>
            <a:off x="5196194" y="4038600"/>
            <a:ext cx="471248"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#2</a:t>
            </a:r>
          </a:p>
          <a:p>
            <a:pPr algn="ctr">
              <a:buClr>
                <a:srgbClr val="CC9900"/>
              </a:buClr>
            </a:pPr>
            <a:r>
              <a:rPr lang="en-US" sz="400" dirty="0">
                <a:latin typeface="Arial" charset="0"/>
              </a:rPr>
              <a:t>Info: 804</a:t>
            </a:r>
          </a:p>
          <a:p>
            <a:pPr algn="ctr">
              <a:buClr>
                <a:srgbClr val="CC9900"/>
              </a:buClr>
            </a:pPr>
            <a:r>
              <a:rPr lang="en-US" sz="400" dirty="0">
                <a:latin typeface="Arial" charset="0"/>
              </a:rPr>
              <a:t>Coded: 1613</a:t>
            </a:r>
          </a:p>
        </p:txBody>
      </p:sp>
      <p:sp>
        <p:nvSpPr>
          <p:cNvPr id="164" name="Rectangle 163"/>
          <p:cNvSpPr/>
          <p:nvPr/>
        </p:nvSpPr>
        <p:spPr bwMode="auto">
          <a:xfrm>
            <a:off x="5674385" y="4038600"/>
            <a:ext cx="471248"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#3</a:t>
            </a:r>
          </a:p>
          <a:p>
            <a:pPr algn="ctr">
              <a:buClr>
                <a:srgbClr val="CC9900"/>
              </a:buClr>
            </a:pPr>
            <a:r>
              <a:rPr lang="en-US" sz="400" dirty="0">
                <a:latin typeface="Arial" charset="0"/>
              </a:rPr>
              <a:t>Info: 804</a:t>
            </a:r>
          </a:p>
          <a:p>
            <a:pPr algn="ctr">
              <a:buClr>
                <a:srgbClr val="CC9900"/>
              </a:buClr>
            </a:pPr>
            <a:r>
              <a:rPr lang="en-US" sz="400" dirty="0">
                <a:latin typeface="Arial" charset="0"/>
              </a:rPr>
              <a:t>Coded: 1613</a:t>
            </a:r>
          </a:p>
        </p:txBody>
      </p:sp>
      <p:sp>
        <p:nvSpPr>
          <p:cNvPr id="165" name="Rectangle 164"/>
          <p:cNvSpPr/>
          <p:nvPr/>
        </p:nvSpPr>
        <p:spPr bwMode="auto">
          <a:xfrm>
            <a:off x="6148113" y="4038600"/>
            <a:ext cx="471248"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#4</a:t>
            </a:r>
          </a:p>
          <a:p>
            <a:pPr algn="ctr">
              <a:buClr>
                <a:srgbClr val="CC9900"/>
              </a:buClr>
            </a:pPr>
            <a:r>
              <a:rPr lang="en-US" sz="400" dirty="0">
                <a:latin typeface="Arial" charset="0"/>
              </a:rPr>
              <a:t>Info: 804</a:t>
            </a:r>
          </a:p>
          <a:p>
            <a:pPr algn="ctr">
              <a:buClr>
                <a:srgbClr val="CC9900"/>
              </a:buClr>
            </a:pPr>
            <a:r>
              <a:rPr lang="en-US" sz="400" dirty="0">
                <a:latin typeface="Arial" charset="0"/>
              </a:rPr>
              <a:t>Coded: 1613</a:t>
            </a:r>
          </a:p>
        </p:txBody>
      </p:sp>
      <p:sp>
        <p:nvSpPr>
          <p:cNvPr id="166" name="Rectangle 165"/>
          <p:cNvSpPr/>
          <p:nvPr/>
        </p:nvSpPr>
        <p:spPr bwMode="auto">
          <a:xfrm>
            <a:off x="6626304" y="4038600"/>
            <a:ext cx="471248"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#5</a:t>
            </a:r>
          </a:p>
          <a:p>
            <a:pPr algn="ctr">
              <a:buClr>
                <a:srgbClr val="CC9900"/>
              </a:buClr>
            </a:pPr>
            <a:r>
              <a:rPr lang="en-US" sz="400" dirty="0">
                <a:latin typeface="Arial" charset="0"/>
              </a:rPr>
              <a:t>Info: 804</a:t>
            </a:r>
          </a:p>
          <a:p>
            <a:pPr algn="ctr">
              <a:buClr>
                <a:srgbClr val="CC9900"/>
              </a:buClr>
            </a:pPr>
            <a:r>
              <a:rPr lang="en-US" sz="400" dirty="0">
                <a:latin typeface="Arial" charset="0"/>
              </a:rPr>
              <a:t>Coded: 1613</a:t>
            </a:r>
          </a:p>
        </p:txBody>
      </p:sp>
    </p:spTree>
    <p:extLst>
      <p:ext uri="{BB962C8B-B14F-4D97-AF65-F5344CB8AC3E}">
        <p14:creationId xmlns:p14="http://schemas.microsoft.com/office/powerpoint/2010/main" val="321298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8</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err="1">
                <a:solidFill>
                  <a:schemeClr val="tx1"/>
                </a:solidFill>
              </a:rPr>
              <a:t>Codeword</a:t>
            </a:r>
            <a:r>
              <a:rPr lang="en-IE" dirty="0">
                <a:solidFill>
                  <a:schemeClr val="tx1"/>
                </a:solidFill>
              </a:rPr>
              <a:t> Retransmission</a:t>
            </a:r>
            <a:endParaRPr lang="en-US" dirty="0">
              <a:solidFill>
                <a:schemeClr val="tx1"/>
              </a:solidFill>
            </a:endParaRPr>
          </a:p>
        </p:txBody>
      </p:sp>
      <p:sp>
        <p:nvSpPr>
          <p:cNvPr id="5123" name="Rectangle 3"/>
          <p:cNvSpPr>
            <a:spLocks noGrp="1" noChangeArrowheads="1"/>
          </p:cNvSpPr>
          <p:nvPr>
            <p:ph type="body" idx="1"/>
          </p:nvPr>
        </p:nvSpPr>
        <p:spPr>
          <a:xfrm>
            <a:off x="228600" y="1066800"/>
            <a:ext cx="8610600" cy="5029200"/>
          </a:xfrm>
          <a:noFill/>
          <a:ln/>
        </p:spPr>
        <p:txBody>
          <a:bodyPr>
            <a:normAutofit/>
          </a:bodyPr>
          <a:lstStyle/>
          <a:p>
            <a:pPr>
              <a:lnSpc>
                <a:spcPct val="110000"/>
              </a:lnSpc>
              <a:spcBef>
                <a:spcPts val="600"/>
              </a:spcBef>
              <a:spcAft>
                <a:spcPts val="600"/>
              </a:spcAft>
            </a:pPr>
            <a:r>
              <a:rPr lang="en-US" b="0" dirty="0"/>
              <a:t>Based on the description in the previous slides, a straight-forward approach </a:t>
            </a:r>
            <a:r>
              <a:rPr lang="en-US" b="0" dirty="0" smtClean="0"/>
              <a:t>for </a:t>
            </a:r>
            <a:r>
              <a:rPr lang="en-US" b="0" dirty="0"/>
              <a:t>solving both the MPDU/CW alignment and the different payload issues would be to retransmit only failed codewords</a:t>
            </a:r>
          </a:p>
          <a:p>
            <a:pPr>
              <a:lnSpc>
                <a:spcPct val="110000"/>
              </a:lnSpc>
              <a:spcBef>
                <a:spcPts val="600"/>
              </a:spcBef>
              <a:spcAft>
                <a:spcPts val="600"/>
              </a:spcAft>
            </a:pPr>
            <a:r>
              <a:rPr lang="en-US" b="0" dirty="0"/>
              <a:t>Reusing the same scenario from before, if CWs #4 and #6 fail, the retransmission can be composed of only these failed CWs</a:t>
            </a:r>
          </a:p>
          <a:p>
            <a:pPr>
              <a:lnSpc>
                <a:spcPct val="110000"/>
              </a:lnSpc>
              <a:spcBef>
                <a:spcPts val="600"/>
              </a:spcBef>
              <a:spcAft>
                <a:spcPts val="600"/>
              </a:spcAft>
            </a:pPr>
            <a:endParaRPr lang="en-US" b="0" dirty="0"/>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
        <p:nvSpPr>
          <p:cNvPr id="36" name="Rectangle 35"/>
          <p:cNvSpPr/>
          <p:nvPr/>
        </p:nvSpPr>
        <p:spPr bwMode="auto">
          <a:xfrm>
            <a:off x="2272715" y="3804372"/>
            <a:ext cx="1080120" cy="35636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#1</a:t>
            </a:r>
          </a:p>
          <a:p>
            <a:pPr marL="0" marR="0" indent="0" algn="ctr" defTabSz="914400" rtl="0" eaLnBrk="1" fontAlgn="base" latinLnBrk="0" hangingPunct="1">
              <a:lnSpc>
                <a:spcPct val="100000"/>
              </a:lnSpc>
              <a:spcBef>
                <a:spcPct val="0"/>
              </a:spcBef>
              <a:spcAft>
                <a:spcPct val="0"/>
              </a:spcAft>
              <a:buClr>
                <a:srgbClr val="CC9900"/>
              </a:buClr>
              <a:buSzTx/>
              <a:tabLst/>
            </a:pPr>
            <a:r>
              <a:rPr lang="en-US" sz="1000" dirty="0">
                <a:latin typeface="Arial" charset="0"/>
              </a:rPr>
              <a:t>Bits 0-1999</a:t>
            </a:r>
            <a:endParaRPr kumimoji="0" lang="en-US" sz="900" b="0" i="0" u="none" strike="noStrike" cap="none" normalizeH="0" baseline="0" dirty="0">
              <a:ln>
                <a:noFill/>
              </a:ln>
              <a:solidFill>
                <a:schemeClr val="tx1"/>
              </a:solidFill>
              <a:effectLst/>
              <a:latin typeface="Arial" charset="0"/>
              <a:ea typeface="宋体" charset="-122"/>
            </a:endParaRPr>
          </a:p>
        </p:txBody>
      </p:sp>
      <p:sp>
        <p:nvSpPr>
          <p:cNvPr id="37" name="Rectangle 36"/>
          <p:cNvSpPr/>
          <p:nvPr/>
        </p:nvSpPr>
        <p:spPr bwMode="auto">
          <a:xfrm>
            <a:off x="3352835" y="3805015"/>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#2</a:t>
            </a:r>
          </a:p>
          <a:p>
            <a:pPr algn="ctr">
              <a:buClr>
                <a:srgbClr val="CC9900"/>
              </a:buClr>
            </a:pPr>
            <a:r>
              <a:rPr lang="en-US" sz="1000" dirty="0">
                <a:latin typeface="Arial" charset="0"/>
              </a:rPr>
              <a:t>Bits 2000-3999</a:t>
            </a:r>
            <a:endParaRPr lang="en-US" sz="900" dirty="0">
              <a:latin typeface="Arial" charset="0"/>
            </a:endParaRPr>
          </a:p>
        </p:txBody>
      </p:sp>
      <p:sp>
        <p:nvSpPr>
          <p:cNvPr id="38" name="Rectangle 37"/>
          <p:cNvSpPr/>
          <p:nvPr/>
        </p:nvSpPr>
        <p:spPr bwMode="auto">
          <a:xfrm>
            <a:off x="4432955" y="3805015"/>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#3</a:t>
            </a:r>
          </a:p>
          <a:p>
            <a:pPr algn="ctr">
              <a:buClr>
                <a:srgbClr val="CC9900"/>
              </a:buClr>
            </a:pPr>
            <a:r>
              <a:rPr lang="en-US" sz="1000" dirty="0">
                <a:latin typeface="Arial" charset="0"/>
              </a:rPr>
              <a:t>Bits 4000-5999</a:t>
            </a:r>
            <a:endParaRPr lang="en-US" sz="900" dirty="0">
              <a:latin typeface="Arial" charset="0"/>
            </a:endParaRPr>
          </a:p>
        </p:txBody>
      </p:sp>
      <p:sp>
        <p:nvSpPr>
          <p:cNvPr id="39" name="Rectangle 38"/>
          <p:cNvSpPr/>
          <p:nvPr/>
        </p:nvSpPr>
        <p:spPr bwMode="auto">
          <a:xfrm>
            <a:off x="5513075" y="3805015"/>
            <a:ext cx="108012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#4</a:t>
            </a:r>
          </a:p>
          <a:p>
            <a:pPr algn="ctr">
              <a:buClr>
                <a:srgbClr val="CC9900"/>
              </a:buClr>
            </a:pPr>
            <a:r>
              <a:rPr lang="en-US" sz="1000" dirty="0">
                <a:latin typeface="Arial" charset="0"/>
              </a:rPr>
              <a:t>Bits 6000-7999</a:t>
            </a:r>
            <a:endParaRPr lang="en-US" sz="900" dirty="0">
              <a:latin typeface="Arial" charset="0"/>
            </a:endParaRPr>
          </a:p>
        </p:txBody>
      </p:sp>
      <p:sp>
        <p:nvSpPr>
          <p:cNvPr id="40" name="Rectangle 39"/>
          <p:cNvSpPr/>
          <p:nvPr/>
        </p:nvSpPr>
        <p:spPr bwMode="auto">
          <a:xfrm>
            <a:off x="6593195" y="3805015"/>
            <a:ext cx="1078680"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a:ln>
                  <a:noFill/>
                </a:ln>
                <a:solidFill>
                  <a:schemeClr val="tx1"/>
                </a:solidFill>
                <a:effectLst/>
                <a:latin typeface="Arial" charset="0"/>
                <a:ea typeface="宋体" charset="-122"/>
              </a:rPr>
              <a:t>MPDU #5</a:t>
            </a:r>
          </a:p>
          <a:p>
            <a:pPr algn="ctr">
              <a:buClr>
                <a:srgbClr val="CC9900"/>
              </a:buClr>
            </a:pPr>
            <a:r>
              <a:rPr lang="en-US" sz="1000" dirty="0">
                <a:latin typeface="Arial" charset="0"/>
              </a:rPr>
              <a:t>Bits 8000-9999</a:t>
            </a:r>
          </a:p>
        </p:txBody>
      </p:sp>
      <p:sp>
        <p:nvSpPr>
          <p:cNvPr id="41" name="Rectangle 40"/>
          <p:cNvSpPr/>
          <p:nvPr/>
        </p:nvSpPr>
        <p:spPr bwMode="auto">
          <a:xfrm>
            <a:off x="3532855" y="3626510"/>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42" name="Rectangle 41"/>
          <p:cNvSpPr/>
          <p:nvPr/>
        </p:nvSpPr>
        <p:spPr bwMode="auto">
          <a:xfrm>
            <a:off x="4576971" y="3626510"/>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43" name="Rectangle 42"/>
          <p:cNvSpPr/>
          <p:nvPr/>
        </p:nvSpPr>
        <p:spPr bwMode="auto">
          <a:xfrm>
            <a:off x="2272716" y="4276870"/>
            <a:ext cx="506690" cy="3563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a:t>
            </a:r>
          </a:p>
          <a:p>
            <a:pPr algn="ctr">
              <a:buClr>
                <a:srgbClr val="CC9900"/>
              </a:buClr>
            </a:pPr>
            <a:r>
              <a:rPr lang="en-US" sz="400" dirty="0">
                <a:latin typeface="Arial" charset="0"/>
              </a:rPr>
              <a:t>Info: 910</a:t>
            </a:r>
          </a:p>
          <a:p>
            <a:pPr algn="ctr">
              <a:buClr>
                <a:srgbClr val="CC9900"/>
              </a:buClr>
            </a:pPr>
            <a:r>
              <a:rPr lang="en-US" sz="400" dirty="0">
                <a:latin typeface="Arial" charset="0"/>
              </a:rPr>
              <a:t>Coded: 1820</a:t>
            </a:r>
          </a:p>
        </p:txBody>
      </p:sp>
      <p:sp>
        <p:nvSpPr>
          <p:cNvPr id="44" name="Rectangle 43"/>
          <p:cNvSpPr/>
          <p:nvPr/>
        </p:nvSpPr>
        <p:spPr bwMode="auto">
          <a:xfrm>
            <a:off x="6166908" y="4849260"/>
            <a:ext cx="144016" cy="360041"/>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eaLnBrk="1" hangingPunct="1">
              <a:buClr>
                <a:srgbClr val="CC9900"/>
              </a:buClr>
            </a:pPr>
            <a:endParaRPr lang="en-US" sz="1400" dirty="0">
              <a:latin typeface="Arial" charset="0"/>
              <a:ea typeface="宋体" charset="-122"/>
            </a:endParaRPr>
          </a:p>
        </p:txBody>
      </p:sp>
      <p:sp>
        <p:nvSpPr>
          <p:cNvPr id="45" name="Rectangle 44"/>
          <p:cNvSpPr/>
          <p:nvPr/>
        </p:nvSpPr>
        <p:spPr bwMode="auto">
          <a:xfrm>
            <a:off x="6300383" y="4940350"/>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MPDU of size 2000 bits</a:t>
            </a:r>
          </a:p>
        </p:txBody>
      </p:sp>
      <p:sp>
        <p:nvSpPr>
          <p:cNvPr id="46" name="Rectangle 45"/>
          <p:cNvSpPr/>
          <p:nvPr/>
        </p:nvSpPr>
        <p:spPr bwMode="auto">
          <a:xfrm>
            <a:off x="6166908" y="5272964"/>
            <a:ext cx="144016" cy="360041"/>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600" b="0" i="0" u="none" strike="noStrike" cap="none" normalizeH="0" baseline="0" dirty="0">
              <a:ln>
                <a:noFill/>
              </a:ln>
              <a:solidFill>
                <a:schemeClr val="tx1"/>
              </a:solidFill>
              <a:effectLst/>
              <a:latin typeface="Arial" charset="0"/>
              <a:ea typeface="宋体" charset="-122"/>
            </a:endParaRPr>
          </a:p>
        </p:txBody>
      </p:sp>
      <p:sp>
        <p:nvSpPr>
          <p:cNvPr id="47" name="Rectangle 46"/>
          <p:cNvSpPr/>
          <p:nvPr/>
        </p:nvSpPr>
        <p:spPr bwMode="auto">
          <a:xfrm>
            <a:off x="6300383" y="5364054"/>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effectLst/>
                <a:latin typeface="Arial" charset="0"/>
                <a:ea typeface="宋体" charset="-122"/>
              </a:rPr>
              <a:t>FEC block</a:t>
            </a:r>
          </a:p>
        </p:txBody>
      </p:sp>
      <p:cxnSp>
        <p:nvCxnSpPr>
          <p:cNvPr id="48" name="Straight Connector 47"/>
          <p:cNvCxnSpPr/>
          <p:nvPr/>
        </p:nvCxnSpPr>
        <p:spPr bwMode="auto">
          <a:xfrm>
            <a:off x="3352835" y="4058672"/>
            <a:ext cx="0" cy="828751"/>
          </a:xfrm>
          <a:prstGeom prst="line">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p:nvPr/>
        </p:nvCxnSpPr>
        <p:spPr bwMode="auto">
          <a:xfrm>
            <a:off x="3276123" y="4637536"/>
            <a:ext cx="0" cy="685352"/>
          </a:xfrm>
          <a:prstGeom prst="line">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Rectangle 49"/>
          <p:cNvSpPr/>
          <p:nvPr/>
        </p:nvSpPr>
        <p:spPr bwMode="auto">
          <a:xfrm>
            <a:off x="3276047" y="4887423"/>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MPDU Boundary</a:t>
            </a:r>
          </a:p>
        </p:txBody>
      </p:sp>
      <p:sp>
        <p:nvSpPr>
          <p:cNvPr id="51" name="Rectangle 50"/>
          <p:cNvSpPr/>
          <p:nvPr/>
        </p:nvSpPr>
        <p:spPr bwMode="auto">
          <a:xfrm>
            <a:off x="3051073" y="5305484"/>
            <a:ext cx="1408428"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FEC Boundary</a:t>
            </a:r>
          </a:p>
        </p:txBody>
      </p:sp>
      <p:sp>
        <p:nvSpPr>
          <p:cNvPr id="52" name="Rectangle 51"/>
          <p:cNvSpPr/>
          <p:nvPr/>
        </p:nvSpPr>
        <p:spPr bwMode="auto">
          <a:xfrm>
            <a:off x="7655630" y="3805015"/>
            <a:ext cx="199809" cy="355724"/>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500" b="0" i="0" u="none" strike="noStrike" cap="none" normalizeH="0" baseline="0" dirty="0">
                <a:ln>
                  <a:noFill/>
                </a:ln>
                <a:solidFill>
                  <a:schemeClr val="tx1"/>
                </a:solidFill>
                <a:effectLst/>
                <a:latin typeface="Arial" charset="0"/>
                <a:ea typeface="宋体" charset="-122"/>
              </a:rPr>
              <a:t>Padding 20 bits</a:t>
            </a:r>
          </a:p>
        </p:txBody>
      </p:sp>
      <p:sp>
        <p:nvSpPr>
          <p:cNvPr id="53" name="Rectangle 52"/>
          <p:cNvSpPr/>
          <p:nvPr/>
        </p:nvSpPr>
        <p:spPr bwMode="auto">
          <a:xfrm>
            <a:off x="2772107" y="4276871"/>
            <a:ext cx="506690" cy="360666"/>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#2</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54" name="Rectangle 53"/>
          <p:cNvSpPr/>
          <p:nvPr/>
        </p:nvSpPr>
        <p:spPr bwMode="auto">
          <a:xfrm>
            <a:off x="3282413" y="4276870"/>
            <a:ext cx="506690" cy="360668"/>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#3</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55" name="Rectangle 54"/>
          <p:cNvSpPr/>
          <p:nvPr/>
        </p:nvSpPr>
        <p:spPr bwMode="auto">
          <a:xfrm>
            <a:off x="3788416" y="4276871"/>
            <a:ext cx="506690" cy="360667"/>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#4</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56" name="Rectangle 55"/>
          <p:cNvSpPr/>
          <p:nvPr/>
        </p:nvSpPr>
        <p:spPr bwMode="auto">
          <a:xfrm>
            <a:off x="4298722" y="4276871"/>
            <a:ext cx="506690" cy="360668"/>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#5</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57" name="Rectangle 56"/>
          <p:cNvSpPr/>
          <p:nvPr/>
        </p:nvSpPr>
        <p:spPr bwMode="auto">
          <a:xfrm>
            <a:off x="4805412" y="4276868"/>
            <a:ext cx="506690" cy="360671"/>
          </a:xfrm>
          <a:prstGeom prst="rect">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#6</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58" name="Rectangle 57"/>
          <p:cNvSpPr/>
          <p:nvPr/>
        </p:nvSpPr>
        <p:spPr bwMode="auto">
          <a:xfrm>
            <a:off x="5315718" y="4276867"/>
            <a:ext cx="506690" cy="360672"/>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#7</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59" name="Rectangle 58"/>
          <p:cNvSpPr/>
          <p:nvPr/>
        </p:nvSpPr>
        <p:spPr bwMode="auto">
          <a:xfrm>
            <a:off x="5821448" y="4274758"/>
            <a:ext cx="506690" cy="362782"/>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#8</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60" name="Rectangle 59"/>
          <p:cNvSpPr/>
          <p:nvPr/>
        </p:nvSpPr>
        <p:spPr bwMode="auto">
          <a:xfrm>
            <a:off x="6331754" y="4274757"/>
            <a:ext cx="506690" cy="362784"/>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#9</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61" name="Rectangle 60"/>
          <p:cNvSpPr/>
          <p:nvPr/>
        </p:nvSpPr>
        <p:spPr bwMode="auto">
          <a:xfrm>
            <a:off x="6838444" y="4274754"/>
            <a:ext cx="506690" cy="36278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#10</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62" name="Rectangle 61"/>
          <p:cNvSpPr/>
          <p:nvPr/>
        </p:nvSpPr>
        <p:spPr bwMode="auto">
          <a:xfrm>
            <a:off x="7348750" y="4274754"/>
            <a:ext cx="506690" cy="362788"/>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#11</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63" name="Rectangle 62"/>
          <p:cNvSpPr/>
          <p:nvPr/>
        </p:nvSpPr>
        <p:spPr bwMode="auto">
          <a:xfrm>
            <a:off x="1676400" y="4130494"/>
            <a:ext cx="540240" cy="144260"/>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1</a:t>
            </a:r>
            <a:r>
              <a:rPr kumimoji="0" lang="en-US" sz="1000" b="0" i="0" u="none" strike="noStrike" cap="none" normalizeH="0" baseline="30000" dirty="0">
                <a:ln>
                  <a:noFill/>
                </a:ln>
                <a:effectLst/>
                <a:latin typeface="Arial" charset="0"/>
                <a:ea typeface="宋体" charset="-122"/>
              </a:rPr>
              <a:t>st</a:t>
            </a:r>
            <a:r>
              <a:rPr kumimoji="0" lang="en-US" sz="1000" b="0" i="0" u="none" strike="noStrike" cap="none" normalizeH="0" baseline="0" dirty="0">
                <a:ln>
                  <a:noFill/>
                </a:ln>
                <a:effectLst/>
                <a:latin typeface="Arial" charset="0"/>
                <a:ea typeface="宋体" charset="-122"/>
              </a:rPr>
              <a:t> </a:t>
            </a:r>
            <a:r>
              <a:rPr kumimoji="0" lang="en-US" sz="1000" b="0" i="0" u="none" strike="noStrike" cap="none" normalizeH="0" baseline="0" dirty="0" err="1">
                <a:ln>
                  <a:noFill/>
                </a:ln>
                <a:effectLst/>
                <a:latin typeface="Arial" charset="0"/>
                <a:ea typeface="宋体" charset="-122"/>
              </a:rPr>
              <a:t>Tx</a:t>
            </a:r>
            <a:endParaRPr kumimoji="0" lang="en-US" sz="1000" b="0" i="0" u="none" strike="noStrike" cap="none" normalizeH="0" baseline="0" dirty="0">
              <a:ln>
                <a:noFill/>
              </a:ln>
              <a:effectLst/>
              <a:latin typeface="Arial" charset="0"/>
              <a:ea typeface="宋体" charset="-122"/>
            </a:endParaRPr>
          </a:p>
        </p:txBody>
      </p:sp>
      <p:sp>
        <p:nvSpPr>
          <p:cNvPr id="64" name="Rectangle 63"/>
          <p:cNvSpPr/>
          <p:nvPr/>
        </p:nvSpPr>
        <p:spPr bwMode="auto">
          <a:xfrm>
            <a:off x="3636163" y="4623220"/>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65" name="Rectangle 64"/>
          <p:cNvSpPr/>
          <p:nvPr/>
        </p:nvSpPr>
        <p:spPr bwMode="auto">
          <a:xfrm>
            <a:off x="4695281" y="4623220"/>
            <a:ext cx="720080" cy="17786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100" b="0" i="0" u="none" strike="noStrike" cap="none" normalizeH="0" baseline="0" dirty="0">
                <a:ln>
                  <a:noFill/>
                </a:ln>
                <a:solidFill>
                  <a:srgbClr val="FF0000"/>
                </a:solidFill>
                <a:effectLst/>
                <a:latin typeface="Arial" charset="0"/>
                <a:ea typeface="宋体" charset="-122"/>
              </a:rPr>
              <a:t>failed</a:t>
            </a:r>
          </a:p>
        </p:txBody>
      </p:sp>
      <p:sp>
        <p:nvSpPr>
          <p:cNvPr id="85" name="Rectangle 84"/>
          <p:cNvSpPr/>
          <p:nvPr/>
        </p:nvSpPr>
        <p:spPr bwMode="auto">
          <a:xfrm>
            <a:off x="2272716" y="5963933"/>
            <a:ext cx="506690" cy="360667"/>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#4</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87" name="Rectangle 86"/>
          <p:cNvSpPr/>
          <p:nvPr/>
        </p:nvSpPr>
        <p:spPr bwMode="auto">
          <a:xfrm>
            <a:off x="2775723" y="5963672"/>
            <a:ext cx="506690" cy="360671"/>
          </a:xfrm>
          <a:prstGeom prst="rect">
            <a:avLst/>
          </a:prstGeom>
          <a:solidFill>
            <a:srgbClr val="FD949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700" b="0" i="0" u="none" strike="noStrike" cap="none" normalizeH="0" baseline="0" dirty="0">
                <a:ln>
                  <a:noFill/>
                </a:ln>
                <a:solidFill>
                  <a:schemeClr val="tx1"/>
                </a:solidFill>
                <a:effectLst/>
                <a:latin typeface="Arial" charset="0"/>
                <a:ea typeface="宋体" charset="-122"/>
              </a:rPr>
              <a:t>FEC</a:t>
            </a:r>
            <a:r>
              <a:rPr kumimoji="0" lang="en-US" sz="700" b="0" i="0" u="none" strike="noStrike" cap="none" normalizeH="0" dirty="0">
                <a:ln>
                  <a:noFill/>
                </a:ln>
                <a:solidFill>
                  <a:schemeClr val="tx1"/>
                </a:solidFill>
                <a:effectLst/>
                <a:latin typeface="Arial" charset="0"/>
                <a:ea typeface="宋体" charset="-122"/>
              </a:rPr>
              <a:t> #6</a:t>
            </a:r>
          </a:p>
          <a:p>
            <a:pPr algn="ctr">
              <a:buClr>
                <a:srgbClr val="CC9900"/>
              </a:buClr>
            </a:pPr>
            <a:r>
              <a:rPr lang="en-US" sz="400" dirty="0">
                <a:latin typeface="Arial" charset="0"/>
              </a:rPr>
              <a:t>Info: 911</a:t>
            </a:r>
          </a:p>
          <a:p>
            <a:pPr algn="ctr">
              <a:buClr>
                <a:srgbClr val="CC9900"/>
              </a:buClr>
            </a:pPr>
            <a:r>
              <a:rPr lang="en-US" sz="400" dirty="0">
                <a:latin typeface="Arial" charset="0"/>
              </a:rPr>
              <a:t>Coded: 1822</a:t>
            </a:r>
          </a:p>
        </p:txBody>
      </p:sp>
      <p:sp>
        <p:nvSpPr>
          <p:cNvPr id="93" name="Rectangle 92"/>
          <p:cNvSpPr/>
          <p:nvPr/>
        </p:nvSpPr>
        <p:spPr bwMode="auto">
          <a:xfrm>
            <a:off x="1676400" y="6072137"/>
            <a:ext cx="540240" cy="144260"/>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000" b="0" i="0" u="none" strike="noStrike" cap="none" normalizeH="0" baseline="0" dirty="0">
                <a:ln>
                  <a:noFill/>
                </a:ln>
                <a:effectLst/>
                <a:latin typeface="Arial" charset="0"/>
                <a:ea typeface="宋体" charset="-122"/>
              </a:rPr>
              <a:t>2</a:t>
            </a:r>
            <a:r>
              <a:rPr kumimoji="0" lang="en-US" sz="1000" b="0" i="0" u="none" strike="noStrike" cap="none" normalizeH="0" baseline="30000" dirty="0">
                <a:ln>
                  <a:noFill/>
                </a:ln>
                <a:effectLst/>
                <a:latin typeface="Arial" charset="0"/>
                <a:ea typeface="宋体" charset="-122"/>
              </a:rPr>
              <a:t>nd</a:t>
            </a:r>
            <a:r>
              <a:rPr kumimoji="0" lang="en-US" sz="1000" b="0" i="0" u="none" strike="noStrike" cap="none" normalizeH="0" baseline="0" dirty="0">
                <a:ln>
                  <a:noFill/>
                </a:ln>
                <a:effectLst/>
                <a:latin typeface="Arial" charset="0"/>
                <a:ea typeface="宋体" charset="-122"/>
              </a:rPr>
              <a:t> </a:t>
            </a:r>
            <a:r>
              <a:rPr kumimoji="0" lang="en-US" sz="1000" b="0" i="0" u="none" strike="noStrike" cap="none" normalizeH="0" baseline="0" dirty="0" err="1">
                <a:ln>
                  <a:noFill/>
                </a:ln>
                <a:effectLst/>
                <a:latin typeface="Arial" charset="0"/>
                <a:ea typeface="宋体" charset="-122"/>
              </a:rPr>
              <a:t>Tx</a:t>
            </a:r>
            <a:endParaRPr kumimoji="0" lang="en-US" sz="1000" b="0" i="0" u="none" strike="noStrike" cap="none" normalizeH="0" baseline="0" dirty="0">
              <a:ln>
                <a:noFill/>
              </a:ln>
              <a:effectLst/>
              <a:latin typeface="Arial" charset="0"/>
              <a:ea typeface="宋体" charset="-122"/>
            </a:endParaRPr>
          </a:p>
        </p:txBody>
      </p:sp>
      <p:cxnSp>
        <p:nvCxnSpPr>
          <p:cNvPr id="12" name="Elbow Connector 11"/>
          <p:cNvCxnSpPr>
            <a:stCxn id="63" idx="1"/>
            <a:endCxn id="93" idx="1"/>
          </p:cNvCxnSpPr>
          <p:nvPr/>
        </p:nvCxnSpPr>
        <p:spPr bwMode="auto">
          <a:xfrm rot="10800000" flipV="1">
            <a:off x="1676400" y="4202623"/>
            <a:ext cx="12700" cy="1941643"/>
          </a:xfrm>
          <a:prstGeom prst="bentConnector3">
            <a:avLst>
              <a:gd name="adj1" fmla="val 1800000"/>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55903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9</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err="1">
                <a:solidFill>
                  <a:schemeClr val="tx1"/>
                </a:solidFill>
              </a:rPr>
              <a:t>Codeword</a:t>
            </a:r>
            <a:r>
              <a:rPr lang="en-IE" dirty="0">
                <a:solidFill>
                  <a:schemeClr val="tx1"/>
                </a:solidFill>
              </a:rPr>
              <a:t> Retransmission</a:t>
            </a:r>
            <a:endParaRPr lang="en-US" dirty="0">
              <a:solidFill>
                <a:schemeClr val="tx1"/>
              </a:solidFill>
            </a:endParaRPr>
          </a:p>
        </p:txBody>
      </p:sp>
      <p:sp>
        <p:nvSpPr>
          <p:cNvPr id="5123" name="Rectangle 3"/>
          <p:cNvSpPr>
            <a:spLocks noGrp="1" noChangeArrowheads="1"/>
          </p:cNvSpPr>
          <p:nvPr>
            <p:ph type="body" idx="1"/>
          </p:nvPr>
        </p:nvSpPr>
        <p:spPr>
          <a:xfrm>
            <a:off x="228600" y="1371600"/>
            <a:ext cx="8610600" cy="5029200"/>
          </a:xfrm>
          <a:noFill/>
          <a:ln/>
        </p:spPr>
        <p:txBody>
          <a:bodyPr>
            <a:normAutofit/>
          </a:bodyPr>
          <a:lstStyle/>
          <a:p>
            <a:pPr>
              <a:lnSpc>
                <a:spcPct val="110000"/>
              </a:lnSpc>
              <a:spcBef>
                <a:spcPts val="600"/>
              </a:spcBef>
              <a:spcAft>
                <a:spcPts val="600"/>
              </a:spcAft>
            </a:pPr>
            <a:r>
              <a:rPr lang="en-US" b="0" dirty="0"/>
              <a:t>How does the transmitter re-generate the same CWs upon a retransmission?</a:t>
            </a:r>
          </a:p>
          <a:p>
            <a:pPr lvl="1">
              <a:lnSpc>
                <a:spcPct val="110000"/>
              </a:lnSpc>
              <a:spcBef>
                <a:spcPts val="600"/>
              </a:spcBef>
              <a:spcAft>
                <a:spcPts val="600"/>
              </a:spcAft>
            </a:pPr>
            <a:r>
              <a:rPr lang="en-US" dirty="0"/>
              <a:t>One approach would be to save all the CWs in memory, and based on the (codeword) ACK </a:t>
            </a:r>
            <a:r>
              <a:rPr lang="en-US" dirty="0" smtClean="0"/>
              <a:t>determine </a:t>
            </a:r>
            <a:r>
              <a:rPr lang="en-US" dirty="0"/>
              <a:t>which CWs should be read from memory and re-transmitted</a:t>
            </a:r>
          </a:p>
          <a:p>
            <a:pPr lvl="1">
              <a:lnSpc>
                <a:spcPct val="110000"/>
              </a:lnSpc>
              <a:spcBef>
                <a:spcPts val="600"/>
              </a:spcBef>
              <a:spcAft>
                <a:spcPts val="600"/>
              </a:spcAft>
            </a:pPr>
            <a:r>
              <a:rPr lang="en-US" dirty="0"/>
              <a:t>An alternative (complicated) approach would be to incorporate a new PHY-MAC interface which indicates to the MAC which bits to read, and then </a:t>
            </a:r>
            <a:r>
              <a:rPr lang="en-IL" dirty="0"/>
              <a:t>–</a:t>
            </a:r>
            <a:r>
              <a:rPr lang="en-US" dirty="0"/>
              <a:t> based on previously saved parameters (e.g. length of CWs, number of punctured/repeated bits) </a:t>
            </a:r>
            <a:r>
              <a:rPr lang="en-IL" dirty="0"/>
              <a:t>–</a:t>
            </a:r>
            <a:r>
              <a:rPr lang="en-US" dirty="0"/>
              <a:t> regenerate the same CWs</a:t>
            </a:r>
          </a:p>
        </p:txBody>
      </p:sp>
      <p:sp>
        <p:nvSpPr>
          <p:cNvPr id="8" name="Footer Placeholder 4"/>
          <p:cNvSpPr>
            <a:spLocks noGrp="1"/>
          </p:cNvSpPr>
          <p:nvPr>
            <p:ph type="ftr" sz="quarter" idx="11"/>
          </p:nvPr>
        </p:nvSpPr>
        <p:spPr>
          <a:xfrm>
            <a:off x="6953745" y="6475413"/>
            <a:ext cx="1590180" cy="184666"/>
          </a:xfrm>
        </p:spPr>
        <p:txBody>
          <a:bodyPr/>
          <a:lstStyle/>
          <a:p>
            <a:r>
              <a:rPr lang="en-US" dirty="0"/>
              <a:t>Shimi Shilo et al, Huawei</a:t>
            </a:r>
          </a:p>
        </p:txBody>
      </p:sp>
      <p:sp>
        <p:nvSpPr>
          <p:cNvPr id="7" name="Date Placeholder 3"/>
          <p:cNvSpPr>
            <a:spLocks noGrp="1"/>
          </p:cNvSpPr>
          <p:nvPr>
            <p:ph type="dt" sz="half" idx="10"/>
          </p:nvPr>
        </p:nvSpPr>
        <p:spPr>
          <a:xfrm>
            <a:off x="696913" y="332601"/>
            <a:ext cx="993862" cy="276999"/>
          </a:xfrm>
        </p:spPr>
        <p:txBody>
          <a:bodyPr/>
          <a:lstStyle/>
          <a:p>
            <a:r>
              <a:rPr lang="en-US" dirty="0"/>
              <a:t>June 2020</a:t>
            </a:r>
          </a:p>
        </p:txBody>
      </p:sp>
    </p:spTree>
    <p:extLst>
      <p:ext uri="{BB962C8B-B14F-4D97-AF65-F5344CB8AC3E}">
        <p14:creationId xmlns:p14="http://schemas.microsoft.com/office/powerpoint/2010/main" val="20975289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75028</TotalTime>
  <Words>2380</Words>
  <Application>Microsoft Office PowerPoint</Application>
  <PresentationFormat>On-screen Show (4:3)</PresentationFormat>
  <Paragraphs>499</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ＭＳ Ｐゴシック</vt:lpstr>
      <vt:lpstr>宋体</vt:lpstr>
      <vt:lpstr>Arial</vt:lpstr>
      <vt:lpstr>굴림</vt:lpstr>
      <vt:lpstr>Times New Roman</vt:lpstr>
      <vt:lpstr>802-11-Submission</vt:lpstr>
      <vt:lpstr>Discussion on HARQ Unit</vt:lpstr>
      <vt:lpstr>Background</vt:lpstr>
      <vt:lpstr>Tx Frame Format in 802.11</vt:lpstr>
      <vt:lpstr>Different MPDU Contents within ReTx</vt:lpstr>
      <vt:lpstr>Misalignment between MPDUs and CWs</vt:lpstr>
      <vt:lpstr>Misalignment between MPDUs and CWs</vt:lpstr>
      <vt:lpstr>Misalignment between MPDUs and CWs</vt:lpstr>
      <vt:lpstr>Codeword Retransmission</vt:lpstr>
      <vt:lpstr>Codeword Retransmission</vt:lpstr>
      <vt:lpstr>Codeword Retransmission</vt:lpstr>
      <vt:lpstr>MPDU Retransmission</vt:lpstr>
      <vt:lpstr>MPDU Retransmission</vt:lpstr>
      <vt:lpstr>MPDU Retransmission</vt:lpstr>
      <vt:lpstr>MPDU Retransmission</vt:lpstr>
      <vt:lpstr>MPDU Retransmission</vt:lpstr>
      <vt:lpstr>MPDU Retransmission</vt:lpstr>
      <vt:lpstr>MPDU Retransmission</vt:lpstr>
      <vt:lpstr>Conclusions</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Shimi Shilo (TRC)</cp:lastModifiedBy>
  <cp:revision>513</cp:revision>
  <cp:lastPrinted>1998-02-10T13:28:06Z</cp:lastPrinted>
  <dcterms:created xsi:type="dcterms:W3CDTF">2013-11-12T18:41:50Z</dcterms:created>
  <dcterms:modified xsi:type="dcterms:W3CDTF">2020-06-29T09:51:36Z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(3)aiTAO6aJUTR6WrQ1SObyn4ufFWeLfLXQ6CWAKbTCD9lcjoKCbjZl//ybGfebf0JtcAc6izMl
zgwG+O6+jL9AzuhmBtcT2J8zSzDvFN1R1FJ6dzkMbmu0/N4w96PG0o3bpgGscA3WnA0Cpbh0
SlqRpnxgpY4hGW6DfkAYnjiOYsTW327PIVwQ7VlgJIFeiHVfgUgJ7eQj3CTRM1RZFvOyA8d8
Xz+sxBHpU3izmdmxwg</vt:lpwstr>
  </property>
  <property fmtid="{D5CDD505-2E9C-101B-9397-08002B2CF9AE}" pid="4" name="_2015_ms_pID_7253431">
    <vt:lpwstr>T9VeYCaKmnNONZrIF3BVAPx+wjoPvYOBvkbK4WEHbIgw5xcVsw6V7W
c2CtVaHQGvPB1P30F25AYlhnoqBdk1N31gdlh37P+LL4oeoRgTBUSYRrMPuUnOioJtH4pRw4
kqBcYT6edUSE9mScIA7c+nS3npxuMCaZqBjl2HXqOweloJoibJeZ/DsgApQ2P9p+Yf0X2tmN
27w6hTrheMazwg4qAaJTSPWepiSqEgaVzx/R</vt:lpwstr>
  </property>
  <property fmtid="{D5CDD505-2E9C-101B-9397-08002B2CF9AE}" pid="5" name="_2015_ms_pID_7253432">
    <vt:lpwstr>pw==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1537099423</vt:lpwstr>
  </property>
</Properties>
</file>