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311" r:id="rId4"/>
    <p:sldId id="312" r:id="rId5"/>
    <p:sldId id="304" r:id="rId6"/>
    <p:sldId id="305" r:id="rId7"/>
    <p:sldId id="306" r:id="rId8"/>
    <p:sldId id="307" r:id="rId9"/>
    <p:sldId id="319" r:id="rId10"/>
    <p:sldId id="302" r:id="rId11"/>
    <p:sldId id="303" r:id="rId12"/>
    <p:sldId id="310" r:id="rId13"/>
    <p:sldId id="313" r:id="rId14"/>
    <p:sldId id="314" r:id="rId15"/>
    <p:sldId id="318" r:id="rId16"/>
    <p:sldId id="315" r:id="rId17"/>
    <p:sldId id="317" r:id="rId18"/>
    <p:sldId id="316" r:id="rId19"/>
    <p:sldId id="291" r:id="rId20"/>
    <p:sldId id="272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FCD6"/>
    <a:srgbClr val="F49088"/>
    <a:srgbClr val="F6FBB7"/>
    <a:srgbClr val="FAE690"/>
    <a:srgbClr val="FD9491"/>
    <a:srgbClr val="DFB7D9"/>
    <a:srgbClr val="C2C2FE"/>
    <a:srgbClr val="1E1EFA"/>
    <a:srgbClr val="90FA93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98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04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387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94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871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36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6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41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35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33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84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9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2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82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27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1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64941" y="332601"/>
            <a:ext cx="3680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802.11-20/482-00-0be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Discussion on HARQ Unit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2020-03-03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80272"/>
              </p:ext>
            </p:extLst>
          </p:nvPr>
        </p:nvGraphicFramePr>
        <p:xfrm>
          <a:off x="762000" y="2895599"/>
          <a:ext cx="7620000" cy="297883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 Shilo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Nadav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Basson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Ezer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Melzer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Avi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Weitzman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Yaron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Ben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Arie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29179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dirty="0" smtClean="0">
                <a:solidFill>
                  <a:schemeClr val="tx1"/>
                </a:solidFill>
              </a:rPr>
              <a:t>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advantages of this approach are clear: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Solves both content and MPDU/CW misalignment issues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Keeps HARQ mostly within the PHY layer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Assuming not all CWs of a failed MPDU do fail, it is more efficient than retransmitting the entire MPDU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However, there are some serious disadvantages that need to be considered: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Need a new (</a:t>
            </a:r>
            <a:r>
              <a:rPr lang="en-US" dirty="0" err="1" smtClean="0"/>
              <a:t>Codeword</a:t>
            </a:r>
            <a:r>
              <a:rPr lang="en-US" dirty="0" smtClean="0"/>
              <a:t>) Block-ACK design, which means more overhead and also more time needed for spec design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Need memory to save the </a:t>
            </a:r>
            <a:r>
              <a:rPr lang="en-US" b="0" dirty="0" err="1" smtClean="0"/>
              <a:t>codewords</a:t>
            </a:r>
            <a:r>
              <a:rPr lang="en-US" dirty="0"/>
              <a:t> </a:t>
            </a:r>
            <a:r>
              <a:rPr lang="en-US" dirty="0" smtClean="0"/>
              <a:t>for future retransmission</a:t>
            </a:r>
            <a:r>
              <a:rPr lang="en-US" b="0" dirty="0" smtClean="0"/>
              <a:t> (alternatively need new PHY/MAC interface to indicate which bits correspond to which CW)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Not clear it actually yields better performance (e.g. throughput increase) than MPDU retransmission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31523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As described in detail in previous slides, in order for an MPDU to be considered as a potential HARQ unit, we would need to address the following two issues: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Difference in payload (e.g. padding, </a:t>
            </a:r>
            <a:r>
              <a:rPr lang="en-US" dirty="0" smtClean="0"/>
              <a:t>delimiters, MAC </a:t>
            </a:r>
            <a:r>
              <a:rPr lang="en-US" dirty="0"/>
              <a:t>header contents) between retransmissions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Misalignment of MPDUs and CWs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We first address these two issues, </a:t>
            </a:r>
            <a:r>
              <a:rPr lang="en-US" b="0" dirty="0" smtClean="0"/>
              <a:t>show how MPDU can in fact be used as an HARQ unit, and </a:t>
            </a:r>
            <a:r>
              <a:rPr lang="en-US" b="0" dirty="0"/>
              <a:t>then turn to discussing the pros and cons associated with MPDU </a:t>
            </a:r>
            <a:r>
              <a:rPr lang="en-US" b="0" dirty="0" smtClean="0"/>
              <a:t>being an </a:t>
            </a:r>
            <a:r>
              <a:rPr lang="en-US" b="0" dirty="0"/>
              <a:t>HARQ unit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0135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order to address the different payload problem, we note the following important observations: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When an MPDU is correctly decoded, the preceding delimiter is correctly decoded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ZLDs immediately following the MPDU are not necessarily decoded correctly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 retransmission indication should be contained within the PHY header (not indicated via MAC)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An MPDU retransmission should follow the following rules: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 retransmission of an MPDU should contain its respective preceding delimiter and (any existing subsequent) ZLDs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contents of the MPDUs and delimiters should not be changed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retransmitted MPDUs should be transmitted in order, preferably at the beginning of the PPDU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173186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As an example, let us consider the following scenario, assuming a single MPDU retransmission with new aggregated MPDUs: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Numbers indicate the index of each field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981019" y="3612476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102065" y="3724088"/>
            <a:ext cx="993809" cy="1736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Zero-Length Delimiter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7981019" y="3105133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102065" y="3216745"/>
            <a:ext cx="993809" cy="1736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Delimiter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143000" y="3318309"/>
            <a:ext cx="768840" cy="1425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1</a:t>
            </a: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st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宋体" charset="-122"/>
              </a:rPr>
              <a:t>Tx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38200" y="5763331"/>
            <a:ext cx="1105188" cy="1293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2</a:t>
            </a: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nd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宋体" charset="-122"/>
              </a:rPr>
              <a:t>Tx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(retransmission)</a:t>
            </a:r>
          </a:p>
        </p:txBody>
      </p:sp>
      <p:cxnSp>
        <p:nvCxnSpPr>
          <p:cNvPr id="40" name="Elbow Connector 39"/>
          <p:cNvCxnSpPr>
            <a:stCxn id="38" idx="1"/>
            <a:endCxn id="39" idx="1"/>
          </p:cNvCxnSpPr>
          <p:nvPr/>
        </p:nvCxnSpPr>
        <p:spPr bwMode="auto">
          <a:xfrm rot="10800000" flipV="1">
            <a:off x="838200" y="3389583"/>
            <a:ext cx="304800" cy="2438412"/>
          </a:xfrm>
          <a:prstGeom prst="bentConnector3">
            <a:avLst>
              <a:gd name="adj1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0" name="Rectangle 99"/>
          <p:cNvSpPr/>
          <p:nvPr/>
        </p:nvSpPr>
        <p:spPr bwMode="auto">
          <a:xfrm>
            <a:off x="2187722" y="2847676"/>
            <a:ext cx="95997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  <a:endParaRPr lang="en-US" sz="600" dirty="0">
              <a:latin typeface="Arial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277671" y="2846381"/>
            <a:ext cx="106731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  <a:endParaRPr lang="en-US" sz="600" dirty="0">
              <a:latin typeface="Arial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341120" y="2840932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sz="1100" dirty="0">
                <a:latin typeface="Arial" charset="0"/>
              </a:rPr>
              <a:t>1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465129" y="2840572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2</a:t>
            </a:r>
            <a:endParaRPr lang="en-US" sz="1100" dirty="0">
              <a:latin typeface="Arial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4589893" y="2846381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3</a:t>
            </a:r>
            <a:endParaRPr lang="en-US" sz="1100" dirty="0">
              <a:latin typeface="Arial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4837664" y="2846381"/>
            <a:ext cx="97208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  <a:endParaRPr lang="en-US" sz="600" dirty="0">
              <a:latin typeface="Arial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5798753" y="2840932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4</a:t>
            </a:r>
            <a:endParaRPr lang="en-US" sz="1100" dirty="0">
              <a:latin typeface="Arial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920733" y="2846381"/>
            <a:ext cx="713463" cy="355724"/>
          </a:xfrm>
          <a:prstGeom prst="rect">
            <a:avLst/>
          </a:prstGeom>
          <a:solidFill>
            <a:srgbClr val="F6F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EOF Padding</a:t>
            </a:r>
            <a:endParaRPr lang="en-US" sz="600" dirty="0">
              <a:latin typeface="Arial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068266" y="3622630"/>
            <a:ext cx="4565930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PSDU</a:t>
            </a:r>
            <a:endParaRPr lang="en-US" sz="600" dirty="0">
              <a:latin typeface="Arial" charset="0"/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2078659" y="3214298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6623545" y="3197955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1954039" y="3622612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635115" y="3621335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761433" y="3621335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981019" y="4128313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8160731" y="4214833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Service Field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7981019" y="4657959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150191" y="4742069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Pre-FEC Padding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7976319" y="5170190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145491" y="5254300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Post-FEC Padding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3451289" y="2661662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31" name="Left Brace 130"/>
          <p:cNvSpPr/>
          <p:nvPr/>
        </p:nvSpPr>
        <p:spPr bwMode="auto">
          <a:xfrm rot="5400000" flipV="1">
            <a:off x="2758020" y="4308042"/>
            <a:ext cx="160956" cy="151973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150374" y="4652734"/>
            <a:ext cx="1382326" cy="2600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Retransmitted without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modifications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3745880" y="5252673"/>
            <a:ext cx="106731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  <a:endParaRPr lang="en-US" sz="600" dirty="0">
              <a:latin typeface="Arial" charset="0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809329" y="5254099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5</a:t>
            </a:r>
            <a:endParaRPr lang="en-US" sz="1100" dirty="0">
              <a:latin typeface="Arial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5065319" y="5259548"/>
            <a:ext cx="808892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  <a:endParaRPr lang="en-US" sz="600" dirty="0">
              <a:latin typeface="Arial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5881150" y="5254099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6</a:t>
            </a:r>
            <a:endParaRPr lang="en-US" sz="1100" dirty="0">
              <a:latin typeface="Arial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6005582" y="5259548"/>
            <a:ext cx="743614" cy="355724"/>
          </a:xfrm>
          <a:prstGeom prst="rect">
            <a:avLst/>
          </a:prstGeom>
          <a:solidFill>
            <a:srgbClr val="F6F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EOF Padding</a:t>
            </a:r>
            <a:endParaRPr lang="en-US" sz="600" dirty="0"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942535" y="5255398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5</a:t>
            </a:r>
            <a:endParaRPr lang="en-US" sz="1100" dirty="0">
              <a:latin typeface="Arial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3617959" y="5254099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4</a:t>
            </a:r>
            <a:endParaRPr lang="en-US" sz="1100" dirty="0">
              <a:latin typeface="Arial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2057615" y="6045076"/>
            <a:ext cx="470702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New PSDU</a:t>
            </a:r>
            <a:endParaRPr lang="en-US" sz="600" dirty="0">
              <a:latin typeface="Arial" charset="0"/>
            </a:endParaRPr>
          </a:p>
        </p:txBody>
      </p:sp>
      <p:cxnSp>
        <p:nvCxnSpPr>
          <p:cNvPr id="142" name="Straight Connector 141"/>
          <p:cNvCxnSpPr/>
          <p:nvPr/>
        </p:nvCxnSpPr>
        <p:spPr bwMode="auto">
          <a:xfrm flipV="1">
            <a:off x="2068008" y="5636744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43" name="Rectangle 142"/>
          <p:cNvSpPr/>
          <p:nvPr/>
        </p:nvSpPr>
        <p:spPr bwMode="auto">
          <a:xfrm>
            <a:off x="1943388" y="6045058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766337" y="6043781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6892655" y="6043781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flipV="1">
            <a:off x="6757219" y="5613887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49" name="Left Brace 148"/>
          <p:cNvSpPr/>
          <p:nvPr/>
        </p:nvSpPr>
        <p:spPr bwMode="auto">
          <a:xfrm rot="5400000" flipV="1">
            <a:off x="5116855" y="3500598"/>
            <a:ext cx="160954" cy="313461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561274" y="4735901"/>
            <a:ext cx="1382326" cy="2600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New data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2193178" y="5252673"/>
            <a:ext cx="106731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  <a:endParaRPr lang="en-US" sz="600" dirty="0">
              <a:latin typeface="Arial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3256627" y="5247224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1</a:t>
            </a:r>
            <a:endParaRPr lang="en-US" sz="1100" dirty="0">
              <a:latin typeface="Arial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3380636" y="5246864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2</a:t>
            </a:r>
            <a:endParaRPr lang="en-US" sz="1100" dirty="0">
              <a:latin typeface="Arial" charset="0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3505400" y="5252673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3</a:t>
            </a:r>
            <a:endParaRPr lang="en-US" sz="1100" dirty="0">
              <a:latin typeface="Arial" charset="0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2064323" y="5255398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2</a:t>
            </a:r>
            <a:endParaRPr lang="en-US" sz="1100" dirty="0">
              <a:latin typeface="Arial" charset="0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2064696" y="2851332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1</a:t>
            </a:r>
            <a:endParaRPr lang="en-US" sz="1100" dirty="0">
              <a:latin typeface="Arial" charset="0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3152994" y="2847676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2</a:t>
            </a:r>
            <a:endParaRPr lang="en-US" sz="1100" dirty="0">
              <a:latin typeface="Arial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4717211" y="2837454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3</a:t>
            </a:r>
            <a:endParaRPr lang="en-US" sz="11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07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Let us now consider the following scenario, assuming the last MPDU fails (it is aggregated with new MPDUs within the </a:t>
            </a:r>
            <a:r>
              <a:rPr lang="en-US" b="0" dirty="0" err="1" smtClean="0"/>
              <a:t>reTx</a:t>
            </a:r>
            <a:r>
              <a:rPr lang="en-US" b="0" dirty="0" smtClean="0"/>
              <a:t>):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Numbers indicate the index of each field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981019" y="3612476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102065" y="3724088"/>
            <a:ext cx="993809" cy="1736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Zero-Length Delimiter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7981019" y="3105133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102065" y="3216745"/>
            <a:ext cx="993809" cy="1736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Delimiter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2187722" y="2847676"/>
            <a:ext cx="95997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  <a:endParaRPr lang="en-US" sz="600" dirty="0">
              <a:latin typeface="Arial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277671" y="2846381"/>
            <a:ext cx="106731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  <a:endParaRPr lang="en-US" sz="600" dirty="0">
              <a:latin typeface="Arial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341120" y="2840932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1</a:t>
            </a:r>
            <a:endParaRPr lang="en-US" sz="1100" dirty="0">
              <a:latin typeface="Arial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465129" y="2840572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2</a:t>
            </a:r>
            <a:endParaRPr lang="en-US" sz="1100" dirty="0">
              <a:latin typeface="Arial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4589893" y="2846381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3</a:t>
            </a:r>
            <a:endParaRPr lang="en-US" sz="1100" dirty="0">
              <a:latin typeface="Arial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4837664" y="2846381"/>
            <a:ext cx="97208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  <a:endParaRPr lang="en-US" sz="600" dirty="0">
              <a:latin typeface="Arial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5798753" y="2840932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4</a:t>
            </a:r>
            <a:endParaRPr lang="en-US" sz="1100" dirty="0">
              <a:latin typeface="Arial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920733" y="2846381"/>
            <a:ext cx="713463" cy="355724"/>
          </a:xfrm>
          <a:prstGeom prst="rect">
            <a:avLst/>
          </a:prstGeom>
          <a:solidFill>
            <a:srgbClr val="F6F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EOF Padding #1</a:t>
            </a:r>
            <a:endParaRPr lang="en-US" sz="300" dirty="0">
              <a:latin typeface="Arial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068266" y="3622630"/>
            <a:ext cx="4565930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PSDU</a:t>
            </a:r>
            <a:endParaRPr lang="en-US" sz="600" dirty="0">
              <a:latin typeface="Arial" charset="0"/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2078659" y="3214298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6623545" y="3197955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1954039" y="3622612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635115" y="3621335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761433" y="3621335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064696" y="2851332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1</a:t>
            </a:r>
            <a:endParaRPr lang="en-US" sz="1100" dirty="0">
              <a:latin typeface="Arial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148816" y="2849106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2</a:t>
            </a:r>
            <a:endParaRPr lang="en-US" sz="11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714880" y="2842231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3</a:t>
            </a:r>
            <a:endParaRPr lang="en-US" sz="11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981019" y="4128313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8160731" y="4214833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Service Field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7981019" y="4657959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150191" y="4742069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Pre-FEC Padding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7976319" y="5170190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145491" y="5254300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Post-FEC Padding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4963666" y="2662163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31" name="Left Brace 130"/>
          <p:cNvSpPr/>
          <p:nvPr/>
        </p:nvSpPr>
        <p:spPr bwMode="auto">
          <a:xfrm rot="5400000" flipV="1">
            <a:off x="2929435" y="4136627"/>
            <a:ext cx="160956" cy="186256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143970" y="4652734"/>
            <a:ext cx="1666030" cy="2600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Retransmitted without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content changes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086673" y="5252673"/>
            <a:ext cx="78539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  <a:endParaRPr lang="en-US" sz="600" dirty="0">
              <a:latin typeface="Arial" charset="0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868199" y="5254099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5</a:t>
            </a:r>
            <a:endParaRPr lang="en-US" sz="1100" dirty="0">
              <a:latin typeface="Arial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5126025" y="5259548"/>
            <a:ext cx="771872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  <a:endParaRPr lang="en-US" sz="600" dirty="0">
              <a:latin typeface="Arial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5908650" y="5254099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6</a:t>
            </a:r>
            <a:endParaRPr lang="en-US" sz="1100" dirty="0">
              <a:latin typeface="Arial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6040519" y="5259548"/>
            <a:ext cx="708677" cy="355724"/>
          </a:xfrm>
          <a:prstGeom prst="rect">
            <a:avLst/>
          </a:prstGeom>
          <a:solidFill>
            <a:srgbClr val="F6F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EOF Padding #2</a:t>
            </a:r>
            <a:endParaRPr lang="en-US" sz="300" dirty="0"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5001405" y="5255398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5</a:t>
            </a:r>
            <a:endParaRPr lang="en-US" sz="1100" dirty="0">
              <a:latin typeface="Arial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3972850" y="5254099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4</a:t>
            </a:r>
            <a:endParaRPr lang="en-US" sz="1100" dirty="0">
              <a:latin typeface="Arial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2057615" y="6045076"/>
            <a:ext cx="470702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New PSDU</a:t>
            </a:r>
            <a:endParaRPr lang="en-US" sz="600" dirty="0">
              <a:latin typeface="Arial" charset="0"/>
            </a:endParaRPr>
          </a:p>
        </p:txBody>
      </p:sp>
      <p:cxnSp>
        <p:nvCxnSpPr>
          <p:cNvPr id="142" name="Straight Connector 141"/>
          <p:cNvCxnSpPr/>
          <p:nvPr/>
        </p:nvCxnSpPr>
        <p:spPr bwMode="auto">
          <a:xfrm flipV="1">
            <a:off x="2068008" y="5636744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43" name="Rectangle 142"/>
          <p:cNvSpPr/>
          <p:nvPr/>
        </p:nvSpPr>
        <p:spPr bwMode="auto">
          <a:xfrm>
            <a:off x="1943388" y="6045058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766337" y="6043781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6892655" y="6043781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flipV="1">
            <a:off x="6757219" y="5613887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49" name="Left Brace 148"/>
          <p:cNvSpPr/>
          <p:nvPr/>
        </p:nvSpPr>
        <p:spPr bwMode="auto">
          <a:xfrm rot="5400000" flipV="1">
            <a:off x="5283432" y="3667175"/>
            <a:ext cx="170630" cy="279179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713674" y="4735901"/>
            <a:ext cx="1382326" cy="2600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New data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2183487" y="5247894"/>
            <a:ext cx="97208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  <a:endParaRPr lang="en-US" sz="600" dirty="0"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3144576" y="5242445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4</a:t>
            </a:r>
            <a:endParaRPr lang="en-US" sz="1100" dirty="0">
              <a:latin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266556" y="5247894"/>
            <a:ext cx="713463" cy="355724"/>
          </a:xfrm>
          <a:prstGeom prst="rect">
            <a:avLst/>
          </a:prstGeom>
          <a:solidFill>
            <a:srgbClr val="F6F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sz="800" dirty="0">
                <a:latin typeface="Arial" charset="0"/>
                <a:ea typeface="宋体" charset="-122"/>
              </a:rPr>
              <a:t>EOF Padding #1</a:t>
            </a:r>
            <a:endParaRPr lang="en-US" sz="300" dirty="0">
              <a:latin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060703" y="5243744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100" dirty="0" smtClean="0">
                <a:latin typeface="Arial" charset="0"/>
              </a:rPr>
              <a:t>3</a:t>
            </a:r>
            <a:endParaRPr lang="en-US" sz="1100" dirty="0"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143000" y="3318309"/>
            <a:ext cx="768840" cy="1425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1</a:t>
            </a: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st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宋体" charset="-122"/>
              </a:rPr>
              <a:t>Tx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38200" y="5763331"/>
            <a:ext cx="1105188" cy="1293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2</a:t>
            </a: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nd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宋体" charset="-122"/>
              </a:rPr>
              <a:t>Tx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(retransmission)</a:t>
            </a:r>
          </a:p>
        </p:txBody>
      </p:sp>
      <p:cxnSp>
        <p:nvCxnSpPr>
          <p:cNvPr id="61" name="Elbow Connector 60"/>
          <p:cNvCxnSpPr>
            <a:stCxn id="59" idx="1"/>
            <a:endCxn id="60" idx="1"/>
          </p:cNvCxnSpPr>
          <p:nvPr/>
        </p:nvCxnSpPr>
        <p:spPr bwMode="auto">
          <a:xfrm rot="10800000" flipV="1">
            <a:off x="838200" y="3389583"/>
            <a:ext cx="304800" cy="2438412"/>
          </a:xfrm>
          <a:prstGeom prst="bentConnector3">
            <a:avLst>
              <a:gd name="adj1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15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How does the transmitter re-generate the same MPDUs and delimiters?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One approach would be to save the MPDUs and delimiters in a (Low-MAC) memory, and choose which MPDUs and delimiters to retransmit based on the received Block-ACK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This memory would be smaller than the one required for </a:t>
            </a:r>
            <a:r>
              <a:rPr lang="en-US" dirty="0" err="1" smtClean="0"/>
              <a:t>codeword</a:t>
            </a:r>
            <a:r>
              <a:rPr lang="en-US" dirty="0" smtClean="0"/>
              <a:t> retransmission, since only </a:t>
            </a:r>
            <a:r>
              <a:rPr lang="en-US" dirty="0" err="1" smtClean="0"/>
              <a:t>uncoded</a:t>
            </a:r>
            <a:r>
              <a:rPr lang="en-US" dirty="0" smtClean="0"/>
              <a:t> bits are saved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An alternative </a:t>
            </a:r>
            <a:r>
              <a:rPr lang="en-US" dirty="0" smtClean="0"/>
              <a:t>(more complicated</a:t>
            </a:r>
            <a:r>
              <a:rPr lang="en-US" dirty="0"/>
              <a:t>) approach would be to </a:t>
            </a:r>
            <a:r>
              <a:rPr lang="en-US" dirty="0" smtClean="0"/>
              <a:t>re-generate the same MPDUs and delimiters based on parameters saved in the first transmission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52080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As proposed in [8], retransmission of the info bits only </a:t>
            </a:r>
            <a:r>
              <a:rPr lang="en-IL" b="0" dirty="0" smtClean="0"/>
              <a:t>–</a:t>
            </a:r>
            <a:r>
              <a:rPr lang="en-US" b="0" dirty="0" smtClean="0"/>
              <a:t> corresponding to failed MPDUs </a:t>
            </a:r>
            <a:r>
              <a:rPr lang="en-IL" b="0" dirty="0" smtClean="0"/>
              <a:t>–</a:t>
            </a:r>
            <a:r>
              <a:rPr lang="en-US" b="0" dirty="0" smtClean="0"/>
              <a:t> solves the misalignment between MPDUs and CWs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b="0" dirty="0" smtClean="0"/>
              <a:t>The receiver indicates to the transmitter which MPDUs were successfully decoded using the existing Block-ACK bitmap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b="0" dirty="0" smtClean="0"/>
              <a:t>The transmitter can</a:t>
            </a:r>
            <a:br>
              <a:rPr lang="en-US" altLang="zh-CN" b="0" dirty="0" smtClean="0"/>
            </a:br>
            <a:r>
              <a:rPr lang="en-US" altLang="zh-CN" b="0" dirty="0" smtClean="0"/>
              <a:t>then retransmit the</a:t>
            </a:r>
            <a:br>
              <a:rPr lang="en-US" altLang="zh-CN" b="0" dirty="0" smtClean="0"/>
            </a:br>
            <a:r>
              <a:rPr lang="en-US" altLang="zh-CN" b="0" dirty="0" smtClean="0"/>
              <a:t>(</a:t>
            </a:r>
            <a:r>
              <a:rPr lang="en-US" altLang="zh-CN" b="0" dirty="0" err="1" smtClean="0"/>
              <a:t>uncoded</a:t>
            </a:r>
            <a:r>
              <a:rPr lang="en-US" altLang="zh-CN" b="0" dirty="0" smtClean="0"/>
              <a:t>) info bits</a:t>
            </a:r>
            <a:br>
              <a:rPr lang="en-US" altLang="zh-CN" b="0" dirty="0" smtClean="0"/>
            </a:br>
            <a:r>
              <a:rPr lang="en-US" altLang="zh-CN" b="0" dirty="0" smtClean="0"/>
              <a:t>corresponding to</a:t>
            </a:r>
            <a:br>
              <a:rPr lang="en-US" altLang="zh-CN" b="0" dirty="0" smtClean="0"/>
            </a:br>
            <a:r>
              <a:rPr lang="en-US" altLang="zh-CN" b="0" dirty="0" smtClean="0"/>
              <a:t>the failed MPDUs</a:t>
            </a:r>
            <a:endParaRPr lang="en-US" altLang="zh-CN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H="1" flipV="1">
            <a:off x="4197745" y="5590781"/>
            <a:ext cx="3" cy="726944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3117733" y="3680260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197853" y="368090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277973" y="368090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358093" y="368090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438213" y="3680903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377873" y="350239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421989" y="350239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117733" y="4176702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8500648" y="368090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623509" y="4180763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117733" y="4070386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621789" y="4697169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127565" y="4701230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621789" y="4590853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129327" y="5215357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635103" y="5219418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129327" y="5109041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632014" y="4176702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137790" y="4180763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632014" y="4070386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136070" y="4697169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641846" y="4701230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136070" y="4590853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643608" y="5215357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149384" y="5219418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643608" y="5109041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146295" y="4176702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652071" y="4180763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146295" y="4070386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#7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650351" y="4697169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156127" y="4701230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650351" y="4590853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#8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157889" y="5215357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7663665" y="5219418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7157889" y="5109041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#9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660400" y="417190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166176" y="417596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660400" y="406558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164456" y="4692367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670232" y="4696428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164456" y="4586051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197746" y="570469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277866" y="570469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197745" y="6088507"/>
            <a:ext cx="2160241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</a:t>
            </a:r>
            <a:endParaRPr lang="en-US" sz="700" dirty="0">
              <a:latin typeface="Arial" charset="0"/>
            </a:endParaRPr>
          </a:p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4000</a:t>
            </a:r>
            <a:endParaRPr lang="en-US" sz="7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b="0" dirty="0" smtClean="0"/>
              <a:t>The receiver combines LLRs respective to info bits only, and decodes the </a:t>
            </a:r>
            <a:r>
              <a:rPr lang="en-US" altLang="zh-CN" b="0" dirty="0" err="1" smtClean="0"/>
              <a:t>codeword</a:t>
            </a:r>
            <a:r>
              <a:rPr lang="en-US" altLang="zh-CN" b="0" dirty="0" smtClean="0"/>
              <a:t> using all LLRs (including saved LLRs respective to parity bits)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b="0" dirty="0" smtClean="0"/>
              <a:t>This enables simple processing at </a:t>
            </a:r>
            <a:r>
              <a:rPr lang="en-US" altLang="zh-CN" b="0" dirty="0"/>
              <a:t>receiver </a:t>
            </a:r>
            <a:r>
              <a:rPr lang="en-US" altLang="zh-CN" b="0" dirty="0" smtClean="0"/>
              <a:t>side (combine LLRs respective to info bits only), and significantly improves the efficiency since the </a:t>
            </a:r>
            <a:r>
              <a:rPr lang="en-US" altLang="zh-CN" b="0" dirty="0" err="1" smtClean="0"/>
              <a:t>reTx</a:t>
            </a:r>
            <a:r>
              <a:rPr lang="en-US" altLang="zh-CN" b="0" dirty="0" smtClean="0"/>
              <a:t> </a:t>
            </a:r>
            <a:r>
              <a:rPr lang="en-US" altLang="zh-CN" b="0" dirty="0"/>
              <a:t>is </a:t>
            </a:r>
            <a:r>
              <a:rPr lang="en-US" altLang="zh-CN" b="0" dirty="0" smtClean="0"/>
              <a:t>much shorter, as shown in [8]</a:t>
            </a:r>
            <a:endParaRPr lang="en-US" altLang="zh-CN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352337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MPDU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advantages of MPDU retransmission are clear: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Maintains existing Block-ACK mechanism and bitmap (no need to develop new ACK, this solution reuses the same bitmap)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Hence, time </a:t>
            </a:r>
            <a:r>
              <a:rPr lang="en-US" dirty="0"/>
              <a:t>spent on spec should be </a:t>
            </a:r>
            <a:r>
              <a:rPr lang="en-US" dirty="0" smtClean="0"/>
              <a:t>shorter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terms of disadvantages, the following should be taken into consideration: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Need memory to save the </a:t>
            </a:r>
            <a:r>
              <a:rPr lang="en-US" dirty="0" smtClean="0"/>
              <a:t>MPDUs/delimiters </a:t>
            </a:r>
            <a:r>
              <a:rPr lang="en-US" dirty="0"/>
              <a:t>for future retransmission </a:t>
            </a:r>
            <a:r>
              <a:rPr lang="en-US" dirty="0" smtClean="0"/>
              <a:t>(alternatively </a:t>
            </a:r>
            <a:r>
              <a:rPr lang="en-US" dirty="0"/>
              <a:t>need </a:t>
            </a:r>
            <a:r>
              <a:rPr lang="en-US" dirty="0" smtClean="0"/>
              <a:t>complicated state machine to re-generate the same MPDUs and delimiters)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HARQ is managed in both PHY &amp; MAC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133136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In this contribution, we discussed two main issues related to using MPDUs as HARQ units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showed that MPDUs can serve as HARQ units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We discussed the pros and cons of </a:t>
            </a:r>
            <a:r>
              <a:rPr lang="en-US" altLang="zh-CN" b="0" dirty="0" smtClean="0"/>
              <a:t>using either CWs or MPDUs as HARQ units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Though we are open to both options, our preference is </a:t>
            </a:r>
            <a:r>
              <a:rPr lang="en-US" altLang="zh-CN" b="0" smtClean="0"/>
              <a:t>MPDU retransmission </a:t>
            </a:r>
            <a:r>
              <a:rPr lang="en-US" altLang="zh-CN" b="0" dirty="0" smtClean="0"/>
              <a:t>since it is simpler and requires less time spent on spec design</a:t>
            </a:r>
            <a:endParaRPr lang="en-US" altLang="zh-CN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[1-8]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issue of the basic HARQ unit </a:t>
            </a:r>
            <a:r>
              <a:rPr lang="en-IL" b="0" dirty="0" smtClean="0"/>
              <a:t>–</a:t>
            </a:r>
            <a:r>
              <a:rPr lang="en-US" b="0" dirty="0" smtClean="0"/>
              <a:t> which is signaled and retransmitted </a:t>
            </a:r>
            <a:r>
              <a:rPr lang="en-IL" b="0" dirty="0" smtClean="0"/>
              <a:t>–</a:t>
            </a:r>
            <a:r>
              <a:rPr lang="en-US" b="0" dirty="0" smtClean="0"/>
              <a:t> is still under debate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two HARQ units being considered are: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MPDU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b="0" dirty="0" err="1" smtClean="0"/>
              <a:t>Codeword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Several recent contributions [9, 10] have raised concerns that an MPDU cannot be considered as an HARQ unit, due to two issues: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Different payload between retransmissions (e.g. due to changes in MPDU header)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b="0" dirty="0" smtClean="0"/>
              <a:t>Misalignment between MPDUs and </a:t>
            </a:r>
            <a:r>
              <a:rPr lang="en-US" b="0" dirty="0" err="1" smtClean="0"/>
              <a:t>codewords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recap the existing procedures/frame format and potential problems, address the concerns and present the pros and cons of each HARQ unit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11-19-1979: HARQ performance analysis, Jan. </a:t>
            </a:r>
            <a:r>
              <a:rPr lang="en-US" sz="2000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/>
              <a:t>11-19-780: Consideration on HARQ, </a:t>
            </a:r>
            <a:r>
              <a:rPr lang="en-US" altLang="zh-CN" sz="2000" dirty="0" smtClean="0"/>
              <a:t>May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11-19-1578: An HARQ Transmission Scheme for 11be, Nov.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11-19-1589: What should be the HARQ unit and why?, Sep.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11-20-101: 11be HARQ Discussions, Jan. 2020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 err="1" smtClean="0">
                <a:solidFill>
                  <a:schemeClr val="tx1"/>
                </a:solidFill>
              </a:rPr>
              <a:t>Tx</a:t>
            </a:r>
            <a:r>
              <a:rPr lang="en-IE" altLang="zh-CN" dirty="0" smtClean="0">
                <a:solidFill>
                  <a:schemeClr val="tx1"/>
                </a:solidFill>
              </a:rPr>
              <a:t> Frame Format in 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figure below depicts the frame format used in .11 (similar to [9]):</a:t>
            </a:r>
            <a:endParaRPr lang="en-US" altLang="zh-CN" sz="22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202" name="Rectangle 201"/>
          <p:cNvSpPr/>
          <p:nvPr/>
        </p:nvSpPr>
        <p:spPr bwMode="auto">
          <a:xfrm>
            <a:off x="2253056" y="4061970"/>
            <a:ext cx="95997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  <a:endParaRPr lang="en-US" sz="600" dirty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H="1" flipV="1">
            <a:off x="1123988" y="3524620"/>
            <a:ext cx="1131775" cy="5360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 flipV="1">
            <a:off x="3193678" y="3510868"/>
            <a:ext cx="1352400" cy="5509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4" name="Rectangle 203"/>
          <p:cNvSpPr/>
          <p:nvPr/>
        </p:nvSpPr>
        <p:spPr bwMode="auto">
          <a:xfrm>
            <a:off x="1123986" y="3156439"/>
            <a:ext cx="1080120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MAC Header</a:t>
            </a:r>
            <a:endParaRPr lang="en-US" sz="600" dirty="0">
              <a:latin typeface="Arial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204705" y="3155290"/>
            <a:ext cx="380401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IV</a:t>
            </a:r>
            <a:endParaRPr lang="en-US" sz="600" dirty="0">
              <a:latin typeface="Arial" charset="0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2585106" y="3155144"/>
            <a:ext cx="1129680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Encrypted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Data</a:t>
            </a:r>
            <a:endParaRPr lang="en-US" sz="600" dirty="0">
              <a:latin typeface="Arial" charset="0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3715944" y="3155144"/>
            <a:ext cx="83016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MIC/CRC</a:t>
            </a:r>
            <a:endParaRPr lang="en-US" sz="600" dirty="0">
              <a:latin typeface="Arial" charset="0"/>
            </a:endParaRPr>
          </a:p>
        </p:txBody>
      </p:sp>
      <p:cxnSp>
        <p:nvCxnSpPr>
          <p:cNvPr id="208" name="Straight Connector 207"/>
          <p:cNvCxnSpPr/>
          <p:nvPr/>
        </p:nvCxnSpPr>
        <p:spPr bwMode="auto">
          <a:xfrm flipH="1" flipV="1">
            <a:off x="2393354" y="2701731"/>
            <a:ext cx="195769" cy="4689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0" name="Rectangle 209"/>
          <p:cNvSpPr/>
          <p:nvPr/>
        </p:nvSpPr>
        <p:spPr bwMode="auto">
          <a:xfrm>
            <a:off x="2393354" y="2346007"/>
            <a:ext cx="152940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SDU(s)</a:t>
            </a:r>
            <a:endParaRPr lang="en-US" sz="600" dirty="0">
              <a:latin typeface="Arial" charset="0"/>
            </a:endParaRPr>
          </a:p>
        </p:txBody>
      </p:sp>
      <p:cxnSp>
        <p:nvCxnSpPr>
          <p:cNvPr id="211" name="Straight Connector 210"/>
          <p:cNvCxnSpPr/>
          <p:nvPr/>
        </p:nvCxnSpPr>
        <p:spPr bwMode="auto">
          <a:xfrm flipV="1">
            <a:off x="3726992" y="2701731"/>
            <a:ext cx="195769" cy="4532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5" name="Rectangle 214"/>
          <p:cNvSpPr/>
          <p:nvPr/>
        </p:nvSpPr>
        <p:spPr bwMode="auto">
          <a:xfrm>
            <a:off x="3343005" y="4060675"/>
            <a:ext cx="1067317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  <a:endParaRPr lang="en-US" sz="600" dirty="0">
              <a:latin typeface="Arial" charset="0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4406454" y="4055226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17" name="Rectangle 216"/>
          <p:cNvSpPr/>
          <p:nvPr/>
        </p:nvSpPr>
        <p:spPr bwMode="auto">
          <a:xfrm>
            <a:off x="4530463" y="4054866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18" name="Rectangle 217"/>
          <p:cNvSpPr/>
          <p:nvPr/>
        </p:nvSpPr>
        <p:spPr bwMode="auto">
          <a:xfrm>
            <a:off x="4655227" y="4060675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4902998" y="4060675"/>
            <a:ext cx="972084" cy="3557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  <a:endParaRPr lang="en-US" sz="600" dirty="0">
              <a:latin typeface="Arial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5864087" y="4055226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5986067" y="4060675"/>
            <a:ext cx="713463" cy="355724"/>
          </a:xfrm>
          <a:prstGeom prst="rect">
            <a:avLst/>
          </a:prstGeom>
          <a:solidFill>
            <a:srgbClr val="F6F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EOF Padding</a:t>
            </a:r>
            <a:endParaRPr lang="en-US" sz="600" dirty="0">
              <a:latin typeface="Arial" charset="0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7981019" y="3244068"/>
            <a:ext cx="124620" cy="3557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8102065" y="3355680"/>
            <a:ext cx="993809" cy="1736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Zero-Length Delimiter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133600" y="4836924"/>
            <a:ext cx="4565930" cy="355724"/>
          </a:xfrm>
          <a:prstGeom prst="rect">
            <a:avLst/>
          </a:prstGeom>
          <a:solidFill>
            <a:srgbClr val="B6FCD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PSDU</a:t>
            </a:r>
            <a:endParaRPr lang="en-US" sz="600" dirty="0">
              <a:latin typeface="Arial" charset="0"/>
            </a:endParaRPr>
          </a:p>
        </p:txBody>
      </p:sp>
      <p:cxnSp>
        <p:nvCxnSpPr>
          <p:cNvPr id="226" name="Straight Connector 225"/>
          <p:cNvCxnSpPr/>
          <p:nvPr/>
        </p:nvCxnSpPr>
        <p:spPr bwMode="auto">
          <a:xfrm flipV="1">
            <a:off x="2143993" y="4428592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Connector 226"/>
          <p:cNvCxnSpPr/>
          <p:nvPr/>
        </p:nvCxnSpPr>
        <p:spPr bwMode="auto">
          <a:xfrm flipV="1">
            <a:off x="6688879" y="4412249"/>
            <a:ext cx="1114" cy="3974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28" name="Rectangle 227"/>
          <p:cNvSpPr/>
          <p:nvPr/>
        </p:nvSpPr>
        <p:spPr bwMode="auto">
          <a:xfrm>
            <a:off x="7981019" y="3759905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29" name="Rectangle 228"/>
          <p:cNvSpPr/>
          <p:nvPr/>
        </p:nvSpPr>
        <p:spPr bwMode="auto">
          <a:xfrm>
            <a:off x="2019373" y="4836906"/>
            <a:ext cx="124620" cy="35572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8160731" y="3846425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Service Field</a:t>
            </a:r>
          </a:p>
        </p:txBody>
      </p:sp>
      <p:sp>
        <p:nvSpPr>
          <p:cNvPr id="231" name="Rectangle 230"/>
          <p:cNvSpPr/>
          <p:nvPr/>
        </p:nvSpPr>
        <p:spPr bwMode="auto">
          <a:xfrm>
            <a:off x="7981019" y="4289551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8150191" y="4373661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Pre-FEC Padding</a:t>
            </a:r>
          </a:p>
        </p:txBody>
      </p:sp>
      <p:sp>
        <p:nvSpPr>
          <p:cNvPr id="233" name="Rectangle 232"/>
          <p:cNvSpPr/>
          <p:nvPr/>
        </p:nvSpPr>
        <p:spPr bwMode="auto">
          <a:xfrm>
            <a:off x="6700449" y="4835629"/>
            <a:ext cx="124620" cy="355724"/>
          </a:xfrm>
          <a:prstGeom prst="rect">
            <a:avLst/>
          </a:prstGeom>
          <a:solidFill>
            <a:srgbClr val="F4908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7976319" y="4801782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8145491" y="4885892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Post-FEC Padding</a:t>
            </a:r>
          </a:p>
        </p:txBody>
      </p:sp>
      <p:sp>
        <p:nvSpPr>
          <p:cNvPr id="236" name="Rectangle 235"/>
          <p:cNvSpPr/>
          <p:nvPr/>
        </p:nvSpPr>
        <p:spPr bwMode="auto">
          <a:xfrm>
            <a:off x="6826767" y="4835629"/>
            <a:ext cx="124620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019373" y="5587876"/>
            <a:ext cx="723827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#1</a:t>
            </a:r>
            <a:endParaRPr lang="en-US" sz="600" dirty="0">
              <a:latin typeface="Arial" charset="0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2750301" y="5587876"/>
            <a:ext cx="678699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#2</a:t>
            </a:r>
            <a:endParaRPr lang="en-US" sz="600" dirty="0">
              <a:latin typeface="Arial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3439753" y="5587876"/>
            <a:ext cx="675047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#3</a:t>
            </a:r>
            <a:endParaRPr lang="en-US" sz="600" dirty="0">
              <a:latin typeface="Arial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125641" y="5587876"/>
            <a:ext cx="696159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#4</a:t>
            </a:r>
            <a:endParaRPr lang="en-US" sz="600" dirty="0">
              <a:latin typeface="Arial" charset="0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4825063" y="5587876"/>
            <a:ext cx="647627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#5</a:t>
            </a:r>
            <a:endParaRPr lang="en-US" sz="600" dirty="0">
              <a:latin typeface="Arial" charset="0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5465921" y="5587876"/>
            <a:ext cx="647627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#6</a:t>
            </a:r>
            <a:endParaRPr lang="en-US" sz="600" dirty="0">
              <a:latin typeface="Arial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6120423" y="5587876"/>
            <a:ext cx="704646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CW #7</a:t>
            </a:r>
            <a:endParaRPr lang="en-US" sz="600" dirty="0">
              <a:latin typeface="Arial" charset="0"/>
            </a:endParaRPr>
          </a:p>
        </p:txBody>
      </p:sp>
      <p:sp>
        <p:nvSpPr>
          <p:cNvPr id="16" name="Left Brace 15"/>
          <p:cNvSpPr/>
          <p:nvPr/>
        </p:nvSpPr>
        <p:spPr bwMode="auto">
          <a:xfrm>
            <a:off x="685800" y="2286000"/>
            <a:ext cx="228942" cy="2209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5" name="Left Brace 244"/>
          <p:cNvSpPr/>
          <p:nvPr/>
        </p:nvSpPr>
        <p:spPr bwMode="auto">
          <a:xfrm>
            <a:off x="685800" y="4826026"/>
            <a:ext cx="228942" cy="111757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 rot="16200000">
            <a:off x="143305" y="3303445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MAC</a:t>
            </a:r>
          </a:p>
        </p:txBody>
      </p:sp>
      <p:sp>
        <p:nvSpPr>
          <p:cNvPr id="247" name="Rectangle 246"/>
          <p:cNvSpPr/>
          <p:nvPr/>
        </p:nvSpPr>
        <p:spPr bwMode="auto">
          <a:xfrm rot="16200000">
            <a:off x="151472" y="5293471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PHY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7976320" y="5311151"/>
            <a:ext cx="124620" cy="355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8156918" y="5402224"/>
            <a:ext cx="796868" cy="1826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CW Info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7981019" y="2736725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8102065" y="2848337"/>
            <a:ext cx="993809" cy="1736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Delimiter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130030" y="4065626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214150" y="4063400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780214" y="4056525"/>
            <a:ext cx="124620" cy="3557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28956" y="5590063"/>
            <a:ext cx="106491" cy="35572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Different MPDU Contents within </a:t>
            </a:r>
            <a:r>
              <a:rPr lang="en-IE" altLang="zh-CN" dirty="0" err="1" smtClean="0">
                <a:solidFill>
                  <a:schemeClr val="tx1"/>
                </a:solidFill>
              </a:rPr>
              <a:t>ReTx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Today, between retransmissions, the following can change: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Number of Zero-Length Delimiters (ZLDs) between MPDUs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b="0" dirty="0" smtClean="0"/>
              <a:t>Entire MAC header can change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Due to changing conditions and </a:t>
            </a:r>
            <a:r>
              <a:rPr lang="en-US" altLang="zh-CN" sz="1600" dirty="0" err="1" smtClean="0"/>
              <a:t>QoS</a:t>
            </a:r>
            <a:endParaRPr lang="en-US" altLang="zh-CN" sz="1600" dirty="0" smtClean="0"/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b="0" dirty="0" smtClean="0"/>
              <a:t>Retry bit changes upon retransmission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Duration will be modified based on transmission parameters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b="0" dirty="0" smtClean="0"/>
              <a:t>Encryption parameters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CRC (due to any of the above)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EOF/Pre-FEC/Post-FEC padding, depending on the transmission parameters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Any change in the MPDU contents (or delimiters/padding) will result in different coded bits and hence cannot be combined at the receiver side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3872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Misalignment between MPDUs and CWs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</a:t>
            </a:r>
            <a:r>
              <a:rPr lang="en-US" altLang="zh-CN" b="0" dirty="0"/>
              <a:t>802.11 specs (and hence respective implementations) </a:t>
            </a:r>
            <a:r>
              <a:rPr lang="en-US" altLang="zh-CN" b="0" dirty="0" smtClean="0"/>
              <a:t>so far assume </a:t>
            </a:r>
            <a:r>
              <a:rPr lang="en-US" altLang="zh-CN" b="0" dirty="0"/>
              <a:t>the following: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The PHY receives a PSDU from the MAC layer and is not aware of the MPDU boundaries, their length, delimiters, etc.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</a:t>
            </a:r>
            <a:r>
              <a:rPr lang="en-US" altLang="zh-CN" sz="2200" dirty="0">
                <a:ea typeface="+mn-ea"/>
                <a:cs typeface="+mn-cs"/>
              </a:rPr>
              <a:t>FEC (LDPC) operates on blocks of information bits, regardless of MPDU boundaries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 Block ACK (BA) indicates which MPDUs (within the A-MPDU) were decoded correctly, so retransmission occurs only for incorrectly decoded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</a:t>
            </a: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781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Misalignment between MPDUs and CWs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Assuming </a:t>
            </a:r>
            <a:r>
              <a:rPr lang="en-US" altLang="zh-CN" b="0" dirty="0"/>
              <a:t>an A-MPDU was transmitted and some of the MPDUs were incorrectly decoded, the transmitter will have to retransmit only those MPDUs that failed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For example, in </a:t>
            </a:r>
            <a:r>
              <a:rPr lang="en-US" altLang="zh-CN" b="0" dirty="0" smtClean="0"/>
              <a:t>the</a:t>
            </a:r>
            <a:br>
              <a:rPr lang="en-US" altLang="zh-CN" b="0" dirty="0" smtClean="0"/>
            </a:br>
            <a:r>
              <a:rPr lang="en-US" altLang="zh-CN" b="0" dirty="0" smtClean="0"/>
              <a:t>figure</a:t>
            </a:r>
            <a:r>
              <a:rPr lang="en-US" altLang="zh-CN" b="0" dirty="0"/>
              <a:t>, </a:t>
            </a:r>
            <a:r>
              <a:rPr lang="en-US" altLang="zh-CN" b="0" dirty="0" smtClean="0"/>
              <a:t>an A-MPDU</a:t>
            </a:r>
            <a:br>
              <a:rPr lang="en-US" altLang="zh-CN" b="0" dirty="0" smtClean="0"/>
            </a:br>
            <a:r>
              <a:rPr lang="en-US" altLang="zh-CN" b="0" dirty="0" smtClean="0"/>
              <a:t>containing 5 MPDUs</a:t>
            </a:r>
            <a:br>
              <a:rPr lang="en-US" altLang="zh-CN" b="0" dirty="0" smtClean="0"/>
            </a:br>
            <a:r>
              <a:rPr lang="en-US" altLang="zh-CN" b="0" dirty="0" smtClean="0"/>
              <a:t>(2000 </a:t>
            </a:r>
            <a:r>
              <a:rPr lang="en-US" altLang="zh-CN" b="0" dirty="0"/>
              <a:t>bits </a:t>
            </a:r>
            <a:r>
              <a:rPr lang="en-US" altLang="zh-CN" b="0" dirty="0" smtClean="0"/>
              <a:t>each) is</a:t>
            </a:r>
            <a:br>
              <a:rPr lang="en-US" altLang="zh-CN" b="0" dirty="0" smtClean="0"/>
            </a:br>
            <a:r>
              <a:rPr lang="en-US" altLang="zh-CN" b="0" dirty="0" smtClean="0"/>
              <a:t>transmitted </a:t>
            </a:r>
            <a:r>
              <a:rPr lang="en-US" altLang="zh-CN" b="0" dirty="0"/>
              <a:t>using coding</a:t>
            </a:r>
            <a:br>
              <a:rPr lang="en-US" altLang="zh-CN" b="0" dirty="0"/>
            </a:br>
            <a:r>
              <a:rPr lang="en-US" altLang="zh-CN" b="0" dirty="0"/>
              <a:t>rate 1/2, where the </a:t>
            </a:r>
            <a:r>
              <a:rPr lang="en-US" altLang="zh-CN" b="0" dirty="0" smtClean="0"/>
              <a:t>2</a:t>
            </a:r>
            <a:r>
              <a:rPr lang="en-US" altLang="zh-CN" b="0" baseline="30000" dirty="0" smtClean="0"/>
              <a:t>nd</a:t>
            </a:r>
            <a:r>
              <a:rPr lang="en-US" altLang="zh-CN" b="0" dirty="0" smtClean="0"/>
              <a:t> and</a:t>
            </a:r>
            <a:r>
              <a:rPr lang="en-US" altLang="zh-CN" b="0" dirty="0"/>
              <a:t/>
            </a:r>
            <a:br>
              <a:rPr lang="en-US" altLang="zh-CN" b="0" dirty="0"/>
            </a:br>
            <a:r>
              <a:rPr lang="en-US" altLang="zh-CN" b="0" dirty="0" smtClean="0"/>
              <a:t>3</a:t>
            </a:r>
            <a:r>
              <a:rPr lang="en-US" altLang="zh-CN" b="0" baseline="30000" dirty="0" smtClean="0"/>
              <a:t>rd</a:t>
            </a:r>
            <a:r>
              <a:rPr lang="en-US" altLang="zh-CN" b="0" dirty="0" smtClean="0"/>
              <a:t> MPDUs </a:t>
            </a:r>
            <a:r>
              <a:rPr lang="en-US" altLang="zh-CN" b="0" dirty="0"/>
              <a:t>failed and need</a:t>
            </a:r>
            <a:br>
              <a:rPr lang="en-US" altLang="zh-CN" b="0" dirty="0"/>
            </a:br>
            <a:r>
              <a:rPr lang="en-US" altLang="zh-CN" b="0" dirty="0"/>
              <a:t>to be retransmitted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32675" y="2946100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1279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9291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7303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53155" y="2946743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92815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636931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332676" y="3418598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26868" y="3990988"/>
            <a:ext cx="144016" cy="3600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360343" y="4082078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226868" y="4414692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60343" y="450578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412795" y="3200400"/>
            <a:ext cx="0" cy="82875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336083" y="3779264"/>
            <a:ext cx="0" cy="68535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4336007" y="4029151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Boundary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11033" y="444721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Boundary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715590" y="294674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832067" y="3418599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342373" y="3418598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48376" y="3418599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358682" y="3418599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5372" y="3418596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5678" y="3418595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881408" y="3416486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391714" y="3416485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898404" y="3416482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8710" y="3416482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Misalignment between MPDUs and CWs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 retransmission of the failed MPDUs will include different coded bits due </a:t>
            </a:r>
            <a:r>
              <a:rPr lang="en-US" altLang="zh-CN" sz="2200" b="0" dirty="0" smtClean="0"/>
              <a:t>to a </a:t>
            </a:r>
            <a:r>
              <a:rPr lang="en-US" altLang="zh-CN" sz="2200" b="0" dirty="0"/>
              <a:t>different setting of the </a:t>
            </a:r>
            <a:r>
              <a:rPr lang="en-US" altLang="zh-CN" sz="2200" b="0" dirty="0" smtClean="0"/>
              <a:t>FEC</a:t>
            </a:r>
            <a:r>
              <a:rPr lang="en-US" altLang="zh-CN" sz="2200" b="0" dirty="0"/>
              <a:t>, as shown here, so the LLRs cannot be combined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is a major problem – </a:t>
            </a:r>
            <a:r>
              <a:rPr lang="en-US" altLang="zh-CN" sz="2200" b="0" dirty="0" smtClean="0"/>
              <a:t>reusing the </a:t>
            </a:r>
            <a:r>
              <a:rPr lang="en-US" altLang="zh-CN" sz="2200" b="0" dirty="0"/>
              <a:t>existing (retransmission)</a:t>
            </a:r>
            <a:br>
              <a:rPr lang="en-US" altLang="zh-CN" sz="2200" b="0" dirty="0"/>
            </a:br>
            <a:r>
              <a:rPr lang="en-US" altLang="zh-CN" sz="2200" b="0" dirty="0"/>
              <a:t>mechanism, the LLRs </a:t>
            </a:r>
            <a:r>
              <a:rPr lang="en-US" altLang="zh-CN" sz="2200" b="0" dirty="0" smtClean="0"/>
              <a:t>respective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to retransmitted </a:t>
            </a:r>
            <a:r>
              <a:rPr lang="en-US" altLang="zh-CN" sz="2200" b="0" dirty="0"/>
              <a:t>coded bits cannot</a:t>
            </a:r>
            <a:br>
              <a:rPr lang="en-US" altLang="zh-CN" sz="2200" b="0" dirty="0"/>
            </a:br>
            <a:r>
              <a:rPr lang="en-US" altLang="zh-CN" sz="2200" b="0" dirty="0"/>
              <a:t>simply be combined with</a:t>
            </a:r>
            <a:br>
              <a:rPr lang="en-US" altLang="zh-CN" sz="2200" b="0" dirty="0"/>
            </a:br>
            <a:r>
              <a:rPr lang="en-US" altLang="zh-CN" sz="2200" b="0" dirty="0"/>
              <a:t>old LLRs, as there is</a:t>
            </a:r>
            <a:br>
              <a:rPr lang="en-US" altLang="zh-CN" sz="2200" b="0" dirty="0"/>
            </a:br>
            <a:r>
              <a:rPr lang="en-US" altLang="zh-CN" sz="2200" b="0" dirty="0"/>
              <a:t>no alignment between</a:t>
            </a:r>
            <a:br>
              <a:rPr lang="en-US" altLang="zh-CN" sz="2200" b="0" dirty="0"/>
            </a:br>
            <a:r>
              <a:rPr lang="en-US" altLang="zh-CN" sz="2200" b="0" dirty="0"/>
              <a:t>old and new codewords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71326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9338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471326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79338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1100" dirty="0" smtClean="0">
                <a:solidFill>
                  <a:srgbClr val="FF0000"/>
                </a:solidFill>
                <a:latin typeface="Arial" charset="0"/>
              </a:rPr>
              <a:t>Retransmitted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525897" y="4610990"/>
            <a:ext cx="144016" cy="3600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659372" y="470208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525897" y="503469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659372" y="512578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127" name="Straight Connector 126"/>
          <p:cNvCxnSpPr/>
          <p:nvPr/>
        </p:nvCxnSpPr>
        <p:spPr bwMode="auto">
          <a:xfrm flipH="1">
            <a:off x="5009937" y="4413240"/>
            <a:ext cx="109102" cy="37777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Rectangle 127"/>
          <p:cNvSpPr/>
          <p:nvPr/>
        </p:nvSpPr>
        <p:spPr bwMode="auto">
          <a:xfrm>
            <a:off x="4428988" y="4971031"/>
            <a:ext cx="1795004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Different info bits at input to FEC, hence different coded bits at output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73504" y="355807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4724946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1612</a:t>
            </a:r>
            <a:endParaRPr lang="en-US" sz="400" dirty="0">
              <a:latin typeface="Arial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19619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674385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48113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2630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9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dirty="0" smtClean="0">
                <a:solidFill>
                  <a:schemeClr val="tx1"/>
                </a:solidFill>
              </a:rPr>
              <a:t>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Based on the description in the previous slides, a straight-forward approach to solving both the MPDU/CW alignment and the different payload issues would be to retransmit failed </a:t>
            </a:r>
            <a:r>
              <a:rPr lang="en-US" b="0" dirty="0" err="1" smtClean="0"/>
              <a:t>codewords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Reusing the </a:t>
            </a:r>
            <a:r>
              <a:rPr lang="en-US" b="0" dirty="0" smtClean="0"/>
              <a:t>same scenario from before, if CWs #4 and #6 fail, the retransmission can be composed of only the failed CWs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272715" y="3804372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352835" y="380501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432955" y="380501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513075" y="380501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593195" y="3805015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532855" y="362651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576971" y="362651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272716" y="4276870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166908" y="4849260"/>
            <a:ext cx="144016" cy="3600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endParaRPr lang="en-US" sz="1400" dirty="0"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300383" y="494035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166908" y="527296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300383" y="536405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352835" y="4058672"/>
            <a:ext cx="0" cy="82875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3276123" y="4637536"/>
            <a:ext cx="0" cy="68535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49"/>
          <p:cNvSpPr/>
          <p:nvPr/>
        </p:nvSpPr>
        <p:spPr bwMode="auto">
          <a:xfrm>
            <a:off x="3276047" y="4887423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Boundary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051073" y="530548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Boundary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655630" y="380501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2772107" y="4276871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82413" y="4276870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788416" y="4276871"/>
            <a:ext cx="506690" cy="36066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98722" y="4276871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805412" y="4276868"/>
            <a:ext cx="506690" cy="3606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315718" y="4276867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821448" y="4274758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331754" y="4274757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838444" y="4274754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348750" y="4274754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676400" y="4130494"/>
            <a:ext cx="540240" cy="1442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1</a:t>
            </a: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st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宋体" charset="-122"/>
              </a:rPr>
              <a:t>Tx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636163" y="462322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4695281" y="462322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272716" y="5963933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775723" y="5963672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676400" y="6072137"/>
            <a:ext cx="540240" cy="1442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2</a:t>
            </a: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nd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宋体" charset="-122"/>
              </a:rPr>
              <a:t>Tx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2" name="Elbow Connector 11"/>
          <p:cNvCxnSpPr>
            <a:stCxn id="63" idx="1"/>
            <a:endCxn id="93" idx="1"/>
          </p:cNvCxnSpPr>
          <p:nvPr/>
        </p:nvCxnSpPr>
        <p:spPr bwMode="auto">
          <a:xfrm rot="10800000" flipV="1">
            <a:off x="1676400" y="4202623"/>
            <a:ext cx="12700" cy="1941643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59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dirty="0" smtClean="0">
                <a:solidFill>
                  <a:schemeClr val="tx1"/>
                </a:solidFill>
              </a:rPr>
              <a:t> Retransmission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How does the transmitter re-generate the same </a:t>
            </a:r>
            <a:r>
              <a:rPr lang="en-US" b="0" dirty="0" smtClean="0"/>
              <a:t>CWs upon a retransmission?</a:t>
            </a:r>
            <a:endParaRPr lang="en-US" b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One approach would be to save the </a:t>
            </a:r>
            <a:r>
              <a:rPr lang="en-US" dirty="0" smtClean="0"/>
              <a:t>CWs in memory, and based on the (</a:t>
            </a:r>
            <a:r>
              <a:rPr lang="en-US" dirty="0" err="1" smtClean="0"/>
              <a:t>codeword</a:t>
            </a:r>
            <a:r>
              <a:rPr lang="en-US" dirty="0" smtClean="0"/>
              <a:t>) ACK determine which CWs should be read from memory and transmitted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An </a:t>
            </a:r>
            <a:r>
              <a:rPr lang="en-US" dirty="0" smtClean="0"/>
              <a:t>alternative (complicated) approach would be to incorporate a new PHY-MAC interface which indicates to the MAC which bits to read, and then </a:t>
            </a:r>
            <a:r>
              <a:rPr lang="en-IL" dirty="0" smtClean="0"/>
              <a:t>–</a:t>
            </a:r>
            <a:r>
              <a:rPr lang="en-US" dirty="0" smtClean="0"/>
              <a:t> based on previously saved parameters (e.g. length of CWs, number of punctured/repeated bits) </a:t>
            </a:r>
            <a:r>
              <a:rPr lang="en-IL" dirty="0" smtClean="0"/>
              <a:t>–</a:t>
            </a:r>
            <a:r>
              <a:rPr lang="en-US" dirty="0" smtClean="0"/>
              <a:t> regenerate the same CWs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0975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67117</TotalTime>
  <Words>2528</Words>
  <Application>Microsoft Office PowerPoint</Application>
  <PresentationFormat>On-screen Show (4:3)</PresentationFormat>
  <Paragraphs>539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宋体</vt:lpstr>
      <vt:lpstr>Arial</vt:lpstr>
      <vt:lpstr>굴림</vt:lpstr>
      <vt:lpstr>Times New Roman</vt:lpstr>
      <vt:lpstr>802-11-Submission</vt:lpstr>
      <vt:lpstr>Discussion on HARQ Unit</vt:lpstr>
      <vt:lpstr>Background</vt:lpstr>
      <vt:lpstr>Tx Frame Format in 802.11</vt:lpstr>
      <vt:lpstr>Different MPDU Contents within ReTx</vt:lpstr>
      <vt:lpstr>Misalignment between MPDUs and CWs</vt:lpstr>
      <vt:lpstr>Misalignment between MPDUs and CWs</vt:lpstr>
      <vt:lpstr>Misalignment between MPDUs and CWs</vt:lpstr>
      <vt:lpstr>Codeword Retransmission</vt:lpstr>
      <vt:lpstr>Codeword Retransmission</vt:lpstr>
      <vt:lpstr>Codeword Retransmission</vt:lpstr>
      <vt:lpstr>MPDU Retransmission</vt:lpstr>
      <vt:lpstr>MPDU Retransmission</vt:lpstr>
      <vt:lpstr>MPDU Retransmission</vt:lpstr>
      <vt:lpstr>MPDU Retransmission</vt:lpstr>
      <vt:lpstr>MPDU Retransmission</vt:lpstr>
      <vt:lpstr>MPDU Retransmission</vt:lpstr>
      <vt:lpstr>MPDU Retransmission</vt:lpstr>
      <vt:lpstr>MPDU Retransmission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488</cp:revision>
  <cp:lastPrinted>1998-02-10T13:28:06Z</cp:lastPrinted>
  <dcterms:created xsi:type="dcterms:W3CDTF">2013-11-12T18:41:50Z</dcterms:created>
  <dcterms:modified xsi:type="dcterms:W3CDTF">2020-03-15T17:51:28Z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(3)HcnMKhttH3oGz4OlHK9+/5xXl//lK4P7/j4wNL283CdM5IQzzAnxts9WROdM5YX5mRwpLjAd
SVEgFVlJUtELMx04SdnZ9MGpzoYTOarMWd6vKBjhQgAJz0s3UrIM8l9KO2CDDsZoXE4LjjZ9
rnXFktXOIE2XvFawRCm/1dnG/YM92aJkHPkhAyc4TZMBRLb1wG6jyQW1y5pVxoUtYLB/Bdz0
742RRKKXfJgTxScWS0</vt:lpwstr>
  </property>
  <property fmtid="{D5CDD505-2E9C-101B-9397-08002B2CF9AE}" pid="4" name="_2015_ms_pID_7253431">
    <vt:lpwstr>xIu/P11IiBmI5zJNaQyph7RMhEeOkh5g3SCaWpcpbkQIGvAZKKIKCu
T1fQSRxLBEQwcuN6oZ0zI3UGNDZotcxE+B3TSb8R6L1WqDwAuqPrdygKO/ESjNFTmgCQjjst
El4+wNyEQAMNwCIoLZiwhp13Ba3K3fcF7SstYsi8udxTd10fOkWS+BrbWj9H0M9vhRV3h/X7
d3aLulr4EQqhzD8W/sFu1Q78ScgK2HW2h9Nv</vt:lpwstr>
  </property>
  <property fmtid="{D5CDD505-2E9C-101B-9397-08002B2CF9AE}" pid="5" name="_2015_ms_pID_7253432">
    <vt:lpwstr>uA==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