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257" r:id="rId3"/>
    <p:sldId id="302" r:id="rId4"/>
    <p:sldId id="306" r:id="rId5"/>
    <p:sldId id="308" r:id="rId6"/>
    <p:sldId id="303" r:id="rId7"/>
    <p:sldId id="307" r:id="rId8"/>
    <p:sldId id="305" r:id="rId9"/>
    <p:sldId id="309" r:id="rId10"/>
    <p:sldId id="310" r:id="rId11"/>
    <p:sldId id="291" r:id="rId12"/>
    <p:sldId id="272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E690"/>
    <a:srgbClr val="FD9491"/>
    <a:srgbClr val="DFB7D9"/>
    <a:srgbClr val="C2C2FE"/>
    <a:srgbClr val="1E1EFA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-2728" y="-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BDEF6872-0A84-C942-A3A2-ABF96B18CF88}" type="slidenum">
              <a:rPr lang="en-US"/>
              <a:pPr/>
              <a:t>1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10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7120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11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81173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2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763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798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4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6130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5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81099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6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181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7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33127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8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755076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9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643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en-US" dirty="0" smtClean="0"/>
              <a:t>March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12159" y="6475413"/>
            <a:ext cx="153176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dirty="0" smtClean="0"/>
              <a:t>Genadiy Tsodik, Huawei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764941" y="332601"/>
            <a:ext cx="368055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</a:t>
            </a: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802.11-20/481-00-0be</a:t>
            </a:r>
            <a:endParaRPr lang="en-US" sz="1800" b="1" kern="1200" dirty="0">
              <a:solidFill>
                <a:schemeClr val="tx1"/>
              </a:solidFill>
              <a:latin typeface="Times New Roman" charset="0"/>
              <a:ea typeface="+mn-ea"/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 smtClean="0"/>
              <a:t>Shimi Shilo et al, Huawei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685800"/>
            <a:ext cx="8763000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Impact of HARQ on Latency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US" dirty="0" smtClean="0">
                <a:solidFill>
                  <a:schemeClr val="tx1"/>
                </a:solidFill>
              </a:rPr>
              <a:t> System Level Simulation Analysis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2020-03-03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762000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 smtClean="0"/>
              <a:t>Authors</a:t>
            </a:r>
            <a:r>
              <a:rPr lang="en-US" sz="2000" b="1" dirty="0"/>
              <a:t>:</a:t>
            </a:r>
            <a:endParaRPr 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141056"/>
              </p:ext>
            </p:extLst>
          </p:nvPr>
        </p:nvGraphicFramePr>
        <p:xfrm>
          <a:off x="762000" y="2895599"/>
          <a:ext cx="7620000" cy="2978836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36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46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Shimi Shilo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Avi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Weitzman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Shahar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Patury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Ezer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Melzer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Oren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Hencinski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0029179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10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799" y="685800"/>
            <a:ext cx="7858125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Results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1 AP, 10 STAs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8Mbps (per STA)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1816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For the case of a single AP and a </a:t>
            </a:r>
            <a:r>
              <a:rPr lang="en-US" b="0" dirty="0" smtClean="0"/>
              <a:t>10 STAs, </a:t>
            </a:r>
            <a:r>
              <a:rPr lang="en-US" b="0" dirty="0"/>
              <a:t>with </a:t>
            </a:r>
            <a:r>
              <a:rPr lang="en-US" b="0" dirty="0" smtClean="0"/>
              <a:t>8Mbps </a:t>
            </a:r>
            <a:r>
              <a:rPr lang="en-US" b="0" dirty="0"/>
              <a:t>data rate </a:t>
            </a:r>
            <a:r>
              <a:rPr lang="en-US" b="0" dirty="0" smtClean="0"/>
              <a:t>(per STA) and </a:t>
            </a:r>
            <a:r>
              <a:rPr lang="en-US" b="0" dirty="0"/>
              <a:t>at </a:t>
            </a:r>
            <a:r>
              <a:rPr lang="en-US" b="0" dirty="0" smtClean="0"/>
              <a:t>SNR=18dB</a:t>
            </a:r>
            <a:r>
              <a:rPr lang="en-US" b="0" dirty="0"/>
              <a:t>, we get the following CCDF for the per-packet latency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With ARQ, 1% of the packets</a:t>
            </a:r>
            <a:br>
              <a:rPr lang="en-US" b="0" dirty="0"/>
            </a:br>
            <a:r>
              <a:rPr lang="en-US" b="0" dirty="0"/>
              <a:t>experience latency above</a:t>
            </a:r>
            <a:br>
              <a:rPr lang="en-US" b="0" dirty="0"/>
            </a:br>
            <a:r>
              <a:rPr lang="en-US" b="0" dirty="0" smtClean="0"/>
              <a:t>1100msec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With HARQ, this number</a:t>
            </a:r>
            <a:br>
              <a:rPr lang="en-US" b="0" dirty="0"/>
            </a:br>
            <a:r>
              <a:rPr lang="en-US" b="0" dirty="0"/>
              <a:t>drops to </a:t>
            </a:r>
            <a:r>
              <a:rPr lang="en-US" b="0" dirty="0" smtClean="0"/>
              <a:t>690msec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In the HARQ case, 15701</a:t>
            </a:r>
            <a:br>
              <a:rPr lang="en-US" b="0" dirty="0"/>
            </a:br>
            <a:r>
              <a:rPr lang="en-US" b="0" dirty="0"/>
              <a:t>packets were successfully</a:t>
            </a:r>
            <a:br>
              <a:rPr lang="en-US" b="0" dirty="0"/>
            </a:br>
            <a:r>
              <a:rPr lang="en-US" b="0" dirty="0"/>
              <a:t>transmitted over 5sec, as opposed</a:t>
            </a:r>
            <a:br>
              <a:rPr lang="en-US" b="0" dirty="0"/>
            </a:br>
            <a:r>
              <a:rPr lang="en-US" b="0" dirty="0"/>
              <a:t>to 12069 in the ARQ case (30% improvement)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91000" y="2133600"/>
            <a:ext cx="4943833" cy="3703741"/>
          </a:xfrm>
          <a:prstGeom prst="rect">
            <a:avLst/>
          </a:prstGeom>
        </p:spPr>
      </p:pic>
      <p:cxnSp>
        <p:nvCxnSpPr>
          <p:cNvPr id="15" name="Straight Arrow Connector 14"/>
          <p:cNvCxnSpPr/>
          <p:nvPr/>
        </p:nvCxnSpPr>
        <p:spPr bwMode="auto">
          <a:xfrm>
            <a:off x="6720254" y="3610165"/>
            <a:ext cx="864858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900309" y="3551128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410msec</a:t>
            </a:r>
            <a:endParaRPr lang="en-US" sz="11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V="1">
            <a:off x="6061989" y="3610165"/>
            <a:ext cx="499659" cy="390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5489405" y="4000984"/>
            <a:ext cx="1072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 690msec</a:t>
            </a:r>
            <a:endParaRPr lang="en-US" sz="1100" dirty="0"/>
          </a:p>
        </p:txBody>
      </p:sp>
      <p:sp>
        <p:nvSpPr>
          <p:cNvPr id="19" name="TextBox 18"/>
          <p:cNvSpPr txBox="1"/>
          <p:nvPr/>
        </p:nvSpPr>
        <p:spPr>
          <a:xfrm>
            <a:off x="6900322" y="2806018"/>
            <a:ext cx="113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</a:t>
            </a:r>
            <a:br>
              <a:rPr lang="en-US" sz="1100" dirty="0" smtClean="0"/>
            </a:br>
            <a:r>
              <a:rPr lang="en-US" sz="1100" dirty="0" smtClean="0"/>
              <a:t>1100msec</a:t>
            </a:r>
            <a:endParaRPr lang="en-US" sz="1100" dirty="0"/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7585112" y="3234579"/>
            <a:ext cx="53424" cy="29495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4729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Conclusions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763000" cy="5180013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Most evaluations so far focused on the impact of HARQ on the (link-level based) throughput/</a:t>
            </a:r>
            <a:r>
              <a:rPr lang="en-US" altLang="zh-CN" b="0" dirty="0" err="1" smtClean="0"/>
              <a:t>goodput</a:t>
            </a:r>
            <a:r>
              <a:rPr lang="en-US" altLang="zh-CN" b="0" dirty="0" smtClean="0"/>
              <a:t>, ignoring MAC-level aspects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We’ve </a:t>
            </a:r>
            <a:r>
              <a:rPr lang="en-US" altLang="zh-CN" b="0" dirty="0"/>
              <a:t>shown </a:t>
            </a:r>
            <a:r>
              <a:rPr lang="en-US" altLang="zh-CN" b="0" dirty="0" smtClean="0"/>
              <a:t>via a combination of </a:t>
            </a:r>
            <a:r>
              <a:rPr lang="en-US" altLang="zh-CN" b="0" dirty="0"/>
              <a:t>system-level </a:t>
            </a:r>
            <a:r>
              <a:rPr lang="en-US" altLang="zh-CN" b="0" dirty="0" smtClean="0"/>
              <a:t>&amp; link-level simulations </a:t>
            </a:r>
            <a:r>
              <a:rPr lang="en-US" altLang="zh-CN" b="0" dirty="0"/>
              <a:t>what a significant impact HARQ has on the per-packet </a:t>
            </a:r>
            <a:r>
              <a:rPr lang="en-US" altLang="zh-CN" b="0" dirty="0" smtClean="0"/>
              <a:t>latency</a:t>
            </a:r>
          </a:p>
          <a:p>
            <a:pPr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b="0" dirty="0" smtClean="0"/>
              <a:t>These tests were carried out assuming UDP traffic, which means the latency has no impact on the data (packet) rate</a:t>
            </a:r>
          </a:p>
          <a:p>
            <a:pPr lvl="1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Clr>
                <a:schemeClr val="tx1">
                  <a:lumMod val="85000"/>
                  <a:lumOff val="15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/>
              <a:t>TCP </a:t>
            </a:r>
            <a:r>
              <a:rPr lang="en-IL" altLang="zh-CN" dirty="0" smtClean="0"/>
              <a:t>–</a:t>
            </a:r>
            <a:r>
              <a:rPr lang="en-US" altLang="zh-CN" dirty="0" smtClean="0"/>
              <a:t> which determines its data rate based on the estimated round trip delay </a:t>
            </a:r>
            <a:r>
              <a:rPr lang="en-IL" altLang="zh-CN" dirty="0" smtClean="0"/>
              <a:t>–</a:t>
            </a:r>
            <a:r>
              <a:rPr lang="en-US" altLang="zh-CN" dirty="0" smtClean="0"/>
              <a:t> will decrease its packet rate dramatically as the latency increases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244350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11-18-1587: HARQ for EHT, Sep.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/>
              <a:t>11-18-1955: HARQ for EHT – Further Information,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11-18-1963: Discussion on HARQ for EHT, Nov. 2018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11-19-1992: HARQ Feasibility,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11-19-2029: HARQ in EHT, Jan.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/>
              <a:t>11-19-1979: HARQ performance analysis, Jan. </a:t>
            </a:r>
            <a:r>
              <a:rPr lang="en-US" sz="2000" dirty="0" smtClean="0"/>
              <a:t>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/>
              <a:t>11-19-780: Consideration on HARQ, </a:t>
            </a:r>
            <a:r>
              <a:rPr lang="en-US" altLang="zh-CN" sz="2000" dirty="0" smtClean="0"/>
              <a:t>May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11-19-1578: An HARQ Transmission Scheme for 11be, Nov. 2019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11-18-1231r6: 802.11 EHT Proposed PAR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zh-CN" sz="2000" dirty="0" smtClean="0"/>
              <a:t>11-19-1938r2: Discussion on low latency capability for 802.11be, Jan. 2020</a:t>
            </a:r>
            <a:endParaRPr lang="en-US" altLang="zh-CN" sz="2000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7614916F-BBEF-4684-B6F5-1E636F42BA02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</p:spTree>
    <p:extLst>
      <p:ext uri="{BB962C8B-B14F-4D97-AF65-F5344CB8AC3E}">
        <p14:creationId xmlns:p14="http://schemas.microsoft.com/office/powerpoint/2010/main" val="44724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Background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7630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Various contributions on Hybrid Automatic Repeat Request (HARQ) have been presented in previous meetings [1-8]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These contributions focused mainly on the impact of HARQ on the </a:t>
            </a:r>
            <a:r>
              <a:rPr lang="en-US" b="0" dirty="0"/>
              <a:t>throughput, evaluated in various Link-Level Simulations (LLS)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Reducing the worst-case latency is within the scope of 11be [9]: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/>
              <a:t>“This amendment defines at least one mode of operation capable of </a:t>
            </a:r>
            <a:r>
              <a:rPr lang="en-GB" b="1" dirty="0"/>
              <a:t>improved worst case latency </a:t>
            </a:r>
            <a:r>
              <a:rPr lang="en-GB" dirty="0"/>
              <a:t>and jitter”</a:t>
            </a:r>
            <a:endParaRPr lang="en-US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acceptable latency depends on the application; a value of 200msec is an exemplary limit for certain applications [10]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this contribution, we analyze the impact of HARQ on the per-packet latency, by </a:t>
            </a:r>
            <a:r>
              <a:rPr lang="en-US" b="0" dirty="0"/>
              <a:t>extending LLS results </a:t>
            </a:r>
            <a:r>
              <a:rPr lang="en-US" b="0" dirty="0" smtClean="0"/>
              <a:t>using an NS-3 based System-Level Simulator (SLS)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 smtClean="0"/>
              <a:t>March </a:t>
            </a:r>
            <a:r>
              <a:rPr lang="en-US" dirty="0"/>
              <a:t>2020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3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Motivation to use an SLS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So far, the majority of HARQ</a:t>
            </a:r>
            <a:r>
              <a:rPr lang="en-US" b="0" dirty="0" smtClean="0">
                <a:solidFill>
                  <a:srgbClr val="FF0000"/>
                </a:solidFill>
              </a:rPr>
              <a:t> </a:t>
            </a:r>
            <a:r>
              <a:rPr lang="en-US" b="0" dirty="0" smtClean="0"/>
              <a:t>related </a:t>
            </a:r>
            <a:r>
              <a:rPr lang="en-US" b="0" dirty="0"/>
              <a:t>contributions relied on LLS evaluations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order to assess the impact of HARQ on latency, we wanted the analysis to consider various MAC-related aspects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An SLS takes into account various system and MAC related considerations that are not </a:t>
            </a:r>
            <a:r>
              <a:rPr lang="en-US" b="0" dirty="0"/>
              <a:t>part of the LLS, such </a:t>
            </a:r>
            <a:r>
              <a:rPr lang="en-US" b="0" dirty="0" smtClean="0"/>
              <a:t>as: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An event-based simulator </a:t>
            </a:r>
            <a:r>
              <a:rPr lang="en-IL" sz="1700" dirty="0" smtClean="0"/>
              <a:t>–</a:t>
            </a:r>
            <a:r>
              <a:rPr lang="en-US" sz="1700" dirty="0" smtClean="0"/>
              <a:t> events are dependent on each other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CSMA/CA aspects (contentions &amp; collisions, </a:t>
            </a:r>
            <a:r>
              <a:rPr lang="en-US" sz="1700" dirty="0" err="1" smtClean="0"/>
              <a:t>backoff</a:t>
            </a:r>
            <a:r>
              <a:rPr lang="en-US" sz="1700" dirty="0" smtClean="0"/>
              <a:t>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MPDU aggregation &amp; retries (including in-order transfer to upper layers)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Practical rate adaptation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These can be used to get a more </a:t>
            </a:r>
            <a:r>
              <a:rPr lang="en-US" b="0" dirty="0" smtClean="0"/>
              <a:t>realistic evaluation of the impact of HARQ on performance, in this case on the per-packet latency</a:t>
            </a:r>
            <a:endParaRPr lang="en-US" b="0" dirty="0"/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17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3152368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Simulation Methodology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85000" lnSpcReduction="2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used an off-the-shelf NS-3 </a:t>
            </a:r>
            <a:r>
              <a:rPr lang="en-US" b="0" dirty="0"/>
              <a:t>SLS of 802.11 with </a:t>
            </a:r>
            <a:r>
              <a:rPr lang="en-US" b="0" dirty="0" smtClean="0"/>
              <a:t>the following attributes: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Plain-vanilla NS-3 version 3.28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Minstrel rate-selection algorithm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700" dirty="0" smtClean="0"/>
              <a:t>DL UDP traffic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 channel model module in the NS-3 SLS was replaced with a pre-defined SNR, for which the average PER was </a:t>
            </a:r>
            <a:r>
              <a:rPr lang="en-US" b="0" dirty="0"/>
              <a:t>computed in an LLS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LLS results </a:t>
            </a:r>
            <a:r>
              <a:rPr lang="en-US" dirty="0" smtClean="0"/>
              <a:t>(PER for various SNR values, for all MCS values, with and without HARQ) were generated and then used within the SLS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Without HARQ, the same average PER was assumed for all transmissions</a:t>
            </a:r>
          </a:p>
          <a:p>
            <a:pPr lvl="2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With HARQ, distinction was made between average PER for first transmission and retransmissions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For HARQ, we assumed Chase Combining (all coded bits are retransmitted)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can be viewed as an extension of </a:t>
            </a:r>
            <a:r>
              <a:rPr lang="en-US" b="0" dirty="0"/>
              <a:t>the LLS which includes </a:t>
            </a:r>
            <a:r>
              <a:rPr lang="en-US" b="0" dirty="0" smtClean="0"/>
              <a:t>MAC aspects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Since we assumed a single AP in all simulations, there is no interference from an OBSS and the SNR corresponds to </a:t>
            </a:r>
            <a:r>
              <a:rPr lang="en-US" b="0" dirty="0"/>
              <a:t>STAs at a </a:t>
            </a:r>
            <a:r>
              <a:rPr lang="en-US" b="0" dirty="0" smtClean="0"/>
              <a:t>pre-defined distance from the AP</a:t>
            </a:r>
            <a:endParaRPr lang="en-US" sz="17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1645108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What are we Measuring?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The per-packet</a:t>
            </a:r>
            <a:br>
              <a:rPr lang="en-US" b="0" dirty="0"/>
            </a:br>
            <a:r>
              <a:rPr lang="en-US" b="0" dirty="0"/>
              <a:t>latency is measured</a:t>
            </a:r>
            <a:br>
              <a:rPr lang="en-US" b="0" dirty="0"/>
            </a:br>
            <a:r>
              <a:rPr lang="en-US" b="0" dirty="0"/>
              <a:t>as the over-the-air</a:t>
            </a:r>
            <a:br>
              <a:rPr lang="en-US" b="0" dirty="0"/>
            </a:br>
            <a:r>
              <a:rPr lang="en-US" b="0" dirty="0"/>
              <a:t>trip delay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compute the latency</a:t>
            </a:r>
            <a:br>
              <a:rPr lang="en-US" b="0" dirty="0" smtClean="0"/>
            </a:br>
            <a:r>
              <a:rPr lang="en-US" b="0" dirty="0" smtClean="0"/>
              <a:t>from arrival of the packet</a:t>
            </a:r>
            <a:br>
              <a:rPr lang="en-US" b="0" dirty="0" smtClean="0"/>
            </a:br>
            <a:r>
              <a:rPr lang="en-US" b="0" dirty="0" smtClean="0"/>
              <a:t>(at transmitter side) until it</a:t>
            </a:r>
            <a:br>
              <a:rPr lang="en-US" b="0" dirty="0" smtClean="0"/>
            </a:br>
            <a:r>
              <a:rPr lang="en-US" b="0" dirty="0" smtClean="0"/>
              <a:t>is acknowledged, as shown</a:t>
            </a:r>
            <a:br>
              <a:rPr lang="en-US" b="0" dirty="0" smtClean="0"/>
            </a:br>
            <a:r>
              <a:rPr lang="en-US" b="0" dirty="0" smtClean="0"/>
              <a:t>in the figure on </a:t>
            </a:r>
            <a:r>
              <a:rPr lang="en-US" b="0" smtClean="0"/>
              <a:t>the right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Transmitter may use </a:t>
            </a:r>
            <a:r>
              <a:rPr lang="en-US" b="0" dirty="0" err="1"/>
              <a:t>TxOP</a:t>
            </a:r>
            <a:r>
              <a:rPr lang="en-US" b="0" dirty="0"/>
              <a:t> for</a:t>
            </a:r>
            <a:br>
              <a:rPr lang="en-US" b="0" dirty="0"/>
            </a:br>
            <a:r>
              <a:rPr lang="en-US" b="0" dirty="0"/>
              <a:t>retransmissions or CSMA/CA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Processing &amp; Access time corresponds</a:t>
            </a:r>
            <a:br>
              <a:rPr lang="en-US" b="0" dirty="0"/>
            </a:br>
            <a:r>
              <a:rPr lang="en-US" b="0" dirty="0"/>
              <a:t>to waiting in </a:t>
            </a:r>
            <a:r>
              <a:rPr lang="en-US" b="0" dirty="0" err="1"/>
              <a:t>Tx</a:t>
            </a:r>
            <a:r>
              <a:rPr lang="en-US" b="0" dirty="0"/>
              <a:t> queue and </a:t>
            </a:r>
            <a:r>
              <a:rPr lang="en-US" b="0" dirty="0" err="1"/>
              <a:t>backoff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cxnSp>
        <p:nvCxnSpPr>
          <p:cNvPr id="3" name="Straight Connector 2"/>
          <p:cNvCxnSpPr/>
          <p:nvPr/>
        </p:nvCxnSpPr>
        <p:spPr bwMode="auto">
          <a:xfrm>
            <a:off x="5311612" y="2590800"/>
            <a:ext cx="0" cy="35052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9" name="Straight Connector 8"/>
          <p:cNvCxnSpPr/>
          <p:nvPr/>
        </p:nvCxnSpPr>
        <p:spPr bwMode="auto">
          <a:xfrm>
            <a:off x="7521412" y="2667000"/>
            <a:ext cx="0" cy="34290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>
            <a:off x="5387812" y="3657600"/>
            <a:ext cx="205740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3" name="Straight Connector 12"/>
          <p:cNvCxnSpPr/>
          <p:nvPr/>
        </p:nvCxnSpPr>
        <p:spPr bwMode="auto">
          <a:xfrm>
            <a:off x="5387812" y="4418013"/>
            <a:ext cx="2057400" cy="685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6302212" y="4037806"/>
            <a:ext cx="0" cy="61039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/>
          <p:cNvSpPr txBox="1"/>
          <p:nvPr/>
        </p:nvSpPr>
        <p:spPr>
          <a:xfrm rot="1061364">
            <a:off x="6298513" y="3847058"/>
            <a:ext cx="10096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 rot="1061364">
            <a:off x="6267988" y="4622413"/>
            <a:ext cx="11352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Retransmission</a:t>
            </a:r>
            <a:endParaRPr lang="en-US" dirty="0"/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5387812" y="5205082"/>
            <a:ext cx="2030669" cy="380999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 rot="20918012">
            <a:off x="5851705" y="5160240"/>
            <a:ext cx="9010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Wi-Fi ACK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3307948" y="2620187"/>
            <a:ext cx="11235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SDU enters AP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 bwMode="auto">
          <a:xfrm>
            <a:off x="4407388" y="2751812"/>
            <a:ext cx="904224" cy="13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Right Brace 27"/>
          <p:cNvSpPr/>
          <p:nvPr/>
        </p:nvSpPr>
        <p:spPr bwMode="auto">
          <a:xfrm>
            <a:off x="5373293" y="2758687"/>
            <a:ext cx="201869" cy="822713"/>
          </a:xfrm>
          <a:prstGeom prst="rightBrace">
            <a:avLst/>
          </a:prstGeom>
          <a:noFill/>
          <a:ln w="63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37573" y="3031543"/>
            <a:ext cx="18335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Processing &amp; Access Time</a:t>
            </a:r>
            <a:endParaRPr lang="en-US" dirty="0"/>
          </a:p>
        </p:txBody>
      </p:sp>
      <p:sp>
        <p:nvSpPr>
          <p:cNvPr id="32" name="Right Brace 31"/>
          <p:cNvSpPr/>
          <p:nvPr/>
        </p:nvSpPr>
        <p:spPr bwMode="auto">
          <a:xfrm flipH="1">
            <a:off x="5110845" y="2808652"/>
            <a:ext cx="117746" cy="2777430"/>
          </a:xfrm>
          <a:prstGeom prst="rightBrace">
            <a:avLst/>
          </a:prstGeom>
          <a:noFill/>
          <a:ln w="635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956903" y="4005491"/>
            <a:ext cx="11336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>
                <a:solidFill>
                  <a:srgbClr val="FF0000"/>
                </a:solidFill>
              </a:rPr>
              <a:t>Measured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Packet Latency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0" name="Cloud 29"/>
          <p:cNvSpPr/>
          <p:nvPr/>
        </p:nvSpPr>
        <p:spPr bwMode="auto">
          <a:xfrm>
            <a:off x="3200400" y="1784355"/>
            <a:ext cx="914400" cy="639958"/>
          </a:xfrm>
          <a:prstGeom prst="cloud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IP Cloud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36" name="Straight Connector 35"/>
          <p:cNvCxnSpPr/>
          <p:nvPr/>
        </p:nvCxnSpPr>
        <p:spPr bwMode="auto">
          <a:xfrm>
            <a:off x="4114800" y="2041801"/>
            <a:ext cx="904224" cy="13231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5001823" y="1820769"/>
            <a:ext cx="640454" cy="5089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AP</a:t>
            </a:r>
            <a:endParaRPr lang="en-US" dirty="0"/>
          </a:p>
        </p:txBody>
      </p:sp>
      <p:cxnSp>
        <p:nvCxnSpPr>
          <p:cNvPr id="38" name="Straight Connector 37"/>
          <p:cNvCxnSpPr>
            <a:stCxn id="34" idx="3"/>
          </p:cNvCxnSpPr>
          <p:nvPr/>
        </p:nvCxnSpPr>
        <p:spPr bwMode="auto">
          <a:xfrm>
            <a:off x="5642277" y="2075232"/>
            <a:ext cx="3558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1" name="TextBox 40"/>
          <p:cNvSpPr txBox="1"/>
          <p:nvPr/>
        </p:nvSpPr>
        <p:spPr>
          <a:xfrm>
            <a:off x="7150925" y="1849871"/>
            <a:ext cx="640454" cy="50892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 anchor="ctr">
            <a:noAutofit/>
          </a:bodyPr>
          <a:lstStyle/>
          <a:p>
            <a:pPr algn="ctr"/>
            <a:r>
              <a:rPr lang="en-US" dirty="0" smtClean="0"/>
              <a:t>STA</a:t>
            </a:r>
            <a:endParaRPr lang="en-US" dirty="0"/>
          </a:p>
        </p:txBody>
      </p:sp>
      <p:cxnSp>
        <p:nvCxnSpPr>
          <p:cNvPr id="42" name="Straight Connector 41"/>
          <p:cNvCxnSpPr/>
          <p:nvPr/>
        </p:nvCxnSpPr>
        <p:spPr bwMode="auto">
          <a:xfrm>
            <a:off x="6803330" y="2081717"/>
            <a:ext cx="35582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 flipH="1" flipV="1">
            <a:off x="5987829" y="1863399"/>
            <a:ext cx="5825" cy="212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7" name="Straight Connector 46"/>
          <p:cNvCxnSpPr/>
          <p:nvPr/>
        </p:nvCxnSpPr>
        <p:spPr bwMode="auto">
          <a:xfrm flipH="1" flipV="1">
            <a:off x="6800598" y="1872512"/>
            <a:ext cx="5825" cy="21238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53" name="Group 52"/>
          <p:cNvGrpSpPr/>
          <p:nvPr/>
        </p:nvGrpSpPr>
        <p:grpSpPr>
          <a:xfrm>
            <a:off x="6656464" y="1712435"/>
            <a:ext cx="277265" cy="195423"/>
            <a:chOff x="6276484" y="2041801"/>
            <a:chExt cx="277265" cy="195423"/>
          </a:xfrm>
        </p:grpSpPr>
        <p:cxnSp>
          <p:nvCxnSpPr>
            <p:cNvPr id="52" name="Straight Connector 51"/>
            <p:cNvCxnSpPr/>
            <p:nvPr/>
          </p:nvCxnSpPr>
          <p:spPr bwMode="auto">
            <a:xfrm flipV="1">
              <a:off x="6419507" y="2041801"/>
              <a:ext cx="134242" cy="186386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54" name="Straight Connector 53"/>
            <p:cNvCxnSpPr/>
            <p:nvPr/>
          </p:nvCxnSpPr>
          <p:spPr bwMode="auto">
            <a:xfrm flipH="1" flipV="1">
              <a:off x="6276484" y="2084824"/>
              <a:ext cx="152400" cy="1524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cxnSp>
        <p:nvCxnSpPr>
          <p:cNvPr id="56" name="Straight Connector 55"/>
          <p:cNvCxnSpPr/>
          <p:nvPr/>
        </p:nvCxnSpPr>
        <p:spPr bwMode="auto">
          <a:xfrm flipV="1">
            <a:off x="5993654" y="1691162"/>
            <a:ext cx="134242" cy="18638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57" name="Straight Connector 56"/>
          <p:cNvCxnSpPr/>
          <p:nvPr/>
        </p:nvCxnSpPr>
        <p:spPr bwMode="auto">
          <a:xfrm flipH="1" flipV="1">
            <a:off x="5850631" y="1734185"/>
            <a:ext cx="152400" cy="1524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5068870" y="6049732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7268266" y="6082920"/>
            <a:ext cx="506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09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0" y="1981200"/>
            <a:ext cx="5364600" cy="4018965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Results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1 AP, 1 STA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599"/>
            <a:ext cx="8915400" cy="5286375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For the case of a single AP and a single STA, with 80Mbps data rate and at SNR=16dB, we get the following CCDF for the per-packet latency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With ARQ, 1% of the packets</a:t>
            </a:r>
            <a:br>
              <a:rPr lang="en-US" b="0" dirty="0" smtClean="0"/>
            </a:br>
            <a:r>
              <a:rPr lang="en-US" b="0" dirty="0" smtClean="0"/>
              <a:t>experience latency above</a:t>
            </a:r>
            <a:br>
              <a:rPr lang="en-US" b="0" dirty="0" smtClean="0"/>
            </a:br>
            <a:r>
              <a:rPr lang="en-US" b="0" dirty="0" smtClean="0"/>
              <a:t>850msec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With HARQ, this number</a:t>
            </a:r>
            <a:br>
              <a:rPr lang="en-US" b="0" dirty="0" smtClean="0"/>
            </a:br>
            <a:r>
              <a:rPr lang="en-US" b="0" dirty="0" smtClean="0"/>
              <a:t>drops to 403msec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These are huge differences</a:t>
            </a:r>
            <a:br>
              <a:rPr lang="en-US" b="0" dirty="0" smtClean="0"/>
            </a:br>
            <a:r>
              <a:rPr lang="en-US" b="0" dirty="0" smtClean="0"/>
              <a:t>which have a major impact</a:t>
            </a:r>
            <a:br>
              <a:rPr lang="en-US" b="0" dirty="0" smtClean="0"/>
            </a:br>
            <a:r>
              <a:rPr lang="en-US" b="0" dirty="0" smtClean="0"/>
              <a:t>on the performance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the HARQ case, 42712</a:t>
            </a:r>
            <a:br>
              <a:rPr lang="en-US" b="0" dirty="0" smtClean="0"/>
            </a:br>
            <a:r>
              <a:rPr lang="en-US" b="0" dirty="0" smtClean="0"/>
              <a:t>packets were successfully transmitted</a:t>
            </a:r>
            <a:br>
              <a:rPr lang="en-US" b="0" dirty="0" smtClean="0"/>
            </a:br>
            <a:r>
              <a:rPr lang="en-US" b="0" dirty="0" smtClean="0"/>
              <a:t>over 5sec, as opposed to 27812 in the ARQ case (~53% improvement)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cxnSp>
        <p:nvCxnSpPr>
          <p:cNvPr id="4" name="Straight Arrow Connector 3"/>
          <p:cNvCxnSpPr/>
          <p:nvPr/>
        </p:nvCxnSpPr>
        <p:spPr bwMode="auto">
          <a:xfrm>
            <a:off x="5656642" y="3389115"/>
            <a:ext cx="11430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" name="TextBox 4"/>
          <p:cNvSpPr txBox="1"/>
          <p:nvPr/>
        </p:nvSpPr>
        <p:spPr>
          <a:xfrm>
            <a:off x="5857620" y="3134380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447msec</a:t>
            </a:r>
            <a:endParaRPr lang="en-US" sz="1100" dirty="0"/>
          </a:p>
        </p:txBody>
      </p:sp>
      <p:cxnSp>
        <p:nvCxnSpPr>
          <p:cNvPr id="10" name="Straight Arrow Connector 9"/>
          <p:cNvCxnSpPr>
            <a:stCxn id="15" idx="0"/>
          </p:cNvCxnSpPr>
          <p:nvPr/>
        </p:nvCxnSpPr>
        <p:spPr bwMode="auto">
          <a:xfrm flipV="1">
            <a:off x="5065855" y="3412495"/>
            <a:ext cx="499659" cy="390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5" name="TextBox 14"/>
          <p:cNvSpPr txBox="1"/>
          <p:nvPr/>
        </p:nvSpPr>
        <p:spPr>
          <a:xfrm>
            <a:off x="4529733" y="3803314"/>
            <a:ext cx="1072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 403msec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7405854" y="3049741"/>
            <a:ext cx="113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</a:t>
            </a:r>
            <a:br>
              <a:rPr lang="en-US" sz="1100" dirty="0" smtClean="0"/>
            </a:br>
            <a:r>
              <a:rPr lang="en-US" sz="1100" dirty="0" smtClean="0"/>
              <a:t>850msec</a:t>
            </a:r>
            <a:endParaRPr lang="en-US" sz="1100" dirty="0"/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6953745" y="3276600"/>
            <a:ext cx="513855" cy="1193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11853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7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Results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1 AP, 1 STA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Why is this scenario (Point-to-Point) relevant for our analysis?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We wanted to analyze the impact of HARQ on all MAC mechanisms, while eliminating the impact of access aspects (e.g. round-robin between STAs, collisions, etc.)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This gives us an insight into the impact of HARQ on rate control, aggregation and contention window (including the round-robin between STAs) when it’s least needed</a:t>
            </a:r>
          </a:p>
          <a:p>
            <a:pPr lvl="1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/>
              <a:t>In a Point-to-Point scenario, there are no collisions, fewer retransmissions, no interference and hence most packets experience very short delay (in the figure on the previous slide, 90% of packets experience delay lower than 75msec), hence there is relatively little to gain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In the next slide, we account for a larger number of STAs and therefore incorporate round-robin (between STAs) and contentions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b="0" dirty="0" smtClean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1749471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8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Results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1 AP, 4 STAs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181600"/>
          </a:xfrm>
          <a:noFill/>
          <a:ln/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For the case of a single AP and </a:t>
            </a:r>
            <a:r>
              <a:rPr lang="en-US" b="0" dirty="0" smtClean="0"/>
              <a:t>4 STAs, </a:t>
            </a:r>
            <a:r>
              <a:rPr lang="en-US" b="0" dirty="0"/>
              <a:t>with </a:t>
            </a:r>
            <a:r>
              <a:rPr lang="en-US" b="0" dirty="0" smtClean="0"/>
              <a:t>35Mbps </a:t>
            </a:r>
            <a:r>
              <a:rPr lang="en-US" b="0" dirty="0"/>
              <a:t>data rate </a:t>
            </a:r>
            <a:r>
              <a:rPr lang="en-US" b="0" dirty="0" smtClean="0"/>
              <a:t>(per STA) and </a:t>
            </a:r>
            <a:r>
              <a:rPr lang="en-US" b="0" dirty="0"/>
              <a:t>at SNR=16dB, we get the following CCDF for the per-packet latency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With ARQ, 1% of the packets</a:t>
            </a:r>
            <a:br>
              <a:rPr lang="en-US" b="0" dirty="0"/>
            </a:br>
            <a:r>
              <a:rPr lang="en-US" b="0" dirty="0"/>
              <a:t>experience latency above</a:t>
            </a:r>
            <a:br>
              <a:rPr lang="en-US" b="0" dirty="0"/>
            </a:br>
            <a:r>
              <a:rPr lang="en-US" b="0" dirty="0" smtClean="0"/>
              <a:t>1457msec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With HARQ, this number</a:t>
            </a:r>
            <a:br>
              <a:rPr lang="en-US" b="0" dirty="0"/>
            </a:br>
            <a:r>
              <a:rPr lang="en-US" b="0" dirty="0"/>
              <a:t>drops to </a:t>
            </a:r>
            <a:r>
              <a:rPr lang="en-US" b="0" dirty="0" smtClean="0"/>
              <a:t>1050msec</a:t>
            </a:r>
            <a:endParaRPr lang="en-US" b="0" dirty="0"/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In the HARQ case, </a:t>
            </a:r>
            <a:r>
              <a:rPr lang="en-US" b="0" dirty="0" smtClean="0"/>
              <a:t>12128</a:t>
            </a:r>
            <a:r>
              <a:rPr lang="en-US" b="0" dirty="0"/>
              <a:t/>
            </a:r>
            <a:br>
              <a:rPr lang="en-US" b="0" dirty="0"/>
            </a:br>
            <a:r>
              <a:rPr lang="en-US" b="0" dirty="0"/>
              <a:t>packets were </a:t>
            </a:r>
            <a:r>
              <a:rPr lang="en-US" b="0" dirty="0" smtClean="0"/>
              <a:t>successfully</a:t>
            </a:r>
            <a:br>
              <a:rPr lang="en-US" b="0" dirty="0" smtClean="0"/>
            </a:br>
            <a:r>
              <a:rPr lang="en-US" b="0" dirty="0" smtClean="0"/>
              <a:t>transmitted over </a:t>
            </a:r>
            <a:r>
              <a:rPr lang="en-US" b="0" dirty="0"/>
              <a:t>5sec, as </a:t>
            </a:r>
            <a:r>
              <a:rPr lang="en-US" b="0" dirty="0" smtClean="0"/>
              <a:t>opposed</a:t>
            </a:r>
            <a:br>
              <a:rPr lang="en-US" b="0" dirty="0" smtClean="0"/>
            </a:br>
            <a:r>
              <a:rPr lang="en-US" b="0" dirty="0" smtClean="0"/>
              <a:t>to 6420 </a:t>
            </a:r>
            <a:r>
              <a:rPr lang="en-US" b="0" dirty="0"/>
              <a:t>in the ARQ case </a:t>
            </a:r>
            <a:r>
              <a:rPr lang="en-US" b="0" dirty="0" smtClean="0"/>
              <a:t>(88% </a:t>
            </a:r>
            <a:r>
              <a:rPr lang="en-US" b="0" dirty="0"/>
              <a:t>improvement)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2632" y="1981200"/>
            <a:ext cx="5173768" cy="3876000"/>
          </a:xfrm>
          <a:prstGeom prst="rect">
            <a:avLst/>
          </a:prstGeom>
        </p:spPr>
      </p:pic>
      <p:cxnSp>
        <p:nvCxnSpPr>
          <p:cNvPr id="28" name="Straight Arrow Connector 27"/>
          <p:cNvCxnSpPr/>
          <p:nvPr/>
        </p:nvCxnSpPr>
        <p:spPr bwMode="auto">
          <a:xfrm>
            <a:off x="6452525" y="3820744"/>
            <a:ext cx="619245" cy="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TextBox 28"/>
          <p:cNvSpPr txBox="1"/>
          <p:nvPr/>
        </p:nvSpPr>
        <p:spPr>
          <a:xfrm>
            <a:off x="6343614" y="3549612"/>
            <a:ext cx="68480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/>
              <a:t>4</a:t>
            </a:r>
            <a:r>
              <a:rPr lang="en-US" sz="1100" dirty="0" smtClean="0"/>
              <a:t>07msec</a:t>
            </a:r>
            <a:endParaRPr lang="en-US" sz="1100" dirty="0"/>
          </a:p>
        </p:txBody>
      </p:sp>
      <p:cxnSp>
        <p:nvCxnSpPr>
          <p:cNvPr id="30" name="Straight Arrow Connector 29"/>
          <p:cNvCxnSpPr/>
          <p:nvPr/>
        </p:nvCxnSpPr>
        <p:spPr bwMode="auto">
          <a:xfrm flipV="1">
            <a:off x="5876967" y="3851067"/>
            <a:ext cx="499659" cy="39081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31" name="TextBox 30"/>
          <p:cNvSpPr txBox="1"/>
          <p:nvPr/>
        </p:nvSpPr>
        <p:spPr>
          <a:xfrm>
            <a:off x="5304383" y="4241886"/>
            <a:ext cx="1072243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 1050msec</a:t>
            </a:r>
            <a:endParaRPr lang="en-US" sz="1100" dirty="0"/>
          </a:p>
        </p:txBody>
      </p:sp>
      <p:sp>
        <p:nvSpPr>
          <p:cNvPr id="32" name="TextBox 31"/>
          <p:cNvSpPr txBox="1"/>
          <p:nvPr/>
        </p:nvSpPr>
        <p:spPr>
          <a:xfrm>
            <a:off x="7585112" y="3323131"/>
            <a:ext cx="113455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/>
              <a:t>1% cases above</a:t>
            </a:r>
            <a:br>
              <a:rPr lang="en-US" sz="1100" dirty="0" smtClean="0"/>
            </a:br>
            <a:r>
              <a:rPr lang="en-US" sz="1100" dirty="0" smtClean="0"/>
              <a:t>1457msec</a:t>
            </a:r>
            <a:endParaRPr lang="en-US" sz="1100" dirty="0"/>
          </a:p>
        </p:txBody>
      </p:sp>
      <p:cxnSp>
        <p:nvCxnSpPr>
          <p:cNvPr id="33" name="Straight Arrow Connector 32"/>
          <p:cNvCxnSpPr/>
          <p:nvPr/>
        </p:nvCxnSpPr>
        <p:spPr bwMode="auto">
          <a:xfrm flipH="1">
            <a:off x="7156525" y="3701354"/>
            <a:ext cx="513855" cy="11939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55239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C42CFA8-65D8-C540-B090-A854712382F8}" type="slidenum">
              <a:rPr lang="en-US"/>
              <a:pPr/>
              <a:t>9</a:t>
            </a:fld>
            <a:endParaRPr lang="en-US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533400"/>
          </a:xfrm>
          <a:noFill/>
          <a:ln/>
        </p:spPr>
        <p:txBody>
          <a:bodyPr/>
          <a:lstStyle/>
          <a:p>
            <a:r>
              <a:rPr lang="en-IE" dirty="0" smtClean="0">
                <a:solidFill>
                  <a:schemeClr val="tx1"/>
                </a:solidFill>
              </a:rPr>
              <a:t>Results </a:t>
            </a:r>
            <a:r>
              <a:rPr lang="en-IL" dirty="0" smtClean="0">
                <a:solidFill>
                  <a:schemeClr val="tx1"/>
                </a:solidFill>
              </a:rPr>
              <a:t>–</a:t>
            </a:r>
            <a:r>
              <a:rPr lang="en-IE" dirty="0" smtClean="0">
                <a:solidFill>
                  <a:schemeClr val="tx1"/>
                </a:solidFill>
              </a:rPr>
              <a:t> 1 AP, 4 STAs - cont.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915400" cy="5029200"/>
          </a:xfrm>
          <a:noFill/>
          <a:ln/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As expected, in such a (more complicated) scenario </a:t>
            </a:r>
            <a:r>
              <a:rPr lang="en-IL" b="0" dirty="0"/>
              <a:t>–</a:t>
            </a:r>
            <a:r>
              <a:rPr lang="en-US" b="0" dirty="0"/>
              <a:t> with more STAs </a:t>
            </a:r>
            <a:r>
              <a:rPr lang="en-IL" b="0" dirty="0"/>
              <a:t>–</a:t>
            </a:r>
            <a:r>
              <a:rPr lang="en-US" b="0" dirty="0"/>
              <a:t> the per-packet latency with both ARQ and HARQ is higher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/>
              <a:t>Whereas for the </a:t>
            </a:r>
            <a:r>
              <a:rPr lang="en-US" b="0" dirty="0" err="1"/>
              <a:t>PtP</a:t>
            </a:r>
            <a:r>
              <a:rPr lang="en-US" b="0" dirty="0"/>
              <a:t> scenario 1% of packets experienced latency higher than 403msec and 850msec for the HARQ and ARQ cases, respectively, in this scenario of 4 STAs (</a:t>
            </a:r>
            <a:r>
              <a:rPr lang="en-US" b="0" dirty="0" err="1"/>
              <a:t>PtMP</a:t>
            </a:r>
            <a:r>
              <a:rPr lang="en-US" b="0" dirty="0"/>
              <a:t>) the numbers increase </a:t>
            </a:r>
            <a:r>
              <a:rPr lang="en-US" b="0" dirty="0" smtClean="0"/>
              <a:t>to 1050msec and 1457msec, respectively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b="0" dirty="0" smtClean="0"/>
              <a:t>When there are multiple STAs, a packet failure isn’t necessarily followed by a retransmission (TXOP); instead, the packet waits in the queue until it is rescheduled for a transmission</a:t>
            </a:r>
            <a:endParaRPr lang="en-US" b="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53745" y="6475413"/>
            <a:ext cx="1590180" cy="184666"/>
          </a:xfrm>
        </p:spPr>
        <p:txBody>
          <a:bodyPr/>
          <a:lstStyle/>
          <a:p>
            <a:r>
              <a:rPr lang="en-US" dirty="0"/>
              <a:t>Shimi Shilo et al, Huawei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r>
              <a:rPr lang="en-US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75095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67851</TotalTime>
  <Words>1351</Words>
  <Application>Microsoft Office PowerPoint</Application>
  <PresentationFormat>On-screen Show (4:3)</PresentationFormat>
  <Paragraphs>192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ＭＳ Ｐゴシック</vt:lpstr>
      <vt:lpstr>Arial</vt:lpstr>
      <vt:lpstr>굴림</vt:lpstr>
      <vt:lpstr>Times New Roman</vt:lpstr>
      <vt:lpstr>802-11-Submission</vt:lpstr>
      <vt:lpstr>Impact of HARQ on Latency – System Level Simulation Analysis</vt:lpstr>
      <vt:lpstr>Background</vt:lpstr>
      <vt:lpstr>Motivation to use an SLS</vt:lpstr>
      <vt:lpstr>Simulation Methodology</vt:lpstr>
      <vt:lpstr>What are we Measuring?</vt:lpstr>
      <vt:lpstr>Results – 1 AP, 1 STA</vt:lpstr>
      <vt:lpstr>Results – 1 AP, 1 STA – cont.</vt:lpstr>
      <vt:lpstr>Results – 1 AP, 4 STAs</vt:lpstr>
      <vt:lpstr>Results – 1 AP, 4 STAs - cont.</vt:lpstr>
      <vt:lpstr>Results – 1 AP, 10 STAs – 8Mbps (per STA)</vt:lpstr>
      <vt:lpstr>Conclusions</vt:lpstr>
      <vt:lpstr>References</vt:lpstr>
    </vt:vector>
  </TitlesOfParts>
  <Company>Stanford University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Wireless</dc:title>
  <dc:creator>Shimi Shilo</dc:creator>
  <cp:lastModifiedBy>Shimi Shilo (TRC)</cp:lastModifiedBy>
  <cp:revision>442</cp:revision>
  <cp:lastPrinted>1998-02-10T13:28:06Z</cp:lastPrinted>
  <dcterms:created xsi:type="dcterms:W3CDTF">2013-11-12T18:41:50Z</dcterms:created>
  <dcterms:modified xsi:type="dcterms:W3CDTF">2020-03-15T17:52:02Z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(3)qQk0F+3kzU94RS/P7Dg91MvZo41VgAyrZcZ2TN+3+yMT3ScchyRSluCUS8VsNO+tAGLyaDcJ
EJaK8eNFc3GmWdnCK/UhXIp0gkZDiv7mhWeNU+CAmvv8vWXlfCQvjvU5x+l3OZB9d4d0Pgme
B+ZmQg+kEuDYIN1L6RpqChxXgrE/BPaJm+T4rnP2fjoAGPkKSiZmDPXvW1kb+14ROMytMcQL
6hCnoXGJeHOYBozMU2</vt:lpwstr>
  </property>
  <property fmtid="{D5CDD505-2E9C-101B-9397-08002B2CF9AE}" pid="4" name="_2015_ms_pID_7253431">
    <vt:lpwstr>M7YUl8VTc7LaNaZqlzmdkT+1RxtW5slSGb4ZAVZXEpfSde1Ib64eUw
uV8ok/Q5vzBJ+7oVOIKC4SXRdb8zQ2PSlT9NkRWXyPWI9tsCv2wQjY1/KqVDHPGsa++Sr95E
aX7kWeYzy+JMxhzJ7qRJC8YLat7ZdsS/Ri6WPAqhzjqrwTtD/6I+75VTbZJr7H5ahF4vyGpw
OGKo5YN5BNGkOKorxO5m9HwX2FJiGsXFU9OZ</vt:lpwstr>
  </property>
  <property fmtid="{D5CDD505-2E9C-101B-9397-08002B2CF9AE}" pid="5" name="_2015_ms_pID_7253432">
    <vt:lpwstr>hA==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1537099423</vt:lpwstr>
  </property>
</Properties>
</file>