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5" r:id="rId5"/>
    <p:sldId id="263" r:id="rId6"/>
    <p:sldId id="266" r:id="rId7"/>
    <p:sldId id="267" r:id="rId8"/>
    <p:sldId id="280" r:id="rId9"/>
    <p:sldId id="268" r:id="rId10"/>
    <p:sldId id="269" r:id="rId11"/>
    <p:sldId id="270" r:id="rId12"/>
    <p:sldId id="278" r:id="rId13"/>
    <p:sldId id="264" r:id="rId14"/>
    <p:sldId id="279" r:id="rId15"/>
    <p:sldId id="271" r:id="rId16"/>
    <p:sldId id="274" r:id="rId17"/>
    <p:sldId id="272" r:id="rId18"/>
    <p:sldId id="273" r:id="rId19"/>
    <p:sldId id="276" r:id="rId20"/>
    <p:sldId id="277"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862A9F-24F6-44F3-BC91-83EF8B7DC3C1}" v="1" dt="2020-03-15T13:46:10.3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48" y="1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guel Lopez M" userId="c87fad10-2e85-47e3-aa4e-2d55a76fc039" providerId="ADAL" clId="{4E862A9F-24F6-44F3-BC91-83EF8B7DC3C1}"/>
    <pc:docChg chg="modSld">
      <pc:chgData name="Miguel Lopez M" userId="c87fad10-2e85-47e3-aa4e-2d55a76fc039" providerId="ADAL" clId="{4E862A9F-24F6-44F3-BC91-83EF8B7DC3C1}" dt="2020-03-15T20:44:01.462" v="1" actId="20577"/>
      <pc:docMkLst>
        <pc:docMk/>
      </pc:docMkLst>
      <pc:sldChg chg="modSp">
        <pc:chgData name="Miguel Lopez M" userId="c87fad10-2e85-47e3-aa4e-2d55a76fc039" providerId="ADAL" clId="{4E862A9F-24F6-44F3-BC91-83EF8B7DC3C1}" dt="2020-03-15T13:46:10.370" v="0"/>
        <pc:sldMkLst>
          <pc:docMk/>
          <pc:sldMk cId="0" sldId="256"/>
        </pc:sldMkLst>
        <pc:graphicFrameChg chg="mod">
          <ac:chgData name="Miguel Lopez M" userId="c87fad10-2e85-47e3-aa4e-2d55a76fc039" providerId="ADAL" clId="{4E862A9F-24F6-44F3-BC91-83EF8B7DC3C1}" dt="2020-03-15T13:46:10.370" v="0"/>
          <ac:graphicFrameMkLst>
            <pc:docMk/>
            <pc:sldMk cId="0" sldId="256"/>
            <ac:graphicFrameMk id="3075" creationId="{00000000-0000-0000-0000-000000000000}"/>
          </ac:graphicFrameMkLst>
        </pc:graphicFrameChg>
      </pc:sldChg>
      <pc:sldChg chg="modSp">
        <pc:chgData name="Miguel Lopez M" userId="c87fad10-2e85-47e3-aa4e-2d55a76fc039" providerId="ADAL" clId="{4E862A9F-24F6-44F3-BC91-83EF8B7DC3C1}" dt="2020-03-15T20:44:01.462" v="1" actId="20577"/>
        <pc:sldMkLst>
          <pc:docMk/>
          <pc:sldMk cId="0" sldId="257"/>
        </pc:sldMkLst>
        <pc:spChg chg="mod">
          <ac:chgData name="Miguel Lopez M" userId="c87fad10-2e85-47e3-aa4e-2d55a76fc039" providerId="ADAL" clId="{4E862A9F-24F6-44F3-BC91-83EF8B7DC3C1}" dt="2020-03-15T20:44:01.462" v="1" actId="20577"/>
          <ac:spMkLst>
            <pc:docMk/>
            <pc:sldMk cId="0" sldId="257"/>
            <ac:spMk id="4098"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802.11-20/0474r0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sv-SE"/>
              <a:t>March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Miguel López,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802.11-20/0474r0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sv-SE"/>
              <a:t>March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Miguel López,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61182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3857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215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61677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7845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9876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802.11-20/0474r0</a:t>
            </a:r>
          </a:p>
        </p:txBody>
      </p:sp>
      <p:sp>
        <p:nvSpPr>
          <p:cNvPr id="5" name="Rectangle 3"/>
          <p:cNvSpPr>
            <a:spLocks noGrp="1" noChangeArrowheads="1"/>
          </p:cNvSpPr>
          <p:nvPr>
            <p:ph type="dt"/>
          </p:nvPr>
        </p:nvSpPr>
        <p:spPr>
          <a:ln/>
        </p:spPr>
        <p:txBody>
          <a:bodyPr/>
          <a:lstStyle/>
          <a:p>
            <a:r>
              <a:rPr lang="sv-SE"/>
              <a:t>March 2020</a:t>
            </a:r>
            <a:endParaRPr lang="en-US"/>
          </a:p>
        </p:txBody>
      </p:sp>
      <p:sp>
        <p:nvSpPr>
          <p:cNvPr id="6" name="Rectangle 6"/>
          <p:cNvSpPr>
            <a:spLocks noGrp="1" noChangeArrowheads="1"/>
          </p:cNvSpPr>
          <p:nvPr>
            <p:ph type="ftr"/>
          </p:nvPr>
        </p:nvSpPr>
        <p:spPr>
          <a:ln/>
        </p:spPr>
        <p:txBody>
          <a:bodyPr/>
          <a:lstStyle/>
          <a:p>
            <a:r>
              <a:rPr lang="en-US"/>
              <a:t>Miguel López,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2500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sv-SE"/>
              <a:t>March 2020</a:t>
            </a:r>
            <a:endParaRPr lang="en-GB"/>
          </a:p>
        </p:txBody>
      </p:sp>
      <p:sp>
        <p:nvSpPr>
          <p:cNvPr id="5" name="Footer Placeholder 4"/>
          <p:cNvSpPr>
            <a:spLocks noGrp="1"/>
          </p:cNvSpPr>
          <p:nvPr>
            <p:ph type="ftr" idx="11"/>
          </p:nvPr>
        </p:nvSpPr>
        <p:spPr/>
        <p:txBody>
          <a:bodyPr/>
          <a:lstStyle>
            <a:lvl1pPr>
              <a:defRPr/>
            </a:lvl1pPr>
          </a:lstStyle>
          <a:p>
            <a:r>
              <a:rPr lang="en-GB"/>
              <a:t>Miguel López,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Miguel López, Ericsson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sv-SE"/>
              <a:t>March 2020</a:t>
            </a:r>
            <a:endParaRPr lang="en-GB"/>
          </a:p>
        </p:txBody>
      </p:sp>
      <p:sp>
        <p:nvSpPr>
          <p:cNvPr id="5" name="Footer Placeholder 4"/>
          <p:cNvSpPr>
            <a:spLocks noGrp="1"/>
          </p:cNvSpPr>
          <p:nvPr>
            <p:ph type="ftr" idx="11"/>
          </p:nvPr>
        </p:nvSpPr>
        <p:spPr/>
        <p:txBody>
          <a:bodyPr/>
          <a:lstStyle>
            <a:lvl1pPr>
              <a:defRPr/>
            </a:lvl1pPr>
          </a:lstStyle>
          <a:p>
            <a:r>
              <a:rPr lang="en-GB"/>
              <a:t>Miguel López,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sv-SE"/>
              <a:t>March 2020</a:t>
            </a:r>
            <a:endParaRPr lang="en-GB"/>
          </a:p>
        </p:txBody>
      </p:sp>
      <p:sp>
        <p:nvSpPr>
          <p:cNvPr id="6" name="Footer Placeholder 5"/>
          <p:cNvSpPr>
            <a:spLocks noGrp="1"/>
          </p:cNvSpPr>
          <p:nvPr>
            <p:ph type="ftr" idx="11"/>
          </p:nvPr>
        </p:nvSpPr>
        <p:spPr/>
        <p:txBody>
          <a:bodyPr/>
          <a:lstStyle>
            <a:lvl1pPr>
              <a:defRPr/>
            </a:lvl1pPr>
          </a:lstStyle>
          <a:p>
            <a:r>
              <a:rPr lang="en-GB"/>
              <a:t>Miguel López,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sv-SE"/>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Miguel López,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sv-SE"/>
              <a:t>March 2020</a:t>
            </a:r>
            <a:endParaRPr lang="en-GB"/>
          </a:p>
        </p:txBody>
      </p:sp>
      <p:sp>
        <p:nvSpPr>
          <p:cNvPr id="4" name="Footer Placeholder 3"/>
          <p:cNvSpPr>
            <a:spLocks noGrp="1"/>
          </p:cNvSpPr>
          <p:nvPr>
            <p:ph type="ftr" idx="11"/>
          </p:nvPr>
        </p:nvSpPr>
        <p:spPr/>
        <p:txBody>
          <a:bodyPr/>
          <a:lstStyle>
            <a:lvl1pPr>
              <a:defRPr/>
            </a:lvl1pPr>
          </a:lstStyle>
          <a:p>
            <a:r>
              <a:rPr lang="en-GB"/>
              <a:t>Miguel López,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sv-SE"/>
              <a:t>March 2020</a:t>
            </a:r>
            <a:endParaRPr lang="en-GB"/>
          </a:p>
        </p:txBody>
      </p:sp>
      <p:sp>
        <p:nvSpPr>
          <p:cNvPr id="3" name="Footer Placeholder 2"/>
          <p:cNvSpPr>
            <a:spLocks noGrp="1"/>
          </p:cNvSpPr>
          <p:nvPr>
            <p:ph type="ftr" idx="11"/>
          </p:nvPr>
        </p:nvSpPr>
        <p:spPr/>
        <p:txBody>
          <a:bodyPr/>
          <a:lstStyle>
            <a:lvl1pPr>
              <a:defRPr/>
            </a:lvl1pPr>
          </a:lstStyle>
          <a:p>
            <a:r>
              <a:rPr lang="en-GB"/>
              <a:t>Miguel López,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sv-SE"/>
              <a:t>March 2020</a:t>
            </a:r>
            <a:endParaRPr lang="en-GB"/>
          </a:p>
        </p:txBody>
      </p:sp>
      <p:sp>
        <p:nvSpPr>
          <p:cNvPr id="5" name="Footer Placeholder 4"/>
          <p:cNvSpPr>
            <a:spLocks noGrp="1"/>
          </p:cNvSpPr>
          <p:nvPr>
            <p:ph type="ftr" idx="11"/>
          </p:nvPr>
        </p:nvSpPr>
        <p:spPr/>
        <p:txBody>
          <a:bodyPr/>
          <a:lstStyle>
            <a:lvl1pPr>
              <a:defRPr/>
            </a:lvl1pPr>
          </a:lstStyle>
          <a:p>
            <a:r>
              <a:rPr lang="en-GB"/>
              <a:t>Miguel López,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sv-SE"/>
              <a:t>March 2020</a:t>
            </a:r>
            <a:endParaRPr lang="en-GB"/>
          </a:p>
        </p:txBody>
      </p:sp>
      <p:sp>
        <p:nvSpPr>
          <p:cNvPr id="5" name="Footer Placeholder 4"/>
          <p:cNvSpPr>
            <a:spLocks noGrp="1"/>
          </p:cNvSpPr>
          <p:nvPr>
            <p:ph type="ftr" idx="11"/>
          </p:nvPr>
        </p:nvSpPr>
        <p:spPr/>
        <p:txBody>
          <a:bodyPr/>
          <a:lstStyle>
            <a:lvl1pPr>
              <a:defRPr/>
            </a:lvl1pPr>
          </a:lstStyle>
          <a:p>
            <a:r>
              <a:rPr lang="en-GB"/>
              <a:t>Miguel López,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Miguel López, Ericsson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Visio_Drawing3.vsdx"/></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7.emf"/><Relationship Id="rId4" Type="http://schemas.openxmlformats.org/officeDocument/2006/relationships/package" Target="../embeddings/Microsoft_Visio_Drawing4.vsd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eeexplore.ieee.org/document/403648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Drawing1.vsdx"/></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package" Target="../embeddings/Microsoft_Visio_Drawing2.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Remarks on the content channels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2020-03-14</a:t>
            </a:r>
          </a:p>
        </p:txBody>
      </p:sp>
      <p:sp>
        <p:nvSpPr>
          <p:cNvPr id="6" name="Date Placeholder 3"/>
          <p:cNvSpPr>
            <a:spLocks noGrp="1"/>
          </p:cNvSpPr>
          <p:nvPr>
            <p:ph type="dt" idx="10"/>
          </p:nvPr>
        </p:nvSpPr>
        <p:spPr/>
        <p:txBody>
          <a:bodyPr/>
          <a:lstStyle/>
          <a:p>
            <a:r>
              <a:rPr lang="sv-SE"/>
              <a:t>March 2020</a:t>
            </a:r>
            <a:endParaRPr lang="en-GB" dirty="0"/>
          </a:p>
        </p:txBody>
      </p:sp>
      <p:sp>
        <p:nvSpPr>
          <p:cNvPr id="7" name="Footer Placeholder 4"/>
          <p:cNvSpPr>
            <a:spLocks noGrp="1"/>
          </p:cNvSpPr>
          <p:nvPr>
            <p:ph type="ftr" idx="11"/>
          </p:nvPr>
        </p:nvSpPr>
        <p:spPr/>
        <p:txBody>
          <a:bodyPr/>
          <a:lstStyle/>
          <a:p>
            <a:r>
              <a:rPr lang="en-GB"/>
              <a:t>Miguel López,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75759084"/>
              </p:ext>
            </p:extLst>
          </p:nvPr>
        </p:nvGraphicFramePr>
        <p:xfrm>
          <a:off x="990600" y="2413000"/>
          <a:ext cx="10226675" cy="2479675"/>
        </p:xfrm>
        <a:graphic>
          <a:graphicData uri="http://schemas.openxmlformats.org/presentationml/2006/ole">
            <mc:AlternateContent xmlns:mc="http://schemas.openxmlformats.org/markup-compatibility/2006">
              <mc:Choice xmlns:v="urn:schemas-microsoft-com:vml" Requires="v">
                <p:oleObj spid="_x0000_s1026" name="Document" r:id="rId4" imgW="10491798" imgH="2539535" progId="Word.Document.8">
                  <p:embed/>
                </p:oleObj>
              </mc:Choice>
              <mc:Fallback>
                <p:oleObj name="Document" r:id="rId4" imgW="10491798"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26675"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2: Increased spectrum efficiency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HE supports the following puncturing patterns for 80 MHz MU PPDUs:</a:t>
            </a:r>
          </a:p>
          <a:p>
            <a:pPr marL="0" indent="0"/>
            <a:endParaRPr lang="en-US"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
        <p:nvSpPr>
          <p:cNvPr id="8" name="Rectangle 2">
            <a:extLst>
              <a:ext uri="{FF2B5EF4-FFF2-40B4-BE49-F238E27FC236}">
                <a16:creationId xmlns:a16="http://schemas.microsoft.com/office/drawing/2014/main" id="{8284AD7D-D04E-49B6-9DE8-2764B095844C}"/>
              </a:ext>
            </a:extLst>
          </p:cNvPr>
          <p:cNvSpPr>
            <a:spLocks noChangeArrowheads="1"/>
          </p:cNvSpPr>
          <p:nvPr/>
        </p:nvSpPr>
        <p:spPr bwMode="auto">
          <a:xfrm>
            <a:off x="1703512" y="3284984"/>
            <a:ext cx="1629220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7" name="Rectangle 9">
            <a:extLst>
              <a:ext uri="{FF2B5EF4-FFF2-40B4-BE49-F238E27FC236}">
                <a16:creationId xmlns:a16="http://schemas.microsoft.com/office/drawing/2014/main" id="{572ED469-5912-4832-A256-76E6422D769E}"/>
              </a:ext>
            </a:extLst>
          </p:cNvPr>
          <p:cNvSpPr>
            <a:spLocks noChangeArrowheads="1"/>
          </p:cNvSpPr>
          <p:nvPr/>
        </p:nvSpPr>
        <p:spPr bwMode="auto">
          <a:xfrm>
            <a:off x="3719736" y="3246538"/>
            <a:ext cx="2014971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9" name="Rectangle 5">
            <a:extLst>
              <a:ext uri="{FF2B5EF4-FFF2-40B4-BE49-F238E27FC236}">
                <a16:creationId xmlns:a16="http://schemas.microsoft.com/office/drawing/2014/main" id="{042268B5-35B8-41D3-A2B1-B8EBBD1B11E4}"/>
              </a:ext>
            </a:extLst>
          </p:cNvPr>
          <p:cNvSpPr>
            <a:spLocks noChangeArrowheads="1"/>
          </p:cNvSpPr>
          <p:nvPr/>
        </p:nvSpPr>
        <p:spPr bwMode="auto">
          <a:xfrm>
            <a:off x="855343" y="2573013"/>
            <a:ext cx="220905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1" name="Object 10">
            <a:extLst>
              <a:ext uri="{FF2B5EF4-FFF2-40B4-BE49-F238E27FC236}">
                <a16:creationId xmlns:a16="http://schemas.microsoft.com/office/drawing/2014/main" id="{12D5F3B4-1808-4143-B313-C5C9E2E74F1B}"/>
              </a:ext>
            </a:extLst>
          </p:cNvPr>
          <p:cNvGraphicFramePr>
            <a:graphicFrameLocks noChangeAspect="1"/>
          </p:cNvGraphicFramePr>
          <p:nvPr>
            <p:extLst>
              <p:ext uri="{D42A27DB-BD31-4B8C-83A1-F6EECF244321}">
                <p14:modId xmlns:p14="http://schemas.microsoft.com/office/powerpoint/2010/main" val="3355826866"/>
              </p:ext>
            </p:extLst>
          </p:nvPr>
        </p:nvGraphicFramePr>
        <p:xfrm>
          <a:off x="855344" y="2573013"/>
          <a:ext cx="10435474" cy="3808315"/>
        </p:xfrm>
        <a:graphic>
          <a:graphicData uri="http://schemas.openxmlformats.org/presentationml/2006/ole">
            <mc:AlternateContent xmlns:mc="http://schemas.openxmlformats.org/markup-compatibility/2006">
              <mc:Choice xmlns:v="urn:schemas-microsoft-com:vml" Requires="v">
                <p:oleObj spid="_x0000_s5122" name="Visio" r:id="rId4" imgW="7229427" imgH="2666864" progId="Visio.Drawing.15">
                  <p:embed/>
                </p:oleObj>
              </mc:Choice>
              <mc:Fallback>
                <p:oleObj name="Visio" r:id="rId4" imgW="7229427" imgH="2666864" progId="Visio.Drawing.15">
                  <p:embed/>
                  <p:pic>
                    <p:nvPicPr>
                      <p:cNvPr id="11" name="Object 10">
                        <a:extLst>
                          <a:ext uri="{FF2B5EF4-FFF2-40B4-BE49-F238E27FC236}">
                            <a16:creationId xmlns:a16="http://schemas.microsoft.com/office/drawing/2014/main" id="{12D5F3B4-1808-4143-B313-C5C9E2E74F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5344" y="2573013"/>
                        <a:ext cx="10435474" cy="3808315"/>
                      </a:xfrm>
                      <a:prstGeom prst="rect">
                        <a:avLst/>
                      </a:prstGeom>
                      <a:noFill/>
                    </p:spPr>
                  </p:pic>
                </p:oleObj>
              </mc:Fallback>
            </mc:AlternateContent>
          </a:graphicData>
        </a:graphic>
      </p:graphicFrame>
    </p:spTree>
    <p:extLst>
      <p:ext uri="{BB962C8B-B14F-4D97-AF65-F5344CB8AC3E}">
        <p14:creationId xmlns:p14="http://schemas.microsoft.com/office/powerpoint/2010/main" val="94516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48680"/>
            <a:ext cx="10361084" cy="1065213"/>
          </a:xfrm>
        </p:spPr>
        <p:txBody>
          <a:bodyPr/>
          <a:lstStyle/>
          <a:p>
            <a:r>
              <a:rPr lang="en-GB" dirty="0"/>
              <a:t>Example 2: Increased spectrum efficiency (3)</a:t>
            </a:r>
          </a:p>
        </p:txBody>
      </p:sp>
      <p:sp>
        <p:nvSpPr>
          <p:cNvPr id="3" name="Content Placeholder 2"/>
          <p:cNvSpPr>
            <a:spLocks noGrp="1"/>
          </p:cNvSpPr>
          <p:nvPr>
            <p:ph idx="1"/>
          </p:nvPr>
        </p:nvSpPr>
        <p:spPr>
          <a:xfrm>
            <a:off x="991500" y="1412776"/>
            <a:ext cx="10721124" cy="4113213"/>
          </a:xfrm>
        </p:spPr>
        <p:txBody>
          <a:bodyPr/>
          <a:lstStyle/>
          <a:p>
            <a:pPr>
              <a:buFont typeface="Arial" panose="020B0604020202020204" pitchFamily="34" charset="0"/>
              <a:buChar char="•"/>
            </a:pPr>
            <a:r>
              <a:rPr lang="en-US" dirty="0"/>
              <a:t>EHT: Increase the number of content channels from 2 to 3 (50% increase)</a:t>
            </a:r>
          </a:p>
          <a:p>
            <a:pPr>
              <a:buFont typeface="Arial" panose="020B0604020202020204" pitchFamily="34" charset="0"/>
              <a:buChar char="•"/>
            </a:pPr>
            <a:r>
              <a:rPr lang="en-US" dirty="0"/>
              <a:t>Apply a low complexity, rate 2/3 erasure code to the nonprimary channels (see Appendix B)</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a:p>
            <a:pPr marL="0" indent="0"/>
            <a:endParaRPr lang="en-US" dirty="0"/>
          </a:p>
          <a:p>
            <a:pPr>
              <a:buFont typeface="Arial" panose="020B0604020202020204" pitchFamily="34" charset="0"/>
              <a:buChar char="•"/>
            </a:pPr>
            <a:r>
              <a:rPr lang="en-US" dirty="0"/>
              <a:t>An 80 MHz EHT MU PPDU could support the same puncturing as an 80 MHz HE MU PPDU but the spectrum efficiency of the content channels could be increased by 50%</a:t>
            </a:r>
          </a:p>
          <a:p>
            <a:pPr marL="0" indent="0"/>
            <a:endParaRPr lang="en-US"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
        <p:nvSpPr>
          <p:cNvPr id="8" name="Rectangle 2">
            <a:extLst>
              <a:ext uri="{FF2B5EF4-FFF2-40B4-BE49-F238E27FC236}">
                <a16:creationId xmlns:a16="http://schemas.microsoft.com/office/drawing/2014/main" id="{8284AD7D-D04E-49B6-9DE8-2764B095844C}"/>
              </a:ext>
            </a:extLst>
          </p:cNvPr>
          <p:cNvSpPr>
            <a:spLocks noChangeArrowheads="1"/>
          </p:cNvSpPr>
          <p:nvPr/>
        </p:nvSpPr>
        <p:spPr bwMode="auto">
          <a:xfrm>
            <a:off x="1703512" y="3284984"/>
            <a:ext cx="1629220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7" name="Rectangle 9">
            <a:extLst>
              <a:ext uri="{FF2B5EF4-FFF2-40B4-BE49-F238E27FC236}">
                <a16:creationId xmlns:a16="http://schemas.microsoft.com/office/drawing/2014/main" id="{572ED469-5912-4832-A256-76E6422D769E}"/>
              </a:ext>
            </a:extLst>
          </p:cNvPr>
          <p:cNvSpPr>
            <a:spLocks noChangeArrowheads="1"/>
          </p:cNvSpPr>
          <p:nvPr/>
        </p:nvSpPr>
        <p:spPr bwMode="auto">
          <a:xfrm>
            <a:off x="3719736" y="3246538"/>
            <a:ext cx="2014971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9" name="Rectangle 5">
            <a:extLst>
              <a:ext uri="{FF2B5EF4-FFF2-40B4-BE49-F238E27FC236}">
                <a16:creationId xmlns:a16="http://schemas.microsoft.com/office/drawing/2014/main" id="{042268B5-35B8-41D3-A2B1-B8EBBD1B11E4}"/>
              </a:ext>
            </a:extLst>
          </p:cNvPr>
          <p:cNvSpPr>
            <a:spLocks noChangeArrowheads="1"/>
          </p:cNvSpPr>
          <p:nvPr/>
        </p:nvSpPr>
        <p:spPr bwMode="auto">
          <a:xfrm>
            <a:off x="855343" y="2573013"/>
            <a:ext cx="220905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10" name="Rectangle 5">
            <a:extLst>
              <a:ext uri="{FF2B5EF4-FFF2-40B4-BE49-F238E27FC236}">
                <a16:creationId xmlns:a16="http://schemas.microsoft.com/office/drawing/2014/main" id="{29DA6871-FBAA-4A2A-9DED-E95F9EFF683D}"/>
              </a:ext>
            </a:extLst>
          </p:cNvPr>
          <p:cNvSpPr>
            <a:spLocks noChangeArrowheads="1"/>
          </p:cNvSpPr>
          <p:nvPr/>
        </p:nvSpPr>
        <p:spPr bwMode="auto">
          <a:xfrm>
            <a:off x="3358416" y="2520822"/>
            <a:ext cx="1980348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2" name="Object 11">
            <a:extLst>
              <a:ext uri="{FF2B5EF4-FFF2-40B4-BE49-F238E27FC236}">
                <a16:creationId xmlns:a16="http://schemas.microsoft.com/office/drawing/2014/main" id="{8B441124-F84E-4965-91FB-DF14DA0B2E41}"/>
              </a:ext>
            </a:extLst>
          </p:cNvPr>
          <p:cNvGraphicFramePr>
            <a:graphicFrameLocks noChangeAspect="1"/>
          </p:cNvGraphicFramePr>
          <p:nvPr>
            <p:extLst>
              <p:ext uri="{D42A27DB-BD31-4B8C-83A1-F6EECF244321}">
                <p14:modId xmlns:p14="http://schemas.microsoft.com/office/powerpoint/2010/main" val="352493945"/>
              </p:ext>
            </p:extLst>
          </p:nvPr>
        </p:nvGraphicFramePr>
        <p:xfrm>
          <a:off x="4079776" y="2420888"/>
          <a:ext cx="4393769" cy="2842500"/>
        </p:xfrm>
        <a:graphic>
          <a:graphicData uri="http://schemas.openxmlformats.org/presentationml/2006/ole">
            <mc:AlternateContent xmlns:mc="http://schemas.openxmlformats.org/markup-compatibility/2006">
              <mc:Choice xmlns:v="urn:schemas-microsoft-com:vml" Requires="v">
                <p:oleObj spid="_x0000_s6146" name="Visio" r:id="rId4" imgW="3095584" imgH="2048011" progId="Visio.Drawing.15">
                  <p:embed/>
                </p:oleObj>
              </mc:Choice>
              <mc:Fallback>
                <p:oleObj name="Visio" r:id="rId4" imgW="3095584" imgH="2048011" progId="Visio.Drawing.15">
                  <p:embed/>
                  <p:pic>
                    <p:nvPicPr>
                      <p:cNvPr id="12" name="Object 11">
                        <a:extLst>
                          <a:ext uri="{FF2B5EF4-FFF2-40B4-BE49-F238E27FC236}">
                            <a16:creationId xmlns:a16="http://schemas.microsoft.com/office/drawing/2014/main" id="{8B441124-F84E-4965-91FB-DF14DA0B2E4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9776" y="2420888"/>
                        <a:ext cx="4393769" cy="2842500"/>
                      </a:xfrm>
                      <a:prstGeom prst="rect">
                        <a:avLst/>
                      </a:prstGeom>
                      <a:noFill/>
                    </p:spPr>
                  </p:pic>
                </p:oleObj>
              </mc:Fallback>
            </mc:AlternateContent>
          </a:graphicData>
        </a:graphic>
      </p:graphicFrame>
    </p:spTree>
    <p:extLst>
      <p:ext uri="{BB962C8B-B14F-4D97-AF65-F5344CB8AC3E}">
        <p14:creationId xmlns:p14="http://schemas.microsoft.com/office/powerpoint/2010/main" val="7456323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52A33-4B72-4416-970F-745A426BFF6D}"/>
              </a:ext>
            </a:extLst>
          </p:cNvPr>
          <p:cNvSpPr>
            <a:spLocks noGrp="1"/>
          </p:cNvSpPr>
          <p:nvPr>
            <p:ph type="title"/>
          </p:nvPr>
        </p:nvSpPr>
        <p:spPr/>
        <p:txBody>
          <a:bodyPr/>
          <a:lstStyle/>
          <a:p>
            <a:r>
              <a:rPr lang="sv-SE" dirty="0"/>
              <a:t>Summary</a:t>
            </a:r>
          </a:p>
        </p:txBody>
      </p:sp>
      <p:sp>
        <p:nvSpPr>
          <p:cNvPr id="3" name="Content Placeholder 2">
            <a:extLst>
              <a:ext uri="{FF2B5EF4-FFF2-40B4-BE49-F238E27FC236}">
                <a16:creationId xmlns:a16="http://schemas.microsoft.com/office/drawing/2014/main" id="{5D104204-891E-412C-98F4-F17ECBF89644}"/>
              </a:ext>
            </a:extLst>
          </p:cNvPr>
          <p:cNvSpPr>
            <a:spLocks noGrp="1"/>
          </p:cNvSpPr>
          <p:nvPr>
            <p:ph idx="1"/>
          </p:nvPr>
        </p:nvSpPr>
        <p:spPr/>
        <p:txBody>
          <a:bodyPr/>
          <a:lstStyle/>
          <a:p>
            <a:pPr marL="0" indent="0"/>
            <a:r>
              <a:rPr lang="sv-SE" dirty="0"/>
              <a:t>It has been shown, by means of relevant examples, that erasure codes can be applied to the EHT content channels in order to</a:t>
            </a:r>
          </a:p>
          <a:p>
            <a:pPr marL="0" indent="0"/>
            <a:endParaRPr lang="sv-SE" dirty="0"/>
          </a:p>
          <a:p>
            <a:pPr marL="457200" indent="-457200">
              <a:buFont typeface="+mj-lt"/>
              <a:buAutoNum type="arabicPeriod"/>
            </a:pPr>
            <a:r>
              <a:rPr lang="sv-SE" dirty="0"/>
              <a:t>Allow more RU combinations without increasing the bandwidth of the content channels</a:t>
            </a:r>
          </a:p>
          <a:p>
            <a:pPr marL="457200" indent="-457200">
              <a:buFont typeface="+mj-lt"/>
              <a:buAutoNum type="arabicPeriod"/>
            </a:pPr>
            <a:r>
              <a:rPr lang="sv-SE" dirty="0"/>
              <a:t>Increase the spectrum efficiency of the EHT content channels</a:t>
            </a:r>
          </a:p>
          <a:p>
            <a:pPr marL="457200" indent="-457200">
              <a:buFont typeface="+mj-lt"/>
              <a:buAutoNum type="arabicPeriod"/>
            </a:pPr>
            <a:endParaRPr lang="sv-SE" dirty="0"/>
          </a:p>
          <a:p>
            <a:pPr marL="0" indent="0"/>
            <a:r>
              <a:rPr lang="sv-SE" dirty="0"/>
              <a:t>Furthermore, erasure codes with very low encoding/decoding complexity (e.g. RDP codes[1]) are well known</a:t>
            </a:r>
          </a:p>
        </p:txBody>
      </p:sp>
      <p:sp>
        <p:nvSpPr>
          <p:cNvPr id="4" name="Slide Number Placeholder 3">
            <a:extLst>
              <a:ext uri="{FF2B5EF4-FFF2-40B4-BE49-F238E27FC236}">
                <a16:creationId xmlns:a16="http://schemas.microsoft.com/office/drawing/2014/main" id="{72D19117-CBDC-4754-83D8-4813E0CF6EF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460318C-32D3-4D4D-97BA-C3434B047256}"/>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E6AA71F2-22E6-4B7F-93FE-B113ABEB1B60}"/>
              </a:ext>
            </a:extLst>
          </p:cNvPr>
          <p:cNvSpPr>
            <a:spLocks noGrp="1"/>
          </p:cNvSpPr>
          <p:nvPr>
            <p:ph type="dt" idx="15"/>
          </p:nvPr>
        </p:nvSpPr>
        <p:spPr/>
        <p:txBody>
          <a:bodyPr/>
          <a:lstStyle/>
          <a:p>
            <a:r>
              <a:rPr lang="sv-SE"/>
              <a:t>March 2020</a:t>
            </a:r>
            <a:endParaRPr lang="en-GB" dirty="0"/>
          </a:p>
        </p:txBody>
      </p:sp>
    </p:spTree>
    <p:extLst>
      <p:ext uri="{BB962C8B-B14F-4D97-AF65-F5344CB8AC3E}">
        <p14:creationId xmlns:p14="http://schemas.microsoft.com/office/powerpoint/2010/main" val="260496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US" dirty="0"/>
              <a:t>Mario </a:t>
            </a:r>
            <a:r>
              <a:rPr lang="en-US" dirty="0" err="1"/>
              <a:t>Blaum</a:t>
            </a:r>
            <a:r>
              <a:rPr lang="en-US" dirty="0"/>
              <a:t>, “A Family of MDS Array Codes with Minimal Number of Encoding Operations” 2006 IEEE International Symposium on Information Theory (</a:t>
            </a:r>
            <a:r>
              <a:rPr lang="en-US" dirty="0">
                <a:hlinkClick r:id="rId3"/>
              </a:rPr>
              <a:t>https://ieeexplore.ieee.org/document/4036480</a:t>
            </a:r>
            <a:r>
              <a:rPr lang="en-US" dirty="0"/>
              <a:t>) </a:t>
            </a:r>
            <a:endParaRPr lang="en-GB" dirty="0"/>
          </a:p>
          <a:p>
            <a:r>
              <a:rPr lang="en-GB" dirty="0"/>
              <a:t>[2] Oded Redlich et al., “IEEE 802.11/20-0058-00-00be Preamble puncturing for transmission to multiple STAs in 802.11be”, Jan 2020.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F4D4A-B26A-4F6A-9B0C-939A65DDD4EA}"/>
              </a:ext>
            </a:extLst>
          </p:cNvPr>
          <p:cNvSpPr>
            <a:spLocks noGrp="1"/>
          </p:cNvSpPr>
          <p:nvPr>
            <p:ph type="title"/>
          </p:nvPr>
        </p:nvSpPr>
        <p:spPr/>
        <p:txBody>
          <a:bodyPr/>
          <a:lstStyle/>
          <a:p>
            <a:r>
              <a:rPr lang="sv-SE" dirty="0"/>
              <a:t>Straw poll</a:t>
            </a:r>
          </a:p>
        </p:txBody>
      </p:sp>
      <p:sp>
        <p:nvSpPr>
          <p:cNvPr id="3" name="Content Placeholder 2">
            <a:extLst>
              <a:ext uri="{FF2B5EF4-FFF2-40B4-BE49-F238E27FC236}">
                <a16:creationId xmlns:a16="http://schemas.microsoft.com/office/drawing/2014/main" id="{1A8C568F-8A2D-4357-BB3E-C8C8626934CD}"/>
              </a:ext>
            </a:extLst>
          </p:cNvPr>
          <p:cNvSpPr>
            <a:spLocks noGrp="1"/>
          </p:cNvSpPr>
          <p:nvPr>
            <p:ph idx="1"/>
          </p:nvPr>
        </p:nvSpPr>
        <p:spPr/>
        <p:txBody>
          <a:bodyPr/>
          <a:lstStyle/>
          <a:p>
            <a:r>
              <a:rPr lang="sv-SE" dirty="0"/>
              <a:t>Do you agree that TGbe should consider the use of low complexity erasure codes in the design of the content channels?</a:t>
            </a:r>
          </a:p>
          <a:p>
            <a:endParaRPr lang="sv-SE" dirty="0"/>
          </a:p>
          <a:p>
            <a:r>
              <a:rPr lang="sv-SE" dirty="0"/>
              <a:t>Y:</a:t>
            </a:r>
          </a:p>
          <a:p>
            <a:r>
              <a:rPr lang="sv-SE" dirty="0"/>
              <a:t>N:</a:t>
            </a:r>
          </a:p>
          <a:p>
            <a:r>
              <a:rPr lang="sv-SE" dirty="0"/>
              <a:t>A:</a:t>
            </a:r>
          </a:p>
        </p:txBody>
      </p:sp>
      <p:sp>
        <p:nvSpPr>
          <p:cNvPr id="4" name="Slide Number Placeholder 3">
            <a:extLst>
              <a:ext uri="{FF2B5EF4-FFF2-40B4-BE49-F238E27FC236}">
                <a16:creationId xmlns:a16="http://schemas.microsoft.com/office/drawing/2014/main" id="{8A03B1EE-78E9-4F4E-B004-ABD57D12CBF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6DE818B-D16C-4872-B5A8-E05B6C134078}"/>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E1085ED2-0E72-494E-9049-27967D4501C9}"/>
              </a:ext>
            </a:extLst>
          </p:cNvPr>
          <p:cNvSpPr>
            <a:spLocks noGrp="1"/>
          </p:cNvSpPr>
          <p:nvPr>
            <p:ph type="dt" idx="15"/>
          </p:nvPr>
        </p:nvSpPr>
        <p:spPr/>
        <p:txBody>
          <a:bodyPr/>
          <a:lstStyle/>
          <a:p>
            <a:r>
              <a:rPr lang="sv-SE"/>
              <a:t>March 2020</a:t>
            </a:r>
            <a:endParaRPr lang="en-GB" dirty="0"/>
          </a:p>
        </p:txBody>
      </p:sp>
    </p:spTree>
    <p:extLst>
      <p:ext uri="{BB962C8B-B14F-4D97-AF65-F5344CB8AC3E}">
        <p14:creationId xmlns:p14="http://schemas.microsoft.com/office/powerpoint/2010/main" val="3700967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7217-C0BA-4EAB-89FB-C7E66AA88D74}"/>
              </a:ext>
            </a:extLst>
          </p:cNvPr>
          <p:cNvSpPr>
            <a:spLocks noGrp="1"/>
          </p:cNvSpPr>
          <p:nvPr>
            <p:ph type="title"/>
          </p:nvPr>
        </p:nvSpPr>
        <p:spPr/>
        <p:txBody>
          <a:bodyPr/>
          <a:lstStyle/>
          <a:p>
            <a:r>
              <a:rPr lang="sv-SE" dirty="0"/>
              <a:t>Appendix A</a:t>
            </a:r>
          </a:p>
        </p:txBody>
      </p:sp>
      <p:sp>
        <p:nvSpPr>
          <p:cNvPr id="3" name="Content Placeholder 2">
            <a:extLst>
              <a:ext uri="{FF2B5EF4-FFF2-40B4-BE49-F238E27FC236}">
                <a16:creationId xmlns:a16="http://schemas.microsoft.com/office/drawing/2014/main" id="{1FDACF19-87A8-4EFB-874A-0304405425C3}"/>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sv-SE" dirty="0"/>
              <a:t>RDP codes and their extensions (see e.g. [1]) have low encoding and decoding complexity. </a:t>
            </a:r>
          </a:p>
          <a:p>
            <a:pPr>
              <a:buFont typeface="Arial" panose="020B0604020202020204" pitchFamily="34" charset="0"/>
              <a:buChar char="•"/>
            </a:pPr>
            <a:r>
              <a:rPr lang="sv-SE" dirty="0"/>
              <a:t>The content channels could be encoded as shown in the figure</a:t>
            </a:r>
          </a:p>
        </p:txBody>
      </p:sp>
      <p:sp>
        <p:nvSpPr>
          <p:cNvPr id="4" name="Slide Number Placeholder 3">
            <a:extLst>
              <a:ext uri="{FF2B5EF4-FFF2-40B4-BE49-F238E27FC236}">
                <a16:creationId xmlns:a16="http://schemas.microsoft.com/office/drawing/2014/main" id="{06714971-2998-4B9B-98FA-F81AFC0C25A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6682CB-704F-44FB-9C79-245EC7C13829}"/>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702F5910-248B-4C01-827B-B27CF0A446C4}"/>
              </a:ext>
            </a:extLst>
          </p:cNvPr>
          <p:cNvSpPr>
            <a:spLocks noGrp="1"/>
          </p:cNvSpPr>
          <p:nvPr>
            <p:ph type="dt" idx="15"/>
          </p:nvPr>
        </p:nvSpPr>
        <p:spPr/>
        <p:txBody>
          <a:bodyPr/>
          <a:lstStyle/>
          <a:p>
            <a:r>
              <a:rPr lang="sv-SE"/>
              <a:t>March 2020</a:t>
            </a:r>
            <a:endParaRPr lang="en-GB" dirty="0"/>
          </a:p>
        </p:txBody>
      </p:sp>
      <p:pic>
        <p:nvPicPr>
          <p:cNvPr id="7" name="Picture 6">
            <a:extLst>
              <a:ext uri="{FF2B5EF4-FFF2-40B4-BE49-F238E27FC236}">
                <a16:creationId xmlns:a16="http://schemas.microsoft.com/office/drawing/2014/main" id="{5C35CBF4-B21C-4E41-864E-649C70AE0D3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19536" y="3447330"/>
            <a:ext cx="7632848" cy="2717974"/>
          </a:xfrm>
          <a:prstGeom prst="rect">
            <a:avLst/>
          </a:prstGeom>
          <a:noFill/>
        </p:spPr>
      </p:pic>
    </p:spTree>
    <p:extLst>
      <p:ext uri="{BB962C8B-B14F-4D97-AF65-F5344CB8AC3E}">
        <p14:creationId xmlns:p14="http://schemas.microsoft.com/office/powerpoint/2010/main" val="135330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7217-C0BA-4EAB-89FB-C7E66AA88D74}"/>
              </a:ext>
            </a:extLst>
          </p:cNvPr>
          <p:cNvSpPr>
            <a:spLocks noGrp="1"/>
          </p:cNvSpPr>
          <p:nvPr>
            <p:ph type="title"/>
          </p:nvPr>
        </p:nvSpPr>
        <p:spPr/>
        <p:txBody>
          <a:bodyPr/>
          <a:lstStyle/>
          <a:p>
            <a:r>
              <a:rPr lang="sv-SE" dirty="0"/>
              <a:t>Appendix A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FDACF19-87A8-4EFB-874A-0304405425C3}"/>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sv-SE" dirty="0"/>
                  <a:t>Suppose that each content channel conveys </a:t>
                </a:r>
                <a:r>
                  <a:rPr lang="sv-SE" i="1" dirty="0"/>
                  <a:t>N</a:t>
                </a:r>
                <a:r>
                  <a:rPr lang="sv-SE" dirty="0"/>
                  <a:t> bits, say </a:t>
                </a:r>
                <a14:m>
                  <m:oMath xmlns:m="http://schemas.openxmlformats.org/officeDocument/2006/math">
                    <m:sSubSup>
                      <m:sSubSupPr>
                        <m:ctrlPr>
                          <a:rPr lang="sv-SE" i="1">
                            <a:latin typeface="Cambria Math" panose="02040503050406030204" pitchFamily="18" charset="0"/>
                          </a:rPr>
                        </m:ctrlPr>
                      </m:sSubSupPr>
                      <m:e>
                        <m:d>
                          <m:dPr>
                            <m:ctrlPr>
                              <a:rPr lang="sv-SE" i="1">
                                <a:latin typeface="Cambria Math" panose="02040503050406030204" pitchFamily="18" charset="0"/>
                              </a:rPr>
                            </m:ctrlPr>
                          </m:dPr>
                          <m:e>
                            <m:sSub>
                              <m:sSubPr>
                                <m:ctrlPr>
                                  <a:rPr lang="sv-SE"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𝑛</m:t>
                                </m:r>
                              </m:sub>
                            </m:sSub>
                          </m:e>
                        </m:d>
                      </m:e>
                      <m:sub>
                        <m:r>
                          <a:rPr lang="en-US" i="1">
                            <a:latin typeface="Cambria Math" panose="02040503050406030204" pitchFamily="18" charset="0"/>
                          </a:rPr>
                          <m:t>𝑛</m:t>
                        </m:r>
                        <m:r>
                          <a:rPr lang="en-US" i="1">
                            <a:latin typeface="Cambria Math" panose="02040503050406030204" pitchFamily="18" charset="0"/>
                          </a:rPr>
                          <m:t>=0</m:t>
                        </m:r>
                      </m:sub>
                      <m:sup>
                        <m:r>
                          <a:rPr lang="en-US" i="1">
                            <a:latin typeface="Cambria Math" panose="02040503050406030204" pitchFamily="18" charset="0"/>
                          </a:rPr>
                          <m:t>𝑁</m:t>
                        </m:r>
                        <m:r>
                          <a:rPr lang="en-US" i="1">
                            <a:latin typeface="Cambria Math" panose="02040503050406030204" pitchFamily="18" charset="0"/>
                          </a:rPr>
                          <m:t>−1</m:t>
                        </m:r>
                      </m:sup>
                    </m:sSubSup>
                  </m:oMath>
                </a14:m>
                <a:r>
                  <a:rPr lang="en-US" dirty="0"/>
                  <a:t> and </a:t>
                </a:r>
                <a14:m>
                  <m:oMath xmlns:m="http://schemas.openxmlformats.org/officeDocument/2006/math">
                    <m:sSubSup>
                      <m:sSubSupPr>
                        <m:ctrlPr>
                          <a:rPr lang="sv-SE" i="1">
                            <a:latin typeface="Cambria Math" panose="02040503050406030204" pitchFamily="18" charset="0"/>
                          </a:rPr>
                        </m:ctrlPr>
                      </m:sSubSupPr>
                      <m:e>
                        <m:d>
                          <m:dPr>
                            <m:ctrlPr>
                              <a:rPr lang="sv-SE" i="1">
                                <a:latin typeface="Cambria Math" panose="02040503050406030204" pitchFamily="18" charset="0"/>
                              </a:rPr>
                            </m:ctrlPr>
                          </m:dPr>
                          <m:e>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e>
                        </m:d>
                      </m:e>
                      <m:sub>
                        <m:r>
                          <a:rPr lang="en-US" i="1">
                            <a:latin typeface="Cambria Math" panose="02040503050406030204" pitchFamily="18" charset="0"/>
                          </a:rPr>
                          <m:t>𝑛</m:t>
                        </m:r>
                        <m:r>
                          <a:rPr lang="en-US" i="1">
                            <a:latin typeface="Cambria Math" panose="02040503050406030204" pitchFamily="18" charset="0"/>
                          </a:rPr>
                          <m:t>=0</m:t>
                        </m:r>
                      </m:sub>
                      <m:sup>
                        <m:r>
                          <a:rPr lang="en-US" i="1">
                            <a:latin typeface="Cambria Math" panose="02040503050406030204" pitchFamily="18" charset="0"/>
                          </a:rPr>
                          <m:t>𝑁</m:t>
                        </m:r>
                        <m:r>
                          <a:rPr lang="en-US" i="1">
                            <a:latin typeface="Cambria Math" panose="02040503050406030204" pitchFamily="18" charset="0"/>
                          </a:rPr>
                          <m:t>−1</m:t>
                        </m:r>
                      </m:sup>
                    </m:sSubSup>
                  </m:oMath>
                </a14:m>
                <a:r>
                  <a:rPr lang="sv-SE" dirty="0"/>
                  <a:t>. An example of a low complexity erasure code with rate ½ from [1] is the following.</a:t>
                </a:r>
              </a:p>
              <a:p>
                <a:pPr>
                  <a:buFont typeface="Arial" panose="020B0604020202020204" pitchFamily="34" charset="0"/>
                  <a:buChar char="•"/>
                </a:pPr>
                <a:endParaRPr lang="sv-SE" dirty="0"/>
              </a:p>
              <a:p>
                <a:pPr>
                  <a:buFont typeface="Arial" panose="020B0604020202020204" pitchFamily="34" charset="0"/>
                  <a:buChar char="•"/>
                </a:pPr>
                <a:r>
                  <a:rPr lang="sv-SE" dirty="0"/>
                  <a:t>Encoding. </a:t>
                </a:r>
                <a:r>
                  <a:rPr lang="en-US" dirty="0"/>
                  <a:t>Four sequences of code bits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𝑛</m:t>
                        </m:r>
                      </m:sub>
                    </m:sSub>
                  </m:oMath>
                </a14:m>
                <a:r>
                  <a:rPr lang="en-US"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oMath>
                </a14:m>
                <a:r>
                  <a:rPr lang="en-US"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𝑛</m:t>
                        </m:r>
                      </m:sub>
                    </m:sSub>
                  </m:oMath>
                </a14:m>
                <a:r>
                  <a:rPr lang="en-US"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𝑛</m:t>
                        </m:r>
                      </m:sub>
                    </m:sSub>
                  </m:oMath>
                </a14:m>
                <a:r>
                  <a:rPr lang="en-US" dirty="0"/>
                  <a:t> are generated (here | means XOR):</a:t>
                </a:r>
              </a:p>
              <a:p>
                <a:pPr marL="457200" lvl="1" indent="0"/>
                <a14:m>
                  <m:oMathPara xmlns:m="http://schemas.openxmlformats.org/officeDocument/2006/math">
                    <m:oMathParaPr>
                      <m:jc m:val="centerGroup"/>
                    </m:oMathParaPr>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𝑛</m:t>
                          </m:r>
                        </m:sub>
                      </m:sSub>
                      <m:r>
                        <a:rPr lang="en-US" i="1">
                          <a:latin typeface="Cambria Math" panose="02040503050406030204" pitchFamily="18" charset="0"/>
                        </a:rPr>
                        <m:t>,</m:t>
                      </m:r>
                    </m:oMath>
                  </m:oMathPara>
                </a14:m>
                <a:endParaRPr lang="sv-SE" i="1" dirty="0"/>
              </a:p>
              <a:p>
                <a:pPr marL="457200" lvl="1" indent="0"/>
                <a14:m>
                  <m:oMathPara xmlns:m="http://schemas.openxmlformats.org/officeDocument/2006/math">
                    <m:oMathParaPr>
                      <m:jc m:val="centerGroup"/>
                    </m:oMathParaPr>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r>
                        <a:rPr lang="en-US" i="1">
                          <a:latin typeface="Cambria Math" panose="02040503050406030204" pitchFamily="18" charset="0"/>
                        </a:rPr>
                        <m:t>,</m:t>
                      </m:r>
                    </m:oMath>
                  </m:oMathPara>
                </a14:m>
                <a:endParaRPr lang="sv-SE" i="1" dirty="0"/>
              </a:p>
              <a:p>
                <a:pPr marL="457200" lvl="1" indent="0"/>
                <a:r>
                  <a:rPr lang="sv-SE"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r>
                      <a:rPr lang="en-US" i="1">
                        <a:latin typeface="Cambria Math" panose="02040503050406030204" pitchFamily="18" charset="0"/>
                      </a:rPr>
                      <m:t>,</m:t>
                    </m:r>
                  </m:oMath>
                </a14:m>
                <a:endParaRPr lang="sv-SE" i="1" dirty="0"/>
              </a:p>
              <a:p>
                <a:pPr marL="457200" lvl="1" indent="0"/>
                <a:r>
                  <a:rPr lang="sv-SE"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oMath>
                </a14:m>
                <a:endParaRPr lang="sv-SE" i="1" dirty="0"/>
              </a:p>
              <a:p>
                <a:pPr marL="457200" lvl="1" indent="0"/>
                <a:r>
                  <a:rPr lang="sv-SE"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oMath>
                </a14:m>
                <a:endParaRPr lang="sv-SE" i="1" dirty="0"/>
              </a:p>
              <a:p>
                <a:pPr>
                  <a:buFont typeface="Arial" panose="020B0604020202020204" pitchFamily="34" charset="0"/>
                  <a:buChar char="•"/>
                </a:pPr>
                <a:endParaRPr lang="sv-SE" dirty="0"/>
              </a:p>
            </p:txBody>
          </p:sp>
        </mc:Choice>
        <mc:Fallback xmlns="">
          <p:sp>
            <p:nvSpPr>
              <p:cNvPr id="3" name="Content Placeholder 2">
                <a:extLst>
                  <a:ext uri="{FF2B5EF4-FFF2-40B4-BE49-F238E27FC236}">
                    <a16:creationId xmlns:a16="http://schemas.microsoft.com/office/drawing/2014/main" id="{1FDACF19-87A8-4EFB-874A-0304405425C3}"/>
                  </a:ext>
                </a:extLst>
              </p:cNvPr>
              <p:cNvSpPr>
                <a:spLocks noGrp="1" noRot="1" noChangeAspect="1" noMove="1" noResize="1" noEditPoints="1" noAdjustHandles="1" noChangeArrowheads="1" noChangeShapeType="1" noTextEdit="1"/>
              </p:cNvSpPr>
              <p:nvPr>
                <p:ph idx="1"/>
              </p:nvPr>
            </p:nvSpPr>
            <p:spPr>
              <a:xfrm>
                <a:off x="914401" y="1844824"/>
                <a:ext cx="10361084" cy="4113213"/>
              </a:xfrm>
              <a:blipFill>
                <a:blip r:embed="rId2"/>
                <a:stretch>
                  <a:fillRect l="-765" t="-593" r="-824" b="-4006"/>
                </a:stretch>
              </a:blipFill>
            </p:spPr>
            <p:txBody>
              <a:bodyPr/>
              <a:lstStyle/>
              <a:p>
                <a:r>
                  <a:rPr lang="sv-SE">
                    <a:noFill/>
                  </a:rPr>
                  <a:t> </a:t>
                </a:r>
              </a:p>
            </p:txBody>
          </p:sp>
        </mc:Fallback>
      </mc:AlternateContent>
      <p:sp>
        <p:nvSpPr>
          <p:cNvPr id="4" name="Slide Number Placeholder 3">
            <a:extLst>
              <a:ext uri="{FF2B5EF4-FFF2-40B4-BE49-F238E27FC236}">
                <a16:creationId xmlns:a16="http://schemas.microsoft.com/office/drawing/2014/main" id="{06714971-2998-4B9B-98FA-F81AFC0C25A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6682CB-704F-44FB-9C79-245EC7C13829}"/>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702F5910-248B-4C01-827B-B27CF0A446C4}"/>
              </a:ext>
            </a:extLst>
          </p:cNvPr>
          <p:cNvSpPr>
            <a:spLocks noGrp="1"/>
          </p:cNvSpPr>
          <p:nvPr>
            <p:ph type="dt" idx="15"/>
          </p:nvPr>
        </p:nvSpPr>
        <p:spPr/>
        <p:txBody>
          <a:bodyPr/>
          <a:lstStyle/>
          <a:p>
            <a:r>
              <a:rPr lang="sv-SE"/>
              <a:t>March 2020</a:t>
            </a:r>
            <a:endParaRPr lang="en-GB" dirty="0"/>
          </a:p>
        </p:txBody>
      </p:sp>
    </p:spTree>
    <p:extLst>
      <p:ext uri="{BB962C8B-B14F-4D97-AF65-F5344CB8AC3E}">
        <p14:creationId xmlns:p14="http://schemas.microsoft.com/office/powerpoint/2010/main" val="403734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7217-C0BA-4EAB-89FB-C7E66AA88D74}"/>
              </a:ext>
            </a:extLst>
          </p:cNvPr>
          <p:cNvSpPr>
            <a:spLocks noGrp="1"/>
          </p:cNvSpPr>
          <p:nvPr>
            <p:ph type="title"/>
          </p:nvPr>
        </p:nvSpPr>
        <p:spPr/>
        <p:txBody>
          <a:bodyPr/>
          <a:lstStyle/>
          <a:p>
            <a:r>
              <a:rPr lang="sv-SE" dirty="0"/>
              <a:t>Appendix A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FDACF19-87A8-4EFB-874A-0304405425C3}"/>
                  </a:ext>
                </a:extLst>
              </p:cNvPr>
              <p:cNvSpPr>
                <a:spLocks noGrp="1"/>
              </p:cNvSpPr>
              <p:nvPr>
                <p:ph idx="1"/>
              </p:nvPr>
            </p:nvSpPr>
            <p:spPr>
              <a:xfrm>
                <a:off x="914401" y="1844824"/>
                <a:ext cx="10361084" cy="4113213"/>
              </a:xfrm>
            </p:spPr>
            <p:txBody>
              <a:bodyPr numCol="1"/>
              <a:lstStyle/>
              <a:p>
                <a:pPr marL="0" indent="0"/>
                <a:r>
                  <a:rPr lang="sv-SE" dirty="0"/>
                  <a:t>Decoding, assuming that two of the four signal fields have been erased</a:t>
                </a:r>
              </a:p>
              <a:p>
                <a:pPr marL="0" indent="0"/>
                <a:endParaRPr lang="sv-SE" dirty="0"/>
              </a:p>
              <a:p>
                <a:pPr lvl="0">
                  <a:buFont typeface="Arial" panose="020B0604020202020204" pitchFamily="34" charset="0"/>
                  <a:buChar char="•"/>
                </a:pPr>
                <a:r>
                  <a:rPr lang="en-US" dirty="0"/>
                  <a:t>Signaling fields #3 and #4 are erased</a:t>
                </a:r>
                <a:br>
                  <a:rPr lang="en-US"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oMath>
                </a14:m>
                <a:endParaRPr lang="sv-SE" i="1" dirty="0"/>
              </a:p>
              <a:p>
                <a:pPr lvl="0">
                  <a:buFont typeface="Arial" panose="020B0604020202020204" pitchFamily="34" charset="0"/>
                  <a:buChar char="•"/>
                </a:pPr>
                <a:r>
                  <a:rPr lang="en-US" dirty="0"/>
                  <a:t>Signaling fields #2 and #4 are erased</a:t>
                </a:r>
                <a:br>
                  <a:rPr lang="en-US"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sSub>
                          <m:sSubPr>
                            <m:ctrlPr>
                              <a:rPr lang="sv-SE"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𝑛</m:t>
                            </m:r>
                          </m:sub>
                        </m:sSub>
                        <m:r>
                          <a:rPr lang="en-US" i="1">
                            <a:latin typeface="Cambria Math" panose="02040503050406030204" pitchFamily="18" charset="0"/>
                          </a:rPr>
                          <m:t>|</m:t>
                        </m:r>
                        <m:r>
                          <a:rPr lang="en-US" i="1">
                            <a:latin typeface="Cambria Math" panose="02040503050406030204" pitchFamily="18" charset="0"/>
                          </a:rPr>
                          <m:t>𝛾</m:t>
                        </m:r>
                      </m:e>
                      <m:sub>
                        <m:r>
                          <a:rPr lang="en-US" i="1">
                            <a:latin typeface="Cambria Math" panose="02040503050406030204" pitchFamily="18" charset="0"/>
                          </a:rPr>
                          <m:t>𝑛</m:t>
                        </m:r>
                      </m:sub>
                    </m:sSub>
                  </m:oMath>
                </a14:m>
                <a:endParaRPr lang="sv-SE" i="1" dirty="0"/>
              </a:p>
              <a:p>
                <a:pPr lvl="0">
                  <a:buFont typeface="Arial" panose="020B0604020202020204" pitchFamily="34" charset="0"/>
                  <a:buChar char="•"/>
                </a:pPr>
                <a:r>
                  <a:rPr lang="en-US" dirty="0"/>
                  <a:t>Signaling fields #1 and #4 are erased</a:t>
                </a:r>
                <a:br>
                  <a:rPr lang="en-US"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en-US" i="1" smtClean="0">
                            <a:latin typeface="Cambria Math" panose="02040503050406030204" pitchFamily="18" charset="0"/>
                          </a:rPr>
                        </m:ctrlPr>
                      </m:sSubPr>
                      <m:e>
                        <m:r>
                          <a:rPr lang="en-US" i="1">
                            <a:latin typeface="Cambria Math" panose="02040503050406030204" pitchFamily="18" charset="0"/>
                          </a:rPr>
                          <m:t>𝛾</m:t>
                        </m:r>
                      </m:e>
                      <m:sub>
                        <m:r>
                          <a:rPr lang="sv-SE" b="0" i="1" smtClean="0">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oMath>
                </a14:m>
                <a:endParaRPr lang="sv-SE" i="1" dirty="0"/>
              </a:p>
              <a:p>
                <a:pPr>
                  <a:buFont typeface="Arial" panose="020B0604020202020204" pitchFamily="34" charset="0"/>
                  <a:buChar char="•"/>
                </a:pPr>
                <a:endParaRPr lang="sv-SE" dirty="0"/>
              </a:p>
            </p:txBody>
          </p:sp>
        </mc:Choice>
        <mc:Fallback xmlns="">
          <p:sp>
            <p:nvSpPr>
              <p:cNvPr id="3" name="Content Placeholder 2">
                <a:extLst>
                  <a:ext uri="{FF2B5EF4-FFF2-40B4-BE49-F238E27FC236}">
                    <a16:creationId xmlns:a16="http://schemas.microsoft.com/office/drawing/2014/main" id="{1FDACF19-87A8-4EFB-874A-0304405425C3}"/>
                  </a:ext>
                </a:extLst>
              </p:cNvPr>
              <p:cNvSpPr>
                <a:spLocks noGrp="1" noRot="1" noChangeAspect="1" noMove="1" noResize="1" noEditPoints="1" noAdjustHandles="1" noChangeArrowheads="1" noChangeShapeType="1" noTextEdit="1"/>
              </p:cNvSpPr>
              <p:nvPr>
                <p:ph idx="1"/>
              </p:nvPr>
            </p:nvSpPr>
            <p:spPr>
              <a:xfrm>
                <a:off x="914401" y="1844824"/>
                <a:ext cx="10361084" cy="4113213"/>
              </a:xfrm>
              <a:blipFill>
                <a:blip r:embed="rId2"/>
                <a:stretch>
                  <a:fillRect l="-882" t="-1187" b="-7715"/>
                </a:stretch>
              </a:blipFill>
            </p:spPr>
            <p:txBody>
              <a:bodyPr/>
              <a:lstStyle/>
              <a:p>
                <a:r>
                  <a:rPr lang="sv-SE">
                    <a:noFill/>
                  </a:rPr>
                  <a:t> </a:t>
                </a:r>
              </a:p>
            </p:txBody>
          </p:sp>
        </mc:Fallback>
      </mc:AlternateContent>
      <p:sp>
        <p:nvSpPr>
          <p:cNvPr id="4" name="Slide Number Placeholder 3">
            <a:extLst>
              <a:ext uri="{FF2B5EF4-FFF2-40B4-BE49-F238E27FC236}">
                <a16:creationId xmlns:a16="http://schemas.microsoft.com/office/drawing/2014/main" id="{06714971-2998-4B9B-98FA-F81AFC0C25AC}"/>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6682CB-704F-44FB-9C79-245EC7C13829}"/>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702F5910-248B-4C01-827B-B27CF0A446C4}"/>
              </a:ext>
            </a:extLst>
          </p:cNvPr>
          <p:cNvSpPr>
            <a:spLocks noGrp="1"/>
          </p:cNvSpPr>
          <p:nvPr>
            <p:ph type="dt" idx="15"/>
          </p:nvPr>
        </p:nvSpPr>
        <p:spPr/>
        <p:txBody>
          <a:bodyPr/>
          <a:lstStyle/>
          <a:p>
            <a:r>
              <a:rPr lang="sv-SE"/>
              <a:t>March 2020</a:t>
            </a:r>
            <a:endParaRPr lang="en-GB" dirty="0"/>
          </a:p>
        </p:txBody>
      </p:sp>
    </p:spTree>
    <p:extLst>
      <p:ext uri="{BB962C8B-B14F-4D97-AF65-F5344CB8AC3E}">
        <p14:creationId xmlns:p14="http://schemas.microsoft.com/office/powerpoint/2010/main" val="3474208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7217-C0BA-4EAB-89FB-C7E66AA88D74}"/>
              </a:ext>
            </a:extLst>
          </p:cNvPr>
          <p:cNvSpPr>
            <a:spLocks noGrp="1"/>
          </p:cNvSpPr>
          <p:nvPr>
            <p:ph type="title"/>
          </p:nvPr>
        </p:nvSpPr>
        <p:spPr>
          <a:xfrm>
            <a:off x="914401" y="548680"/>
            <a:ext cx="10361084" cy="1065213"/>
          </a:xfrm>
        </p:spPr>
        <p:txBody>
          <a:bodyPr/>
          <a:lstStyle/>
          <a:p>
            <a:r>
              <a:rPr lang="sv-SE" dirty="0"/>
              <a:t>Appendix A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FDACF19-87A8-4EFB-874A-0304405425C3}"/>
                  </a:ext>
                </a:extLst>
              </p:cNvPr>
              <p:cNvSpPr>
                <a:spLocks noGrp="1"/>
              </p:cNvSpPr>
              <p:nvPr>
                <p:ph idx="1"/>
              </p:nvPr>
            </p:nvSpPr>
            <p:spPr>
              <a:xfrm>
                <a:off x="914401" y="1340768"/>
                <a:ext cx="10361084" cy="4113213"/>
              </a:xfrm>
            </p:spPr>
            <p:txBody>
              <a:bodyPr numCol="1"/>
              <a:lstStyle/>
              <a:p>
                <a:pPr lvl="0">
                  <a:buFont typeface="Arial" panose="020B0604020202020204" pitchFamily="34" charset="0"/>
                  <a:buChar char="•"/>
                </a:pPr>
                <a:r>
                  <a:rPr lang="en-US" dirty="0"/>
                  <a:t>Signaling fields #2 and #3 are erased</a:t>
                </a:r>
                <a:br>
                  <a:rPr lang="en-US"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𝛼</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r>
                          <a:rPr lang="en-US" i="1">
                            <a:latin typeface="Cambria Math" panose="02040503050406030204" pitchFamily="18" charset="0"/>
                          </a:rPr>
                          <m:t>𝛼</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sub>
                    </m:sSub>
                  </m:oMath>
                </a14:m>
                <a:endParaRPr lang="sv-SE" i="1" dirty="0"/>
              </a:p>
              <a:p>
                <a:pPr lvl="0">
                  <a:buFont typeface="Arial" panose="020B0604020202020204" pitchFamily="34" charset="0"/>
                  <a:buChar char="•"/>
                </a:pPr>
                <a:r>
                  <a:rPr lang="en-US" dirty="0"/>
                  <a:t>Signaling fields #1 and #3 are erased</a:t>
                </a:r>
                <a:br>
                  <a:rPr lang="en-US"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𝛽</m:t>
                        </m:r>
                      </m:e>
                      <m:sub>
                        <m:r>
                          <a:rPr lang="en-US" i="1">
                            <a:latin typeface="Cambria Math" panose="02040503050406030204" pitchFamily="18" charset="0"/>
                          </a:rPr>
                          <m:t>2</m:t>
                        </m:r>
                        <m:r>
                          <a:rPr lang="en-US" i="1">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r>
                          <a:rPr lang="en-US" i="1">
                            <a:latin typeface="Cambria Math" panose="02040503050406030204" pitchFamily="18" charset="0"/>
                          </a:rPr>
                          <m:t>𝛽</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sub>
                    </m:sSub>
                  </m:oMath>
                </a14:m>
                <a:endParaRPr lang="sv-SE" i="1" dirty="0"/>
              </a:p>
              <a:p>
                <a:pPr lvl="0">
                  <a:buFont typeface="Arial" panose="020B0604020202020204" pitchFamily="34" charset="0"/>
                  <a:buChar char="•"/>
                </a:pPr>
                <a:r>
                  <a:rPr lang="en-US" dirty="0"/>
                  <a:t>Signaling fields #1 and #2 are erased</a:t>
                </a:r>
                <a:br>
                  <a:rPr lang="en-US"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r>
                      <a:rPr lang="en-US" i="1">
                        <a:latin typeface="Cambria Math" panose="02040503050406030204" pitchFamily="18" charset="0"/>
                      </a:rPr>
                      <m:t>|</m:t>
                    </m:r>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2</m:t>
                        </m:r>
                        <m:r>
                          <a:rPr lang="en-US" i="1">
                            <a:latin typeface="Cambria Math" panose="02040503050406030204" pitchFamily="18" charset="0"/>
                          </a:rPr>
                          <m:t>𝑛</m:t>
                        </m:r>
                        <m:r>
                          <a:rPr lang="en-US" i="1">
                            <a:latin typeface="Cambria Math" panose="02040503050406030204" pitchFamily="18" charset="0"/>
                          </a:rPr>
                          <m:t>+1</m:t>
                        </m:r>
                      </m:sub>
                    </m:sSub>
                  </m:oMath>
                </a14:m>
                <a:br>
                  <a:rPr lang="sv-SE" i="1" dirty="0"/>
                </a:b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𝑎</m:t>
                            </m:r>
                          </m:e>
                        </m:acc>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2</m:t>
                        </m:r>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2</m:t>
                        </m:r>
                        <m:r>
                          <a:rPr lang="en-US" i="1">
                            <a:latin typeface="Cambria Math" panose="02040503050406030204" pitchFamily="18" charset="0"/>
                          </a:rPr>
                          <m:t>𝑛</m:t>
                        </m:r>
                      </m:sub>
                    </m:sSub>
                  </m:oMath>
                </a14:m>
                <a:endParaRPr lang="sv-SE" i="1" dirty="0"/>
              </a:p>
              <a:p>
                <a:pPr>
                  <a:buFont typeface="Arial" panose="020B0604020202020204" pitchFamily="34" charset="0"/>
                  <a:buChar char="•"/>
                </a:pPr>
                <a:endParaRPr lang="sv-SE" dirty="0"/>
              </a:p>
            </p:txBody>
          </p:sp>
        </mc:Choice>
        <mc:Fallback xmlns="">
          <p:sp>
            <p:nvSpPr>
              <p:cNvPr id="3" name="Content Placeholder 2">
                <a:extLst>
                  <a:ext uri="{FF2B5EF4-FFF2-40B4-BE49-F238E27FC236}">
                    <a16:creationId xmlns:a16="http://schemas.microsoft.com/office/drawing/2014/main" id="{1FDACF19-87A8-4EFB-874A-0304405425C3}"/>
                  </a:ext>
                </a:extLst>
              </p:cNvPr>
              <p:cNvSpPr>
                <a:spLocks noGrp="1" noRot="1" noChangeAspect="1" noMove="1" noResize="1" noEditPoints="1" noAdjustHandles="1" noChangeArrowheads="1" noChangeShapeType="1" noTextEdit="1"/>
              </p:cNvSpPr>
              <p:nvPr>
                <p:ph idx="1"/>
              </p:nvPr>
            </p:nvSpPr>
            <p:spPr>
              <a:xfrm>
                <a:off x="914401" y="1340768"/>
                <a:ext cx="10361084" cy="4113213"/>
              </a:xfrm>
              <a:blipFill>
                <a:blip r:embed="rId2"/>
                <a:stretch>
                  <a:fillRect l="-765" t="-1185" b="-23556"/>
                </a:stretch>
              </a:blipFill>
            </p:spPr>
            <p:txBody>
              <a:bodyPr/>
              <a:lstStyle/>
              <a:p>
                <a:r>
                  <a:rPr lang="sv-SE">
                    <a:noFill/>
                  </a:rPr>
                  <a:t> </a:t>
                </a:r>
              </a:p>
            </p:txBody>
          </p:sp>
        </mc:Fallback>
      </mc:AlternateContent>
      <p:sp>
        <p:nvSpPr>
          <p:cNvPr id="4" name="Slide Number Placeholder 3">
            <a:extLst>
              <a:ext uri="{FF2B5EF4-FFF2-40B4-BE49-F238E27FC236}">
                <a16:creationId xmlns:a16="http://schemas.microsoft.com/office/drawing/2014/main" id="{06714971-2998-4B9B-98FA-F81AFC0C25A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6682CB-704F-44FB-9C79-245EC7C13829}"/>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702F5910-248B-4C01-827B-B27CF0A446C4}"/>
              </a:ext>
            </a:extLst>
          </p:cNvPr>
          <p:cNvSpPr>
            <a:spLocks noGrp="1"/>
          </p:cNvSpPr>
          <p:nvPr>
            <p:ph type="dt" idx="15"/>
          </p:nvPr>
        </p:nvSpPr>
        <p:spPr/>
        <p:txBody>
          <a:bodyPr/>
          <a:lstStyle/>
          <a:p>
            <a:r>
              <a:rPr lang="sv-SE"/>
              <a:t>March 2020</a:t>
            </a:r>
            <a:endParaRPr lang="en-GB" dirty="0"/>
          </a:p>
        </p:txBody>
      </p:sp>
    </p:spTree>
    <p:extLst>
      <p:ext uri="{BB962C8B-B14F-4D97-AF65-F5344CB8AC3E}">
        <p14:creationId xmlns:p14="http://schemas.microsoft.com/office/powerpoint/2010/main" val="1433186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7217-C0BA-4EAB-89FB-C7E66AA88D74}"/>
              </a:ext>
            </a:extLst>
          </p:cNvPr>
          <p:cNvSpPr>
            <a:spLocks noGrp="1"/>
          </p:cNvSpPr>
          <p:nvPr>
            <p:ph type="title"/>
          </p:nvPr>
        </p:nvSpPr>
        <p:spPr/>
        <p:txBody>
          <a:bodyPr/>
          <a:lstStyle/>
          <a:p>
            <a:r>
              <a:rPr lang="sv-SE" dirty="0"/>
              <a:t>Appendix 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FDACF19-87A8-4EFB-874A-0304405425C3}"/>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sv-SE" dirty="0"/>
                  <a:t>Suppose that </a:t>
                </a:r>
                <a:r>
                  <a:rPr lang="sv-SE"/>
                  <a:t>there are four 20 MHz signal fieds, </a:t>
                </a:r>
                <a:r>
                  <a:rPr lang="sv-SE" dirty="0"/>
                  <a:t>3 content channels and each content channel conveys </a:t>
                </a:r>
                <a:r>
                  <a:rPr lang="sv-SE" i="1" dirty="0"/>
                  <a:t>N</a:t>
                </a:r>
                <a:r>
                  <a:rPr lang="sv-SE" dirty="0"/>
                  <a:t> bits, </a:t>
                </a:r>
                <a:r>
                  <a:rPr lang="en-US" dirty="0"/>
                  <a:t>say </a:t>
                </a:r>
                <a14:m>
                  <m:oMath xmlns:m="http://schemas.openxmlformats.org/officeDocument/2006/math">
                    <m:sSubSup>
                      <m:sSubSupPr>
                        <m:ctrlPr>
                          <a:rPr lang="sv-SE" i="1">
                            <a:latin typeface="Cambria Math" panose="02040503050406030204" pitchFamily="18" charset="0"/>
                          </a:rPr>
                        </m:ctrlPr>
                      </m:sSubSupPr>
                      <m:e>
                        <m:d>
                          <m:dPr>
                            <m:ctrlPr>
                              <a:rPr lang="sv-SE" i="1">
                                <a:latin typeface="Cambria Math" panose="02040503050406030204" pitchFamily="18" charset="0"/>
                              </a:rPr>
                            </m:ctrlPr>
                          </m:dPr>
                          <m:e>
                            <m:sSub>
                              <m:sSubPr>
                                <m:ctrlPr>
                                  <a:rPr lang="sv-SE"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𝑛</m:t>
                                </m:r>
                              </m:sub>
                            </m:sSub>
                          </m:e>
                        </m:d>
                      </m:e>
                      <m:sub>
                        <m:r>
                          <a:rPr lang="en-US" i="1">
                            <a:latin typeface="Cambria Math" panose="02040503050406030204" pitchFamily="18" charset="0"/>
                          </a:rPr>
                          <m:t>𝑛</m:t>
                        </m:r>
                        <m:r>
                          <a:rPr lang="en-US" i="1">
                            <a:latin typeface="Cambria Math" panose="02040503050406030204" pitchFamily="18" charset="0"/>
                          </a:rPr>
                          <m:t>=0</m:t>
                        </m:r>
                      </m:sub>
                      <m:sup>
                        <m:r>
                          <a:rPr lang="en-US" i="1">
                            <a:latin typeface="Cambria Math" panose="02040503050406030204" pitchFamily="18" charset="0"/>
                          </a:rPr>
                          <m:t>𝑁</m:t>
                        </m:r>
                        <m:r>
                          <a:rPr lang="en-US" i="1">
                            <a:latin typeface="Cambria Math" panose="02040503050406030204" pitchFamily="18" charset="0"/>
                          </a:rPr>
                          <m:t>−1</m:t>
                        </m:r>
                      </m:sup>
                    </m:sSubSup>
                  </m:oMath>
                </a14:m>
                <a:r>
                  <a:rPr lang="en-US" dirty="0"/>
                  <a:t>, </a:t>
                </a:r>
                <a14:m>
                  <m:oMath xmlns:m="http://schemas.openxmlformats.org/officeDocument/2006/math">
                    <m:sSubSup>
                      <m:sSubSupPr>
                        <m:ctrlPr>
                          <a:rPr lang="sv-SE" i="1">
                            <a:latin typeface="Cambria Math" panose="02040503050406030204" pitchFamily="18" charset="0"/>
                          </a:rPr>
                        </m:ctrlPr>
                      </m:sSubSupPr>
                      <m:e>
                        <m:d>
                          <m:dPr>
                            <m:ctrlPr>
                              <a:rPr lang="sv-SE" i="1">
                                <a:latin typeface="Cambria Math" panose="02040503050406030204" pitchFamily="18" charset="0"/>
                              </a:rPr>
                            </m:ctrlPr>
                          </m:dPr>
                          <m:e>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e>
                        </m:d>
                      </m:e>
                      <m:sub>
                        <m:r>
                          <a:rPr lang="en-US" i="1">
                            <a:latin typeface="Cambria Math" panose="02040503050406030204" pitchFamily="18" charset="0"/>
                          </a:rPr>
                          <m:t>𝑛</m:t>
                        </m:r>
                        <m:r>
                          <a:rPr lang="en-US" i="1">
                            <a:latin typeface="Cambria Math" panose="02040503050406030204" pitchFamily="18" charset="0"/>
                          </a:rPr>
                          <m:t>=0</m:t>
                        </m:r>
                      </m:sub>
                      <m:sup>
                        <m:r>
                          <a:rPr lang="en-US" i="1">
                            <a:latin typeface="Cambria Math" panose="02040503050406030204" pitchFamily="18" charset="0"/>
                          </a:rPr>
                          <m:t>𝑁</m:t>
                        </m:r>
                        <m:r>
                          <a:rPr lang="en-US" i="1">
                            <a:latin typeface="Cambria Math" panose="02040503050406030204" pitchFamily="18" charset="0"/>
                          </a:rPr>
                          <m:t>−1</m:t>
                        </m:r>
                      </m:sup>
                    </m:sSubSup>
                  </m:oMath>
                </a14:m>
                <a:r>
                  <a:rPr lang="en-US" dirty="0"/>
                  <a:t> and </a:t>
                </a:r>
                <a14:m>
                  <m:oMath xmlns:m="http://schemas.openxmlformats.org/officeDocument/2006/math">
                    <m:sSubSup>
                      <m:sSubSupPr>
                        <m:ctrlPr>
                          <a:rPr lang="sv-SE" i="1">
                            <a:latin typeface="Cambria Math" panose="02040503050406030204" pitchFamily="18" charset="0"/>
                          </a:rPr>
                        </m:ctrlPr>
                      </m:sSubSupPr>
                      <m:e>
                        <m:d>
                          <m:dPr>
                            <m:ctrlPr>
                              <a:rPr lang="sv-SE" i="1">
                                <a:latin typeface="Cambria Math" panose="02040503050406030204" pitchFamily="18" charset="0"/>
                              </a:rPr>
                            </m:ctrlPr>
                          </m:dPr>
                          <m:e>
                            <m:sSub>
                              <m:sSubPr>
                                <m:ctrlPr>
                                  <a:rPr lang="sv-SE" i="1">
                                    <a:latin typeface="Cambria Math" panose="02040503050406030204" pitchFamily="18" charset="0"/>
                                  </a:rPr>
                                </m:ctrlPr>
                              </m:sSubPr>
                              <m:e>
                                <m:r>
                                  <a:rPr lang="en-US" i="1">
                                    <a:latin typeface="Cambria Math" panose="02040503050406030204" pitchFamily="18" charset="0"/>
                                  </a:rPr>
                                  <m:t>𝑐</m:t>
                                </m:r>
                              </m:e>
                              <m:sub>
                                <m:r>
                                  <a:rPr lang="en-US" i="1">
                                    <a:latin typeface="Cambria Math" panose="02040503050406030204" pitchFamily="18" charset="0"/>
                                  </a:rPr>
                                  <m:t>𝑛</m:t>
                                </m:r>
                              </m:sub>
                            </m:sSub>
                          </m:e>
                        </m:d>
                      </m:e>
                      <m:sub>
                        <m:r>
                          <a:rPr lang="en-US" i="1">
                            <a:latin typeface="Cambria Math" panose="02040503050406030204" pitchFamily="18" charset="0"/>
                          </a:rPr>
                          <m:t>𝑛</m:t>
                        </m:r>
                        <m:r>
                          <a:rPr lang="en-US" i="1">
                            <a:latin typeface="Cambria Math" panose="02040503050406030204" pitchFamily="18" charset="0"/>
                          </a:rPr>
                          <m:t>=0</m:t>
                        </m:r>
                      </m:sub>
                      <m:sup>
                        <m:r>
                          <a:rPr lang="en-US" i="1">
                            <a:latin typeface="Cambria Math" panose="02040503050406030204" pitchFamily="18" charset="0"/>
                          </a:rPr>
                          <m:t>𝑁</m:t>
                        </m:r>
                        <m:r>
                          <a:rPr lang="en-US" i="1">
                            <a:latin typeface="Cambria Math" panose="02040503050406030204" pitchFamily="18" charset="0"/>
                          </a:rPr>
                          <m:t>−1</m:t>
                        </m:r>
                      </m:sup>
                    </m:sSubSup>
                  </m:oMath>
                </a14:m>
                <a:r>
                  <a:rPr lang="sv-SE" dirty="0"/>
                  <a:t>.</a:t>
                </a:r>
              </a:p>
              <a:p>
                <a:pPr>
                  <a:buFont typeface="Arial" panose="020B0604020202020204" pitchFamily="34" charset="0"/>
                  <a:buChar char="•"/>
                </a:pPr>
                <a:endParaRPr lang="sv-SE" dirty="0"/>
              </a:p>
              <a:p>
                <a:pPr>
                  <a:buFont typeface="Arial" panose="020B0604020202020204" pitchFamily="34" charset="0"/>
                  <a:buChar char="•"/>
                </a:pPr>
                <a:r>
                  <a:rPr lang="sv-SE" dirty="0"/>
                  <a:t>Encoding. </a:t>
                </a:r>
              </a:p>
              <a:p>
                <a:pPr lvl="1">
                  <a:buFont typeface="Arial" panose="020B0604020202020204" pitchFamily="34" charset="0"/>
                  <a:buChar char="•"/>
                </a:pPr>
                <a:r>
                  <a:rPr lang="sv-SE" dirty="0"/>
                  <a:t>The first content channel is not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𝑛</m:t>
                        </m:r>
                      </m:sub>
                    </m:sSub>
                  </m:oMath>
                </a14:m>
                <a:r>
                  <a:rPr lang="sv-SE" dirty="0"/>
                  <a:t> coded</a:t>
                </a:r>
              </a:p>
              <a:p>
                <a:pPr lvl="1">
                  <a:buFont typeface="Arial" panose="020B0604020202020204" pitchFamily="34" charset="0"/>
                  <a:buChar char="•"/>
                </a:pPr>
                <a:r>
                  <a:rPr lang="sv-SE" dirty="0"/>
                  <a:t>The content channels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oMath>
                </a14:m>
                <a:r>
                  <a:rPr lang="sv-SE" dirty="0"/>
                  <a:t> and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𝑐</m:t>
                        </m:r>
                      </m:e>
                      <m:sub>
                        <m:r>
                          <a:rPr lang="en-US" i="1">
                            <a:latin typeface="Cambria Math" panose="02040503050406030204" pitchFamily="18" charset="0"/>
                          </a:rPr>
                          <m:t>𝑛</m:t>
                        </m:r>
                      </m:sub>
                    </m:sSub>
                    <m:r>
                      <a:rPr lang="en-US" i="1">
                        <a:latin typeface="Cambria Math" panose="02040503050406030204" pitchFamily="18" charset="0"/>
                      </a:rPr>
                      <m:t> </m:t>
                    </m:r>
                  </m:oMath>
                </a14:m>
                <a:r>
                  <a:rPr lang="sv-SE" dirty="0"/>
                  <a:t>are encoded as follows. Three </a:t>
                </a:r>
                <a:r>
                  <a:rPr lang="en-US" dirty="0"/>
                  <a:t>sequences of code bits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oMath>
                </a14:m>
                <a:r>
                  <a:rPr lang="en-US"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𝑛</m:t>
                        </m:r>
                      </m:sub>
                    </m:sSub>
                  </m:oMath>
                </a14:m>
                <a:r>
                  <a:rPr lang="en-US" dirty="0"/>
                  <a:t>,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𝑛</m:t>
                        </m:r>
                      </m:sub>
                    </m:sSub>
                  </m:oMath>
                </a14:m>
                <a:r>
                  <a:rPr lang="en-US" dirty="0"/>
                  <a:t> are generated (here | means XOR):</a:t>
                </a:r>
              </a:p>
              <a:p>
                <a:pPr/>
                <a14:m>
                  <m:oMathPara xmlns:m="http://schemas.openxmlformats.org/officeDocument/2006/math">
                    <m:oMathParaPr>
                      <m:jc m:val="centerGroup"/>
                    </m:oMathParaPr>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r>
                        <a:rPr lang="en-US" i="1">
                          <a:latin typeface="Cambria Math" panose="02040503050406030204" pitchFamily="18" charset="0"/>
                        </a:rPr>
                        <m:t>,</m:t>
                      </m:r>
                    </m:oMath>
                  </m:oMathPara>
                </a14:m>
                <a:endParaRPr lang="sv-SE" sz="2000" i="1" dirty="0"/>
              </a:p>
              <a:p>
                <a:pPr/>
                <a14:m>
                  <m:oMathPara xmlns:m="http://schemas.openxmlformats.org/officeDocument/2006/math">
                    <m:oMathParaPr>
                      <m:jc m:val="centerGroup"/>
                    </m:oMathParaPr>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𝑐</m:t>
                          </m:r>
                        </m:e>
                        <m:sub>
                          <m:r>
                            <a:rPr lang="en-US" i="1">
                              <a:latin typeface="Cambria Math" panose="02040503050406030204" pitchFamily="18" charset="0"/>
                            </a:rPr>
                            <m:t>𝑛</m:t>
                          </m:r>
                        </m:sub>
                      </m:sSub>
                      <m:r>
                        <a:rPr lang="en-US" i="1">
                          <a:latin typeface="Cambria Math" panose="02040503050406030204" pitchFamily="18" charset="0"/>
                        </a:rPr>
                        <m:t>,</m:t>
                      </m:r>
                    </m:oMath>
                  </m:oMathPara>
                </a14:m>
                <a:endParaRPr lang="sv-SE" sz="2000" i="1" dirty="0"/>
              </a:p>
              <a:p>
                <a:pPr/>
                <a14:m>
                  <m:oMathPara xmlns:m="http://schemas.openxmlformats.org/officeDocument/2006/math">
                    <m:oMathParaPr>
                      <m:jc m:val="centerGroup"/>
                    </m:oMathParaPr>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𝑐</m:t>
                          </m:r>
                        </m:e>
                        <m:sub>
                          <m:r>
                            <a:rPr lang="en-US" i="1">
                              <a:latin typeface="Cambria Math" panose="02040503050406030204" pitchFamily="18" charset="0"/>
                            </a:rPr>
                            <m:t>𝑛</m:t>
                          </m:r>
                        </m:sub>
                      </m:sSub>
                      <m:r>
                        <a:rPr lang="en-US" i="1">
                          <a:latin typeface="Cambria Math" panose="02040503050406030204" pitchFamily="18" charset="0"/>
                        </a:rPr>
                        <m:t>. </m:t>
                      </m:r>
                    </m:oMath>
                  </m:oMathPara>
                </a14:m>
                <a:endParaRPr lang="sv-SE" sz="2000" i="1" dirty="0"/>
              </a:p>
              <a:p>
                <a:pPr>
                  <a:buFont typeface="Arial" panose="020B0604020202020204" pitchFamily="34" charset="0"/>
                  <a:buChar char="•"/>
                </a:pPr>
                <a:endParaRPr lang="sv-SE" dirty="0"/>
              </a:p>
            </p:txBody>
          </p:sp>
        </mc:Choice>
        <mc:Fallback xmlns="">
          <p:sp>
            <p:nvSpPr>
              <p:cNvPr id="3" name="Content Placeholder 2">
                <a:extLst>
                  <a:ext uri="{FF2B5EF4-FFF2-40B4-BE49-F238E27FC236}">
                    <a16:creationId xmlns:a16="http://schemas.microsoft.com/office/drawing/2014/main" id="{1FDACF19-87A8-4EFB-874A-0304405425C3}"/>
                  </a:ext>
                </a:extLst>
              </p:cNvPr>
              <p:cNvSpPr>
                <a:spLocks noGrp="1" noRot="1" noChangeAspect="1" noMove="1" noResize="1" noEditPoints="1" noAdjustHandles="1" noChangeArrowheads="1" noChangeShapeType="1" noTextEdit="1"/>
              </p:cNvSpPr>
              <p:nvPr>
                <p:ph idx="1"/>
              </p:nvPr>
            </p:nvSpPr>
            <p:spPr>
              <a:xfrm>
                <a:off x="914401" y="1844824"/>
                <a:ext cx="10361084" cy="4113213"/>
              </a:xfrm>
              <a:blipFill>
                <a:blip r:embed="rId2"/>
                <a:stretch>
                  <a:fillRect l="-765" t="-1187" r="-824"/>
                </a:stretch>
              </a:blipFill>
            </p:spPr>
            <p:txBody>
              <a:bodyPr/>
              <a:lstStyle/>
              <a:p>
                <a:r>
                  <a:rPr lang="sv-SE">
                    <a:noFill/>
                  </a:rPr>
                  <a:t> </a:t>
                </a:r>
              </a:p>
            </p:txBody>
          </p:sp>
        </mc:Fallback>
      </mc:AlternateContent>
      <p:sp>
        <p:nvSpPr>
          <p:cNvPr id="4" name="Slide Number Placeholder 3">
            <a:extLst>
              <a:ext uri="{FF2B5EF4-FFF2-40B4-BE49-F238E27FC236}">
                <a16:creationId xmlns:a16="http://schemas.microsoft.com/office/drawing/2014/main" id="{06714971-2998-4B9B-98FA-F81AFC0C25AC}"/>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86682CB-704F-44FB-9C79-245EC7C13829}"/>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702F5910-248B-4C01-827B-B27CF0A446C4}"/>
              </a:ext>
            </a:extLst>
          </p:cNvPr>
          <p:cNvSpPr>
            <a:spLocks noGrp="1"/>
          </p:cNvSpPr>
          <p:nvPr>
            <p:ph type="dt" idx="15"/>
          </p:nvPr>
        </p:nvSpPr>
        <p:spPr/>
        <p:txBody>
          <a:bodyPr/>
          <a:lstStyle/>
          <a:p>
            <a:r>
              <a:rPr lang="sv-SE"/>
              <a:t>March 2020</a:t>
            </a:r>
            <a:endParaRPr lang="en-GB" dirty="0"/>
          </a:p>
        </p:txBody>
      </p:sp>
    </p:spTree>
    <p:extLst>
      <p:ext uri="{BB962C8B-B14F-4D97-AF65-F5344CB8AC3E}">
        <p14:creationId xmlns:p14="http://schemas.microsoft.com/office/powerpoint/2010/main" val="165779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the coding of the content channels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shown that applying erasure codes results in both an increase </a:t>
            </a:r>
            <a:r>
              <a:rPr lang="en-GB"/>
              <a:t>of spectrum </a:t>
            </a:r>
            <a:r>
              <a:rPr lang="en-GB" dirty="0"/>
              <a:t>efficiency and more flexibility in the RU puncturing patterns, while the cost in terms of encoding/decoding complexity is very slight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7217-C0BA-4EAB-89FB-C7E66AA88D74}"/>
              </a:ext>
            </a:extLst>
          </p:cNvPr>
          <p:cNvSpPr>
            <a:spLocks noGrp="1"/>
          </p:cNvSpPr>
          <p:nvPr>
            <p:ph type="title"/>
          </p:nvPr>
        </p:nvSpPr>
        <p:spPr/>
        <p:txBody>
          <a:bodyPr/>
          <a:lstStyle/>
          <a:p>
            <a:r>
              <a:rPr lang="sv-SE" dirty="0"/>
              <a:t>Appendix B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FDACF19-87A8-4EFB-874A-0304405425C3}"/>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sv-SE" dirty="0"/>
                  <a:t>The mapping to the 4 sig fields as follows.</a:t>
                </a:r>
              </a:p>
              <a:p>
                <a:pPr>
                  <a:buFont typeface="Arial" panose="020B0604020202020204" pitchFamily="34" charset="0"/>
                  <a:buChar char="•"/>
                </a:pPr>
                <a:endParaRPr lang="sv-SE" dirty="0"/>
              </a:p>
              <a:p>
                <a:pPr>
                  <a:buFont typeface="Arial" panose="020B0604020202020204" pitchFamily="34" charset="0"/>
                  <a:buChar char="•"/>
                </a:pPr>
                <a:endParaRPr lang="sv-SE" dirty="0"/>
              </a:p>
              <a:p>
                <a:pPr>
                  <a:buFont typeface="Arial" panose="020B0604020202020204" pitchFamily="34" charset="0"/>
                  <a:buChar char="•"/>
                </a:pPr>
                <a:endParaRPr lang="sv-SE" dirty="0"/>
              </a:p>
              <a:p>
                <a:pPr>
                  <a:buFont typeface="Arial" panose="020B0604020202020204" pitchFamily="34" charset="0"/>
                  <a:buChar char="•"/>
                </a:pPr>
                <a:endParaRPr lang="sv-SE" dirty="0"/>
              </a:p>
              <a:p>
                <a:pPr>
                  <a:buFont typeface="Arial" panose="020B0604020202020204" pitchFamily="34" charset="0"/>
                  <a:buChar char="•"/>
                </a:pPr>
                <a:r>
                  <a:rPr lang="sv-SE" dirty="0"/>
                  <a:t>Decoding. </a:t>
                </a:r>
              </a:p>
              <a:p>
                <a:pPr lvl="1">
                  <a:buFont typeface="Arial" panose="020B0604020202020204" pitchFamily="34" charset="0"/>
                  <a:buChar char="•"/>
                </a:pPr>
                <a:r>
                  <a:rPr lang="sv-SE" dirty="0"/>
                  <a:t>Suppose the second field </a:t>
                </a:r>
                <a14:m>
                  <m:oMath xmlns:m="http://schemas.openxmlformats.org/officeDocument/2006/math">
                    <m:sSub>
                      <m:sSubPr>
                        <m:ctrlPr>
                          <a:rPr lang="sv-SE"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𝑛</m:t>
                        </m:r>
                      </m:sub>
                    </m:sSub>
                  </m:oMath>
                </a14:m>
                <a:r>
                  <a:rPr lang="sv-SE" dirty="0"/>
                  <a:t> is punctured. Then </a:t>
                </a: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en-US" i="1">
                                <a:latin typeface="Cambria Math" panose="02040503050406030204" pitchFamily="18" charset="0"/>
                              </a:rPr>
                              <m:t>𝑏</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𝑛</m:t>
                        </m:r>
                      </m:sub>
                    </m:sSub>
                  </m:oMath>
                </a14:m>
                <a:r>
                  <a:rPr lang="sv-SE" dirty="0"/>
                  <a:t>. </a:t>
                </a:r>
              </a:p>
              <a:p>
                <a:pPr lvl="1">
                  <a:buFont typeface="Arial" panose="020B0604020202020204" pitchFamily="34" charset="0"/>
                  <a:buChar char="•"/>
                </a:pPr>
                <a:r>
                  <a:rPr lang="sv-SE" dirty="0"/>
                  <a:t>Suppose the third field </a:t>
                </a:r>
                <a14:m>
                  <m:oMath xmlns:m="http://schemas.openxmlformats.org/officeDocument/2006/math">
                    <m:sSub>
                      <m:sSubPr>
                        <m:ctrlPr>
                          <a:rPr lang="sv-SE"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𝛾</m:t>
                        </m:r>
                      </m:e>
                      <m: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sub>
                    </m:sSub>
                  </m:oMath>
                </a14:m>
                <a:r>
                  <a:rPr lang="sv-SE" dirty="0"/>
                  <a:t> is punctured. Then </a:t>
                </a:r>
                <a14:m>
                  <m:oMath xmlns:m="http://schemas.openxmlformats.org/officeDocument/2006/math">
                    <m:sSub>
                      <m:sSubPr>
                        <m:ctrlPr>
                          <a:rPr lang="sv-SE" i="1">
                            <a:latin typeface="Cambria Math" panose="02040503050406030204" pitchFamily="18" charset="0"/>
                          </a:rPr>
                        </m:ctrlPr>
                      </m:sSubPr>
                      <m:e>
                        <m:acc>
                          <m:accPr>
                            <m:chr m:val="̂"/>
                            <m:ctrlPr>
                              <a:rPr lang="sv-SE" i="1">
                                <a:latin typeface="Cambria Math" panose="02040503050406030204" pitchFamily="18" charset="0"/>
                              </a:rPr>
                            </m:ctrlPr>
                          </m:accPr>
                          <m:e>
                            <m:r>
                              <a:rPr lang="sv-SE" b="0" i="1" smtClean="0">
                                <a:latin typeface="Cambria Math" panose="02040503050406030204" pitchFamily="18" charset="0"/>
                              </a:rPr>
                              <m:t>𝑐</m:t>
                            </m:r>
                          </m:e>
                        </m:acc>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𝛽</m:t>
                        </m:r>
                      </m:e>
                      <m:sub>
                        <m:r>
                          <a:rPr lang="en-US" i="1">
                            <a:latin typeface="Cambria Math" panose="02040503050406030204" pitchFamily="18" charset="0"/>
                          </a:rPr>
                          <m:t>𝑛</m:t>
                        </m:r>
                      </m:sub>
                    </m:sSub>
                    <m:r>
                      <a:rPr lang="en-US" i="1">
                        <a:latin typeface="Cambria Math" panose="02040503050406030204" pitchFamily="18" charset="0"/>
                      </a:rPr>
                      <m:t>|</m:t>
                    </m:r>
                    <m:sSub>
                      <m:sSubPr>
                        <m:ctrlPr>
                          <a:rPr lang="sv-SE" i="1">
                            <a:latin typeface="Cambria Math" panose="02040503050406030204" pitchFamily="18" charset="0"/>
                          </a:rPr>
                        </m:ctrlPr>
                      </m:sSubPr>
                      <m:e>
                        <m:r>
                          <a:rPr lang="en-US" i="1">
                            <a:latin typeface="Cambria Math" panose="02040503050406030204" pitchFamily="18" charset="0"/>
                          </a:rPr>
                          <m:t>𝛿</m:t>
                        </m:r>
                      </m:e>
                      <m:sub>
                        <m:r>
                          <a:rPr lang="en-US" i="1">
                            <a:latin typeface="Cambria Math" panose="02040503050406030204" pitchFamily="18" charset="0"/>
                          </a:rPr>
                          <m:t>𝑛</m:t>
                        </m:r>
                      </m:sub>
                    </m:sSub>
                  </m:oMath>
                </a14:m>
                <a:r>
                  <a:rPr lang="sv-SE" dirty="0"/>
                  <a:t>. </a:t>
                </a:r>
              </a:p>
              <a:p>
                <a:pPr lvl="1">
                  <a:buFont typeface="Arial" panose="020B0604020202020204" pitchFamily="34" charset="0"/>
                  <a:buChar char="•"/>
                </a:pPr>
                <a:r>
                  <a:rPr lang="sv-SE" dirty="0"/>
                  <a:t>No decoding is necessary if the fourth field is punctured</a:t>
                </a:r>
              </a:p>
              <a:p>
                <a:pPr>
                  <a:buFont typeface="Arial" panose="020B0604020202020204" pitchFamily="34" charset="0"/>
                  <a:buChar char="•"/>
                </a:pPr>
                <a:endParaRPr lang="sv-SE" dirty="0"/>
              </a:p>
              <a:p>
                <a:pPr marL="0" indent="0"/>
                <a:endParaRPr lang="sv-SE" dirty="0"/>
              </a:p>
            </p:txBody>
          </p:sp>
        </mc:Choice>
        <mc:Fallback xmlns="">
          <p:sp>
            <p:nvSpPr>
              <p:cNvPr id="3" name="Content Placeholder 2">
                <a:extLst>
                  <a:ext uri="{FF2B5EF4-FFF2-40B4-BE49-F238E27FC236}">
                    <a16:creationId xmlns:a16="http://schemas.microsoft.com/office/drawing/2014/main" id="{1FDACF19-87A8-4EFB-874A-0304405425C3}"/>
                  </a:ext>
                </a:extLst>
              </p:cNvPr>
              <p:cNvSpPr>
                <a:spLocks noGrp="1" noRot="1" noChangeAspect="1" noMove="1" noResize="1" noEditPoints="1" noAdjustHandles="1" noChangeArrowheads="1" noChangeShapeType="1" noTextEdit="1"/>
              </p:cNvSpPr>
              <p:nvPr>
                <p:ph idx="1"/>
              </p:nvPr>
            </p:nvSpPr>
            <p:spPr>
              <a:xfrm>
                <a:off x="914401" y="1844824"/>
                <a:ext cx="10361084" cy="4113213"/>
              </a:xfrm>
              <a:blipFill>
                <a:blip r:embed="rId2"/>
                <a:stretch>
                  <a:fillRect l="-765" t="-1187"/>
                </a:stretch>
              </a:blipFill>
            </p:spPr>
            <p:txBody>
              <a:bodyPr/>
              <a:lstStyle/>
              <a:p>
                <a:r>
                  <a:rPr lang="sv-SE">
                    <a:noFill/>
                  </a:rPr>
                  <a:t> </a:t>
                </a:r>
              </a:p>
            </p:txBody>
          </p:sp>
        </mc:Fallback>
      </mc:AlternateContent>
      <p:sp>
        <p:nvSpPr>
          <p:cNvPr id="4" name="Slide Number Placeholder 3">
            <a:extLst>
              <a:ext uri="{FF2B5EF4-FFF2-40B4-BE49-F238E27FC236}">
                <a16:creationId xmlns:a16="http://schemas.microsoft.com/office/drawing/2014/main" id="{06714971-2998-4B9B-98FA-F81AFC0C25A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6682CB-704F-44FB-9C79-245EC7C13829}"/>
              </a:ext>
            </a:extLst>
          </p:cNvPr>
          <p:cNvSpPr>
            <a:spLocks noGrp="1"/>
          </p:cNvSpPr>
          <p:nvPr>
            <p:ph type="ftr" idx="14"/>
          </p:nvPr>
        </p:nvSpPr>
        <p:spPr/>
        <p:txBody>
          <a:bodyPr/>
          <a:lstStyle/>
          <a:p>
            <a:r>
              <a:rPr lang="en-GB"/>
              <a:t>Miguel López, Ericsson</a:t>
            </a:r>
            <a:endParaRPr lang="en-GB" dirty="0"/>
          </a:p>
        </p:txBody>
      </p:sp>
      <p:sp>
        <p:nvSpPr>
          <p:cNvPr id="6" name="Date Placeholder 5">
            <a:extLst>
              <a:ext uri="{FF2B5EF4-FFF2-40B4-BE49-F238E27FC236}">
                <a16:creationId xmlns:a16="http://schemas.microsoft.com/office/drawing/2014/main" id="{702F5910-248B-4C01-827B-B27CF0A446C4}"/>
              </a:ext>
            </a:extLst>
          </p:cNvPr>
          <p:cNvSpPr>
            <a:spLocks noGrp="1"/>
          </p:cNvSpPr>
          <p:nvPr>
            <p:ph type="dt" idx="15"/>
          </p:nvPr>
        </p:nvSpPr>
        <p:spPr/>
        <p:txBody>
          <a:bodyPr/>
          <a:lstStyle/>
          <a:p>
            <a:r>
              <a:rPr lang="sv-SE"/>
              <a:t>March 2020</a:t>
            </a:r>
            <a:endParaRPr lang="en-GB" dirty="0"/>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3EA9FC6C-B4A7-4671-AF1C-39209824DB58}"/>
                  </a:ext>
                </a:extLst>
              </p:cNvPr>
              <p:cNvSpPr/>
              <p:nvPr/>
            </p:nvSpPr>
            <p:spPr>
              <a:xfrm>
                <a:off x="1919536" y="2420888"/>
                <a:ext cx="8038818" cy="1569660"/>
              </a:xfrm>
              <a:prstGeom prst="rect">
                <a:avLst/>
              </a:prstGeom>
            </p:spPr>
            <p:txBody>
              <a:bodyPr wrap="square">
                <a:spAutoFit/>
              </a:bodyPr>
              <a:lstStyle/>
              <a:p>
                <a:pPr>
                  <a:spcBef>
                    <a:spcPts val="1200"/>
                  </a:spcBef>
                  <a:spcAft>
                    <a:spcPts val="0"/>
                  </a:spcAft>
                  <a:tabLst>
                    <a:tab pos="1620520" algn="l"/>
                    <a:tab pos="2448560" algn="l"/>
                    <a:tab pos="3312160" algn="l"/>
                    <a:tab pos="4104640" algn="l"/>
                    <a:tab pos="4932680" algn="l"/>
                  </a:tabLst>
                </a:pPr>
                <a14:m>
                  <m:oMathPara xmlns:m="http://schemas.openxmlformats.org/officeDocument/2006/math">
                    <m:oMathParaPr>
                      <m:jc m:val="centerGroup"/>
                    </m:oMathParaPr>
                    <m:oMath xmlns:m="http://schemas.openxmlformats.org/officeDocument/2006/math">
                      <m:sSub>
                        <m:sSubPr>
                          <m:ctrlPr>
                            <a:rPr lang="sv-SE" i="1" spc="1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𝑎</m:t>
                          </m:r>
                        </m:e>
                        <m: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𝑠𝑖𝑔𝑛𝑎𝑙𝑖𝑛𝑔</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𝑓𝑖𝑒𝑙𝑑</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#1, </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𝑝𝑟𝑖𝑚𝑎𝑟𝑦</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20 </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𝑀𝐻𝑧</m:t>
                      </m:r>
                    </m:oMath>
                  </m:oMathPara>
                </a14:m>
                <a:endParaRPr lang="sv-SE" sz="2000" i="1" spc="1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200"/>
                  </a:spcBef>
                  <a:spcAft>
                    <a:spcPts val="0"/>
                  </a:spcAft>
                  <a:tabLst>
                    <a:tab pos="1620520" algn="l"/>
                    <a:tab pos="2448560" algn="l"/>
                    <a:tab pos="3312160" algn="l"/>
                    <a:tab pos="4104640" algn="l"/>
                    <a:tab pos="4932680" algn="l"/>
                  </a:tabLst>
                </a:pPr>
                <a14:m>
                  <m:oMathPara xmlns:m="http://schemas.openxmlformats.org/officeDocument/2006/math">
                    <m:oMathParaPr>
                      <m:jc m:val="centerGroup"/>
                    </m:oMathParaPr>
                    <m:oMath xmlns:m="http://schemas.openxmlformats.org/officeDocument/2006/math">
                      <m:sSub>
                        <m:sSubPr>
                          <m:ctrlPr>
                            <a:rPr lang="sv-SE"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𝛽</m:t>
                          </m:r>
                        </m:e>
                        <m: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𝑠𝑖𝑔𝑛𝑎𝑙𝑖𝑛𝑔</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𝑓𝑖𝑒𝑙𝑑</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#2,</m:t>
                      </m:r>
                    </m:oMath>
                  </m:oMathPara>
                </a14:m>
                <a:endParaRPr lang="sv-SE" sz="2000" i="1" spc="1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200"/>
                  </a:spcBef>
                  <a:spcAft>
                    <a:spcPts val="0"/>
                  </a:spcAft>
                  <a:tabLst>
                    <a:tab pos="1620520" algn="l"/>
                    <a:tab pos="2448560" algn="l"/>
                    <a:tab pos="3312160" algn="l"/>
                    <a:tab pos="4104640" algn="l"/>
                    <a:tab pos="4932680" algn="l"/>
                  </a:tabLst>
                </a:pPr>
                <a14:m>
                  <m:oMathPara xmlns:m="http://schemas.openxmlformats.org/officeDocument/2006/math">
                    <m:oMathParaPr>
                      <m:jc m:val="centerGroup"/>
                    </m:oMathParaPr>
                    <m:oMath xmlns:m="http://schemas.openxmlformats.org/officeDocument/2006/math">
                      <m:sSub>
                        <m:sSubPr>
                          <m:ctrlPr>
                            <a:rPr lang="sv-SE"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𝛾</m:t>
                          </m:r>
                        </m:e>
                        <m: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𝑠𝑖𝑔𝑛𝑎𝑙𝑖𝑛𝑔</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𝑓𝑖𝑒𝑙𝑑</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#3,</m:t>
                      </m:r>
                    </m:oMath>
                  </m:oMathPara>
                </a14:m>
                <a:endParaRPr lang="sv-SE" sz="2000" i="1" spc="1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200"/>
                  </a:spcBef>
                  <a:spcAft>
                    <a:spcPts val="0"/>
                  </a:spcAft>
                  <a:tabLst>
                    <a:tab pos="1620520" algn="l"/>
                    <a:tab pos="2448560" algn="l"/>
                    <a:tab pos="3312160" algn="l"/>
                    <a:tab pos="4104640" algn="l"/>
                    <a:tab pos="4932680" algn="l"/>
                  </a:tabLst>
                </a:pPr>
                <a14:m>
                  <m:oMathPara xmlns:m="http://schemas.openxmlformats.org/officeDocument/2006/math">
                    <m:oMathParaPr>
                      <m:jc m:val="centerGroup"/>
                    </m:oMathParaPr>
                    <m:oMath xmlns:m="http://schemas.openxmlformats.org/officeDocument/2006/math">
                      <m:sSub>
                        <m:sSubPr>
                          <m:ctrlPr>
                            <a:rPr lang="sv-SE"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𝛿</m:t>
                          </m:r>
                        </m:e>
                        <m: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𝑠𝑖𝑔𝑛𝑎𝑙𝑖𝑛𝑔</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𝑓𝑖𝑒𝑙𝑑</m:t>
                      </m:r>
                      <m:r>
                        <a:rPr lang="en-US" i="1" spc="1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#4. </m:t>
                      </m:r>
                    </m:oMath>
                  </m:oMathPara>
                </a14:m>
                <a:endParaRPr lang="sv-SE" sz="2000" i="1" spc="1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mc:Choice>
        <mc:Fallback xmlns="">
          <p:sp>
            <p:nvSpPr>
              <p:cNvPr id="8" name="Rectangle 7">
                <a:extLst>
                  <a:ext uri="{FF2B5EF4-FFF2-40B4-BE49-F238E27FC236}">
                    <a16:creationId xmlns:a16="http://schemas.microsoft.com/office/drawing/2014/main" id="{3EA9FC6C-B4A7-4671-AF1C-39209824DB58}"/>
                  </a:ext>
                </a:extLst>
              </p:cNvPr>
              <p:cNvSpPr>
                <a:spLocks noRot="1" noChangeAspect="1" noMove="1" noResize="1" noEditPoints="1" noAdjustHandles="1" noChangeArrowheads="1" noChangeShapeType="1" noTextEdit="1"/>
              </p:cNvSpPr>
              <p:nvPr/>
            </p:nvSpPr>
            <p:spPr>
              <a:xfrm>
                <a:off x="1919536" y="2420888"/>
                <a:ext cx="8038818" cy="1569660"/>
              </a:xfrm>
              <a:prstGeom prst="rect">
                <a:avLst/>
              </a:prstGeom>
              <a:blipFill>
                <a:blip r:embed="rId3"/>
                <a:stretch>
                  <a:fillRect b="-5039"/>
                </a:stretch>
              </a:blipFill>
            </p:spPr>
            <p:txBody>
              <a:bodyPr/>
              <a:lstStyle/>
              <a:p>
                <a:r>
                  <a:rPr lang="sv-SE">
                    <a:noFill/>
                  </a:rPr>
                  <a:t> </a:t>
                </a:r>
              </a:p>
            </p:txBody>
          </p:sp>
        </mc:Fallback>
      </mc:AlternateContent>
    </p:spTree>
    <p:extLst>
      <p:ext uri="{BB962C8B-B14F-4D97-AF65-F5344CB8AC3E}">
        <p14:creationId xmlns:p14="http://schemas.microsoft.com/office/powerpoint/2010/main" val="1854898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The HE-SIG-B field comprises one or two HE-SIG-B content channels. Each HE-SIG-B content channel conveys user allocation for one or more 20 MHz subchannels </a:t>
            </a:r>
          </a:p>
          <a:p>
            <a:pPr>
              <a:buFont typeface="Times New Roman" pitchFamily="16" charset="0"/>
              <a:buChar char="•"/>
            </a:pPr>
            <a:endParaRPr lang="en-US" dirty="0"/>
          </a:p>
          <a:p>
            <a:pPr>
              <a:buFont typeface="Times New Roman" pitchFamily="16" charset="0"/>
              <a:buChar char="•"/>
            </a:pPr>
            <a:r>
              <a:rPr lang="en-US" dirty="0"/>
              <a:t>An HE MU PPDU with bandwidth greater than 20 MHz has two HE-SIG-B content channels </a:t>
            </a:r>
          </a:p>
          <a:p>
            <a:pPr>
              <a:buFont typeface="Times New Roman" pitchFamily="16" charset="0"/>
              <a:buChar char="•"/>
            </a:pPr>
            <a:endParaRPr lang="en-US" dirty="0"/>
          </a:p>
          <a:p>
            <a:pPr>
              <a:buFont typeface="Times New Roman" pitchFamily="16" charset="0"/>
              <a:buChar char="•"/>
            </a:pPr>
            <a:r>
              <a:rPr lang="en-US" dirty="0"/>
              <a:t>The content channels are duplicated when the PPDU bandwidth exceeds 40 MHz</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 channels in EHT</a:t>
            </a:r>
          </a:p>
        </p:txBody>
      </p:sp>
      <p:sp>
        <p:nvSpPr>
          <p:cNvPr id="9218" name="Rectangle 2"/>
          <p:cNvSpPr>
            <a:spLocks noGrp="1" noChangeArrowheads="1"/>
          </p:cNvSpPr>
          <p:nvPr>
            <p:ph idx="1"/>
          </p:nvPr>
        </p:nvSpPr>
        <p:spPr>
          <a:xfrm>
            <a:off x="914401" y="1772816"/>
            <a:ext cx="10361084" cy="4113213"/>
          </a:xfrm>
          <a:ln/>
        </p:spPr>
        <p:txBody>
          <a:bodyPr/>
          <a:lstStyle/>
          <a:p>
            <a:pPr>
              <a:buFont typeface="Times New Roman" pitchFamily="16" charset="0"/>
              <a:buChar char="•"/>
            </a:pPr>
            <a:r>
              <a:rPr lang="en-US" dirty="0"/>
              <a:t>EHT will support larger bandwidths and more RU combinations than HE</a:t>
            </a:r>
          </a:p>
          <a:p>
            <a:pPr>
              <a:buFont typeface="Times New Roman" pitchFamily="16" charset="0"/>
              <a:buChar char="•"/>
            </a:pPr>
            <a:endParaRPr lang="en-US" dirty="0"/>
          </a:p>
          <a:p>
            <a:pPr>
              <a:buFont typeface="Times New Roman" pitchFamily="16" charset="0"/>
              <a:buChar char="•"/>
            </a:pPr>
            <a:r>
              <a:rPr lang="en-US" dirty="0"/>
              <a:t>EHT will also support up to 16 SS </a:t>
            </a:r>
            <a:r>
              <a:rPr lang="en-US" dirty="0">
                <a:sym typeface="Wingdings" panose="05000000000000000000" pitchFamily="2" charset="2"/>
              </a:rPr>
              <a:t> there could be more users in one EHT MU PPDU than in one HE MU PPDU</a:t>
            </a:r>
            <a:r>
              <a:rPr lang="en-US" dirty="0"/>
              <a:t> </a:t>
            </a:r>
          </a:p>
          <a:p>
            <a:pPr>
              <a:buFont typeface="Times New Roman" pitchFamily="16" charset="0"/>
              <a:buChar char="•"/>
            </a:pPr>
            <a:endParaRPr lang="en-US" dirty="0"/>
          </a:p>
          <a:p>
            <a:pPr>
              <a:buFont typeface="Times New Roman" pitchFamily="16" charset="0"/>
              <a:buChar char="•"/>
            </a:pPr>
            <a:r>
              <a:rPr lang="en-US" dirty="0"/>
              <a:t>Therefore, the EHT content channels are expected to consume more bandwidth than the HE content channels </a:t>
            </a:r>
          </a:p>
          <a:p>
            <a:pPr>
              <a:buFont typeface="Times New Roman" pitchFamily="16" charset="0"/>
              <a:buChar char="•"/>
            </a:pPr>
            <a:endParaRPr lang="en-US" dirty="0"/>
          </a:p>
          <a:p>
            <a:pPr>
              <a:buFont typeface="Times New Roman" pitchFamily="16" charset="0"/>
              <a:buChar char="•"/>
            </a:pPr>
            <a:r>
              <a:rPr lang="en-US" dirty="0"/>
              <a:t>Hence, it is highly desirable to make the design of the EHT content channels more spectrally efficient than the design of the HE content channels, as well as more flexible to support more RU combinations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Tree>
    <p:extLst>
      <p:ext uri="{BB962C8B-B14F-4D97-AF65-F5344CB8AC3E}">
        <p14:creationId xmlns:p14="http://schemas.microsoft.com/office/powerpoint/2010/main" val="1516150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Low complexity erasure codes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Erasure codes with very low encoding and decoding complexity (e.g. RDP codes and their extensions [1]) have been developed for applications such as Redundant Arrays of Inexpensive Disks (RAID).</a:t>
            </a:r>
          </a:p>
          <a:p>
            <a:pPr>
              <a:buFont typeface="Arial" panose="020B0604020202020204" pitchFamily="34" charset="0"/>
              <a:buChar char="•"/>
            </a:pPr>
            <a:endParaRPr lang="en-US" dirty="0"/>
          </a:p>
          <a:p>
            <a:pPr>
              <a:buFont typeface="Arial" panose="020B0604020202020204" pitchFamily="34" charset="0"/>
              <a:buChar char="•"/>
            </a:pPr>
            <a:r>
              <a:rPr lang="en-US" dirty="0"/>
              <a:t>Low complexity erasure codes could also be applied in order to recover data erased due to preamble puncturing</a:t>
            </a:r>
          </a:p>
          <a:p>
            <a:pPr>
              <a:buFont typeface="Arial" panose="020B0604020202020204" pitchFamily="34" charset="0"/>
              <a:buChar char="•"/>
            </a:pPr>
            <a:endParaRPr lang="en-US" dirty="0"/>
          </a:p>
          <a:p>
            <a:pPr>
              <a:buFont typeface="Arial" panose="020B0604020202020204" pitchFamily="34" charset="0"/>
              <a:buChar char="•"/>
            </a:pPr>
            <a:r>
              <a:rPr lang="en-US" dirty="0"/>
              <a:t>Low complexity erasure codes could be applied to the EHT content channels, instead of duplication, to increase both the flexibility in puncturing patterns and the spectrum efficiency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1: Increased flexibility in the puncturing patterns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We illustrate, by means of an example, how low complexity erasure codes can be used to increase the flexibility in the allowed puncturing patterns.</a:t>
            </a:r>
          </a:p>
          <a:p>
            <a:pPr>
              <a:buFont typeface="Arial" panose="020B0604020202020204" pitchFamily="34" charset="0"/>
              <a:buChar char="•"/>
            </a:pPr>
            <a:r>
              <a:rPr lang="en-US" dirty="0"/>
              <a:t>Consider the example presented in great detail in [2]:</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In this case the bandwidth of an HE MU PPDU can’t exceed 20 MHz</a:t>
            </a:r>
          </a:p>
          <a:p>
            <a:pPr>
              <a:buFont typeface="Arial" panose="020B0604020202020204" pitchFamily="34" charset="0"/>
              <a:buChar char="•"/>
            </a:pPr>
            <a:endParaRPr lang="en-US"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
        <p:nvSpPr>
          <p:cNvPr id="8" name="Rectangle 2">
            <a:extLst>
              <a:ext uri="{FF2B5EF4-FFF2-40B4-BE49-F238E27FC236}">
                <a16:creationId xmlns:a16="http://schemas.microsoft.com/office/drawing/2014/main" id="{8284AD7D-D04E-49B6-9DE8-2764B095844C}"/>
              </a:ext>
            </a:extLst>
          </p:cNvPr>
          <p:cNvSpPr>
            <a:spLocks noChangeArrowheads="1"/>
          </p:cNvSpPr>
          <p:nvPr/>
        </p:nvSpPr>
        <p:spPr bwMode="auto">
          <a:xfrm>
            <a:off x="1703512" y="3284984"/>
            <a:ext cx="1629220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9" name="Object 8">
            <a:extLst>
              <a:ext uri="{FF2B5EF4-FFF2-40B4-BE49-F238E27FC236}">
                <a16:creationId xmlns:a16="http://schemas.microsoft.com/office/drawing/2014/main" id="{567C17D4-42FD-4CC7-9A45-DE968699E96D}"/>
              </a:ext>
            </a:extLst>
          </p:cNvPr>
          <p:cNvGraphicFramePr>
            <a:graphicFrameLocks noChangeAspect="1"/>
          </p:cNvGraphicFramePr>
          <p:nvPr>
            <p:extLst>
              <p:ext uri="{D42A27DB-BD31-4B8C-83A1-F6EECF244321}">
                <p14:modId xmlns:p14="http://schemas.microsoft.com/office/powerpoint/2010/main" val="146881975"/>
              </p:ext>
            </p:extLst>
          </p:nvPr>
        </p:nvGraphicFramePr>
        <p:xfrm>
          <a:off x="1703513" y="3284984"/>
          <a:ext cx="8680212" cy="2619359"/>
        </p:xfrm>
        <a:graphic>
          <a:graphicData uri="http://schemas.openxmlformats.org/presentationml/2006/ole">
            <mc:AlternateContent xmlns:mc="http://schemas.openxmlformats.org/markup-compatibility/2006">
              <mc:Choice xmlns:v="urn:schemas-microsoft-com:vml" Requires="v">
                <p:oleObj spid="_x0000_s2050" name="Visio" r:id="rId4" imgW="5972076" imgH="1838525" progId="Visio.Drawing.15">
                  <p:embed/>
                </p:oleObj>
              </mc:Choice>
              <mc:Fallback>
                <p:oleObj name="Visio" r:id="rId4" imgW="5972076" imgH="1838525" progId="Visio.Drawing.15">
                  <p:embed/>
                  <p:pic>
                    <p:nvPicPr>
                      <p:cNvPr id="9" name="Object 8">
                        <a:extLst>
                          <a:ext uri="{FF2B5EF4-FFF2-40B4-BE49-F238E27FC236}">
                            <a16:creationId xmlns:a16="http://schemas.microsoft.com/office/drawing/2014/main" id="{567C17D4-42FD-4CC7-9A45-DE968699E9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3513" y="3284984"/>
                        <a:ext cx="8680212" cy="2619359"/>
                      </a:xfrm>
                      <a:prstGeom prst="rect">
                        <a:avLst/>
                      </a:prstGeom>
                      <a:noFill/>
                    </p:spPr>
                  </p:pic>
                </p:oleObj>
              </mc:Fallback>
            </mc:AlternateContent>
          </a:graphicData>
        </a:graphic>
      </p:graphicFrame>
    </p:spTree>
    <p:extLst>
      <p:ext uri="{BB962C8B-B14F-4D97-AF65-F5344CB8AC3E}">
        <p14:creationId xmlns:p14="http://schemas.microsoft.com/office/powerpoint/2010/main" val="8198674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1: Increased flexibility in the puncturing patterns (2)</a:t>
            </a:r>
          </a:p>
        </p:txBody>
      </p:sp>
      <p:sp>
        <p:nvSpPr>
          <p:cNvPr id="3" name="Content Placeholder 2"/>
          <p:cNvSpPr>
            <a:spLocks noGrp="1"/>
          </p:cNvSpPr>
          <p:nvPr>
            <p:ph idx="1"/>
          </p:nvPr>
        </p:nvSpPr>
        <p:spPr>
          <a:xfrm>
            <a:off x="914401" y="1700808"/>
            <a:ext cx="10361084" cy="4113213"/>
          </a:xfrm>
        </p:spPr>
        <p:txBody>
          <a:bodyPr/>
          <a:lstStyle/>
          <a:p>
            <a:pPr>
              <a:buFont typeface="Arial" panose="020B0604020202020204" pitchFamily="34" charset="0"/>
              <a:buChar char="•"/>
            </a:pPr>
            <a:r>
              <a:rPr lang="en-US" dirty="0"/>
              <a:t>A low complexity erasure code with rate ½ may be applied as shown in the figure:</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
        <p:nvSpPr>
          <p:cNvPr id="9" name="Rectangle 2">
            <a:extLst>
              <a:ext uri="{FF2B5EF4-FFF2-40B4-BE49-F238E27FC236}">
                <a16:creationId xmlns:a16="http://schemas.microsoft.com/office/drawing/2014/main" id="{31A73A2C-35B4-47EB-9036-8467FD6FAE48}"/>
              </a:ext>
            </a:extLst>
          </p:cNvPr>
          <p:cNvSpPr>
            <a:spLocks noChangeArrowheads="1"/>
          </p:cNvSpPr>
          <p:nvPr/>
        </p:nvSpPr>
        <p:spPr bwMode="auto">
          <a:xfrm>
            <a:off x="2783632" y="251301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pic>
        <p:nvPicPr>
          <p:cNvPr id="11" name="Picture 10">
            <a:extLst>
              <a:ext uri="{FF2B5EF4-FFF2-40B4-BE49-F238E27FC236}">
                <a16:creationId xmlns:a16="http://schemas.microsoft.com/office/drawing/2014/main" id="{8F15EE8C-FCE1-401B-8AAA-1E00BAC92EA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95600" y="2852936"/>
            <a:ext cx="7632848" cy="2717974"/>
          </a:xfrm>
          <a:prstGeom prst="rect">
            <a:avLst/>
          </a:prstGeom>
          <a:noFill/>
        </p:spPr>
      </p:pic>
    </p:spTree>
    <p:extLst>
      <p:ext uri="{BB962C8B-B14F-4D97-AF65-F5344CB8AC3E}">
        <p14:creationId xmlns:p14="http://schemas.microsoft.com/office/powerpoint/2010/main" val="3454183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1: Increased flexibility in the puncturing patterns (3)</a:t>
            </a:r>
          </a:p>
        </p:txBody>
      </p:sp>
      <p:sp>
        <p:nvSpPr>
          <p:cNvPr id="3" name="Content Placeholder 2"/>
          <p:cNvSpPr>
            <a:spLocks noGrp="1"/>
          </p:cNvSpPr>
          <p:nvPr>
            <p:ph idx="1"/>
          </p:nvPr>
        </p:nvSpPr>
        <p:spPr>
          <a:xfrm>
            <a:off x="914401" y="1700808"/>
            <a:ext cx="10361084" cy="4113213"/>
          </a:xfrm>
        </p:spPr>
        <p:txBody>
          <a:bodyPr/>
          <a:lstStyle/>
          <a:p>
            <a:pPr>
              <a:buFont typeface="Arial" panose="020B0604020202020204" pitchFamily="34" charset="0"/>
              <a:buChar char="•"/>
            </a:pPr>
            <a:r>
              <a:rPr lang="en-US" dirty="0"/>
              <a:t>Further, the content channels are repeated on the 80 MHz secondary:</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a:p>
            <a:pPr>
              <a:buFont typeface="Arial" panose="020B0604020202020204" pitchFamily="34" charset="0"/>
              <a:buChar char="•"/>
            </a:pPr>
            <a:r>
              <a:rPr lang="en-US" dirty="0">
                <a:sym typeface="Wingdings" panose="05000000000000000000" pitchFamily="2" charset="2"/>
              </a:rPr>
              <a:t> </a:t>
            </a:r>
            <a:r>
              <a:rPr lang="en-US" dirty="0"/>
              <a:t>with erasure encoding an EHT MU PPDU could have 120 MHz bandwidth and support puncturing of any pair of 20 MHz channels</a:t>
            </a:r>
          </a:p>
          <a:p>
            <a:pPr>
              <a:buFont typeface="Arial" panose="020B0604020202020204" pitchFamily="34" charset="0"/>
              <a:buChar char="•"/>
            </a:pPr>
            <a:r>
              <a:rPr lang="en-US" dirty="0"/>
              <a:t>Complexity of erasure code: </a:t>
            </a:r>
            <a:br>
              <a:rPr lang="en-US" dirty="0"/>
            </a:br>
            <a:r>
              <a:rPr lang="en-US" dirty="0"/>
              <a:t>Encoding: 0.5 XORs per bit. Decoding: 1 XOR per bit (see Appendix A)</a:t>
            </a:r>
          </a:p>
          <a:p>
            <a:pPr>
              <a:buFont typeface="Arial" panose="020B0604020202020204" pitchFamily="34" charset="0"/>
              <a:buChar char="•"/>
            </a:pPr>
            <a:endParaRPr lang="en-US"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
        <p:nvSpPr>
          <p:cNvPr id="9" name="Rectangle 2">
            <a:extLst>
              <a:ext uri="{FF2B5EF4-FFF2-40B4-BE49-F238E27FC236}">
                <a16:creationId xmlns:a16="http://schemas.microsoft.com/office/drawing/2014/main" id="{31A73A2C-35B4-47EB-9036-8467FD6FAE48}"/>
              </a:ext>
            </a:extLst>
          </p:cNvPr>
          <p:cNvSpPr>
            <a:spLocks noChangeArrowheads="1"/>
          </p:cNvSpPr>
          <p:nvPr/>
        </p:nvSpPr>
        <p:spPr bwMode="auto">
          <a:xfrm>
            <a:off x="2783632" y="251301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graphicFrame>
        <p:nvGraphicFramePr>
          <p:cNvPr id="10" name="Object 9">
            <a:extLst>
              <a:ext uri="{FF2B5EF4-FFF2-40B4-BE49-F238E27FC236}">
                <a16:creationId xmlns:a16="http://schemas.microsoft.com/office/drawing/2014/main" id="{38689183-2731-431C-84AA-FCA890979393}"/>
              </a:ext>
            </a:extLst>
          </p:cNvPr>
          <p:cNvGraphicFramePr>
            <a:graphicFrameLocks noChangeAspect="1"/>
          </p:cNvGraphicFramePr>
          <p:nvPr>
            <p:extLst>
              <p:ext uri="{D42A27DB-BD31-4B8C-83A1-F6EECF244321}">
                <p14:modId xmlns:p14="http://schemas.microsoft.com/office/powerpoint/2010/main" val="1552789785"/>
              </p:ext>
            </p:extLst>
          </p:nvPr>
        </p:nvGraphicFramePr>
        <p:xfrm>
          <a:off x="2835341" y="1196752"/>
          <a:ext cx="7221099" cy="4012606"/>
        </p:xfrm>
        <a:graphic>
          <a:graphicData uri="http://schemas.openxmlformats.org/presentationml/2006/ole">
            <mc:AlternateContent xmlns:mc="http://schemas.openxmlformats.org/markup-compatibility/2006">
              <mc:Choice xmlns:v="urn:schemas-microsoft-com:vml" Requires="v">
                <p:oleObj spid="_x0000_s3074" name="Visio" r:id="rId4" imgW="5981737" imgH="3359012" progId="Visio.Drawing.15">
                  <p:embed/>
                </p:oleObj>
              </mc:Choice>
              <mc:Fallback>
                <p:oleObj name="Visio" r:id="rId4" imgW="5981737" imgH="3359012" progId="Visio.Drawing.15">
                  <p:embed/>
                  <p:pic>
                    <p:nvPicPr>
                      <p:cNvPr id="10" name="Object 9">
                        <a:extLst>
                          <a:ext uri="{FF2B5EF4-FFF2-40B4-BE49-F238E27FC236}">
                            <a16:creationId xmlns:a16="http://schemas.microsoft.com/office/drawing/2014/main" id="{38689183-2731-431C-84AA-FCA890979393}"/>
                          </a:ext>
                        </a:extLst>
                      </p:cNvPr>
                      <p:cNvPicPr>
                        <a:picLocks noChangeAspect="1" noChangeArrowheads="1"/>
                      </p:cNvPicPr>
                      <p:nvPr/>
                    </p:nvPicPr>
                    <p:blipFill>
                      <a:blip r:embed="rId5"/>
                      <a:srcRect/>
                      <a:stretch>
                        <a:fillRect/>
                      </a:stretch>
                    </p:blipFill>
                    <p:spPr bwMode="auto">
                      <a:xfrm>
                        <a:off x="2835341" y="1196752"/>
                        <a:ext cx="7221099" cy="4012606"/>
                      </a:xfrm>
                      <a:prstGeom prst="rect">
                        <a:avLst/>
                      </a:prstGeom>
                      <a:noFill/>
                    </p:spPr>
                  </p:pic>
                </p:oleObj>
              </mc:Fallback>
            </mc:AlternateContent>
          </a:graphicData>
        </a:graphic>
      </p:graphicFrame>
    </p:spTree>
    <p:extLst>
      <p:ext uri="{BB962C8B-B14F-4D97-AF65-F5344CB8AC3E}">
        <p14:creationId xmlns:p14="http://schemas.microsoft.com/office/powerpoint/2010/main" val="33122637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2: Increased spectrum efficiency (1)</a:t>
            </a:r>
          </a:p>
        </p:txBody>
      </p:sp>
      <p:sp>
        <p:nvSpPr>
          <p:cNvPr id="3" name="Content Placeholder 2"/>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We illustrate, by means of an example, how low complexity erasure codes can be used to increase the spectrum efficiency of the content channels.</a:t>
            </a:r>
          </a:p>
          <a:p>
            <a:pPr>
              <a:buFont typeface="Arial" panose="020B0604020202020204" pitchFamily="34" charset="0"/>
              <a:buChar char="•"/>
            </a:pPr>
            <a:r>
              <a:rPr lang="en-US" dirty="0"/>
              <a:t>Consider an 80 MHz HE MU PPDU:</a:t>
            </a:r>
          </a:p>
          <a:p>
            <a:pPr marL="0" indent="0"/>
            <a:endParaRPr lang="en-US"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Miguel López, Ericsson</a:t>
            </a:r>
            <a:endParaRPr lang="en-GB" dirty="0"/>
          </a:p>
        </p:txBody>
      </p:sp>
      <p:sp>
        <p:nvSpPr>
          <p:cNvPr id="4" name="Date Placeholder 3"/>
          <p:cNvSpPr>
            <a:spLocks noGrp="1"/>
          </p:cNvSpPr>
          <p:nvPr>
            <p:ph type="dt" idx="15"/>
          </p:nvPr>
        </p:nvSpPr>
        <p:spPr/>
        <p:txBody>
          <a:bodyPr/>
          <a:lstStyle/>
          <a:p>
            <a:r>
              <a:rPr lang="sv-SE"/>
              <a:t>March 2020</a:t>
            </a:r>
            <a:endParaRPr lang="en-GB"/>
          </a:p>
        </p:txBody>
      </p:sp>
      <p:sp>
        <p:nvSpPr>
          <p:cNvPr id="8" name="Rectangle 2">
            <a:extLst>
              <a:ext uri="{FF2B5EF4-FFF2-40B4-BE49-F238E27FC236}">
                <a16:creationId xmlns:a16="http://schemas.microsoft.com/office/drawing/2014/main" id="{8284AD7D-D04E-49B6-9DE8-2764B095844C}"/>
              </a:ext>
            </a:extLst>
          </p:cNvPr>
          <p:cNvSpPr>
            <a:spLocks noChangeArrowheads="1"/>
          </p:cNvSpPr>
          <p:nvPr/>
        </p:nvSpPr>
        <p:spPr bwMode="auto">
          <a:xfrm>
            <a:off x="1703512" y="3284984"/>
            <a:ext cx="1629220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7" name="Rectangle 9">
            <a:extLst>
              <a:ext uri="{FF2B5EF4-FFF2-40B4-BE49-F238E27FC236}">
                <a16:creationId xmlns:a16="http://schemas.microsoft.com/office/drawing/2014/main" id="{572ED469-5912-4832-A256-76E6422D769E}"/>
              </a:ext>
            </a:extLst>
          </p:cNvPr>
          <p:cNvSpPr>
            <a:spLocks noChangeArrowheads="1"/>
          </p:cNvSpPr>
          <p:nvPr/>
        </p:nvSpPr>
        <p:spPr bwMode="auto">
          <a:xfrm>
            <a:off x="3719736" y="3246538"/>
            <a:ext cx="2014971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10" name="Object 9">
            <a:extLst>
              <a:ext uri="{FF2B5EF4-FFF2-40B4-BE49-F238E27FC236}">
                <a16:creationId xmlns:a16="http://schemas.microsoft.com/office/drawing/2014/main" id="{5425735F-8A97-41B4-9033-6A1180C06AE6}"/>
              </a:ext>
            </a:extLst>
          </p:cNvPr>
          <p:cNvGraphicFramePr>
            <a:graphicFrameLocks noChangeAspect="1"/>
          </p:cNvGraphicFramePr>
          <p:nvPr>
            <p:extLst>
              <p:ext uri="{D42A27DB-BD31-4B8C-83A1-F6EECF244321}">
                <p14:modId xmlns:p14="http://schemas.microsoft.com/office/powerpoint/2010/main" val="4069250198"/>
              </p:ext>
            </p:extLst>
          </p:nvPr>
        </p:nvGraphicFramePr>
        <p:xfrm>
          <a:off x="3719736" y="3212976"/>
          <a:ext cx="5142374" cy="3924996"/>
        </p:xfrm>
        <a:graphic>
          <a:graphicData uri="http://schemas.openxmlformats.org/presentationml/2006/ole">
            <mc:AlternateContent xmlns:mc="http://schemas.openxmlformats.org/markup-compatibility/2006">
              <mc:Choice xmlns:v="urn:schemas-microsoft-com:vml" Requires="v">
                <p:oleObj spid="_x0000_s4098" name="Visio" r:id="rId4" imgW="3095584" imgH="2362336" progId="Visio.Drawing.15">
                  <p:embed/>
                </p:oleObj>
              </mc:Choice>
              <mc:Fallback>
                <p:oleObj name="Visio" r:id="rId4" imgW="3095584" imgH="2362336" progId="Visio.Drawing.15">
                  <p:embed/>
                  <p:pic>
                    <p:nvPicPr>
                      <p:cNvPr id="10" name="Object 9">
                        <a:extLst>
                          <a:ext uri="{FF2B5EF4-FFF2-40B4-BE49-F238E27FC236}">
                            <a16:creationId xmlns:a16="http://schemas.microsoft.com/office/drawing/2014/main" id="{5425735F-8A97-41B4-9033-6A1180C06A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9736" y="3212976"/>
                        <a:ext cx="5142374" cy="3924996"/>
                      </a:xfrm>
                      <a:prstGeom prst="rect">
                        <a:avLst/>
                      </a:prstGeom>
                      <a:noFill/>
                    </p:spPr>
                  </p:pic>
                </p:oleObj>
              </mc:Fallback>
            </mc:AlternateContent>
          </a:graphicData>
        </a:graphic>
      </p:graphicFrame>
    </p:spTree>
    <p:extLst>
      <p:ext uri="{BB962C8B-B14F-4D97-AF65-F5344CB8AC3E}">
        <p14:creationId xmlns:p14="http://schemas.microsoft.com/office/powerpoint/2010/main" val="18278623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11-20-0475-00-00be Coordinated TXOP Sharing in UL</Template>
  <TotalTime>193</TotalTime>
  <Words>1384</Words>
  <Application>Microsoft Office PowerPoint</Application>
  <PresentationFormat>Widescreen</PresentationFormat>
  <Paragraphs>239</Paragraphs>
  <Slides>20</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6" baseType="lpstr">
      <vt:lpstr>Arial</vt:lpstr>
      <vt:lpstr>Cambria Math</vt:lpstr>
      <vt:lpstr>Times New Roman</vt:lpstr>
      <vt:lpstr>Office Theme</vt:lpstr>
      <vt:lpstr>Document</vt:lpstr>
      <vt:lpstr>Visio</vt:lpstr>
      <vt:lpstr>Remarks on the content channels</vt:lpstr>
      <vt:lpstr>Abstract</vt:lpstr>
      <vt:lpstr>Recap</vt:lpstr>
      <vt:lpstr>Content channels in EHT</vt:lpstr>
      <vt:lpstr>Low complexity erasure codes</vt:lpstr>
      <vt:lpstr>Example 1: Increased flexibility in the puncturing patterns (1)</vt:lpstr>
      <vt:lpstr>Example 1: Increased flexibility in the puncturing patterns (2)</vt:lpstr>
      <vt:lpstr>Example 1: Increased flexibility in the puncturing patterns (3)</vt:lpstr>
      <vt:lpstr>Example 2: Increased spectrum efficiency (1)</vt:lpstr>
      <vt:lpstr>Example 2: Increased spectrum efficiency (2)</vt:lpstr>
      <vt:lpstr>Example 2: Increased spectrum efficiency (3)</vt:lpstr>
      <vt:lpstr>Summary</vt:lpstr>
      <vt:lpstr>References</vt:lpstr>
      <vt:lpstr>Straw poll</vt:lpstr>
      <vt:lpstr>Appendix A</vt:lpstr>
      <vt:lpstr>Appendix A (cont.)</vt:lpstr>
      <vt:lpstr>Appendix A (cont.)</vt:lpstr>
      <vt:lpstr>Appendix A (cont.)</vt:lpstr>
      <vt:lpstr>Appendix B</vt:lpstr>
      <vt:lpstr>Appendix B (cont.)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Remarks on the content channels</dc:title>
  <dc:creator>Miguel Lopez M</dc:creator>
  <cp:lastModifiedBy>Miguel Lopez M</cp:lastModifiedBy>
  <cp:revision>164</cp:revision>
  <cp:lastPrinted>1601-01-01T00:00:00Z</cp:lastPrinted>
  <dcterms:created xsi:type="dcterms:W3CDTF">2020-03-14T18:14:41Z</dcterms:created>
  <dcterms:modified xsi:type="dcterms:W3CDTF">2020-03-15T20:44:10Z</dcterms:modified>
</cp:coreProperties>
</file>