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57" r:id="rId3"/>
    <p:sldId id="276" r:id="rId4"/>
    <p:sldId id="287" r:id="rId5"/>
    <p:sldId id="298" r:id="rId6"/>
    <p:sldId id="289" r:id="rId7"/>
    <p:sldId id="305" r:id="rId8"/>
    <p:sldId id="290" r:id="rId9"/>
    <p:sldId id="294" r:id="rId10"/>
    <p:sldId id="300" r:id="rId11"/>
    <p:sldId id="299" r:id="rId12"/>
    <p:sldId id="301" r:id="rId13"/>
    <p:sldId id="303" r:id="rId14"/>
    <p:sldId id="302" r:id="rId15"/>
    <p:sldId id="307" r:id="rId16"/>
    <p:sldId id="304" r:id="rId17"/>
    <p:sldId id="275" r:id="rId18"/>
    <p:sldId id="30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6" autoAdjust="0"/>
    <p:restoredTop sz="94660"/>
  </p:normalViewPr>
  <p:slideViewPr>
    <p:cSldViewPr>
      <p:cViewPr varScale="1">
        <p:scale>
          <a:sx n="108" d="100"/>
          <a:sy n="108" d="100"/>
        </p:scale>
        <p:origin x="17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Philip Levis, Stanford University</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r>
              <a:rPr lang="en-US" dirty="0" smtClean="0"/>
              <a:t>May 2019</a:t>
            </a:r>
            <a:endParaRPr lang="en-US" dirty="0"/>
          </a:p>
        </p:txBody>
      </p:sp>
      <p:sp>
        <p:nvSpPr>
          <p:cNvPr id="8" name="Footer Placeholder 7"/>
          <p:cNvSpPr>
            <a:spLocks noGrp="1"/>
          </p:cNvSpPr>
          <p:nvPr>
            <p:ph type="ftr" sz="quarter" idx="11"/>
          </p:nvPr>
        </p:nvSpPr>
        <p:spPr/>
        <p:txBody>
          <a:bodyPr/>
          <a:lstStyle>
            <a:lvl1pPr>
              <a:defRPr/>
            </a:lvl1pPr>
          </a:lstStyle>
          <a:p>
            <a:r>
              <a:rPr lang="en-US" smtClean="0"/>
              <a:t>Philip Levis, Stanford University</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r>
              <a:rPr lang="en-US" dirty="0" smtClean="0"/>
              <a:t>May 2019</a:t>
            </a:r>
            <a:endParaRPr lang="en-US" dirty="0"/>
          </a:p>
        </p:txBody>
      </p:sp>
      <p:sp>
        <p:nvSpPr>
          <p:cNvPr id="4" name="Footer Placeholder 3"/>
          <p:cNvSpPr>
            <a:spLocks noGrp="1"/>
          </p:cNvSpPr>
          <p:nvPr>
            <p:ph type="ftr" sz="quarter" idx="11"/>
          </p:nvPr>
        </p:nvSpPr>
        <p:spPr>
          <a:xfrm>
            <a:off x="7207725" y="6475413"/>
            <a:ext cx="1336200" cy="184666"/>
          </a:xfrm>
        </p:spPr>
        <p:txBody>
          <a:bodyPr/>
          <a:lstStyle>
            <a:lvl1pPr>
              <a:defRPr/>
            </a:lvl1pPr>
          </a:lstStyle>
          <a:p>
            <a:r>
              <a:rPr lang="en-US" dirty="0" smtClean="0"/>
              <a:t>Huawei Technologies</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3" name="Footer Placeholder 2"/>
          <p:cNvSpPr>
            <a:spLocks noGrp="1"/>
          </p:cNvSpPr>
          <p:nvPr>
            <p:ph type="ftr" sz="quarter" idx="11"/>
          </p:nvPr>
        </p:nvSpPr>
        <p:spPr/>
        <p:txBody>
          <a:bodyPr/>
          <a:lstStyle>
            <a:lvl1pPr>
              <a:defRPr/>
            </a:lvl1pPr>
          </a:lstStyle>
          <a:p>
            <a:r>
              <a:rPr lang="en-US" smtClean="0"/>
              <a:t>Philip Levis, Stanford University</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r>
              <a:rPr lang="en-US" dirty="0" smtClean="0"/>
              <a:t>December, 2018</a:t>
            </a:r>
            <a:endParaRPr lang="en-US" dirty="0"/>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20385"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Yan Xin, Huawei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802.11-20/0473r0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pic>
        <p:nvPicPr>
          <p:cNvPr id="2" name="Picture 1"/>
          <p:cNvPicPr>
            <a:picLocks noChangeAspect="1"/>
          </p:cNvPicPr>
          <p:nvPr userDrawn="1"/>
        </p:nvPicPr>
        <p:blipFill>
          <a:blip r:embed="rId13"/>
          <a:stretch>
            <a:fillRect/>
          </a:stretch>
        </p:blipFill>
        <p:spPr>
          <a:xfrm>
            <a:off x="533400" y="235456"/>
            <a:ext cx="1463167" cy="4938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3.png"/><Relationship Id="rId1" Type="http://schemas.openxmlformats.org/officeDocument/2006/relationships/slideLayout" Target="../slideLayouts/slideLayout6.xml"/><Relationship Id="rId5" Type="http://schemas.openxmlformats.org/officeDocument/2006/relationships/image" Target="../media/image15.emf"/><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png"/><Relationship Id="rId1" Type="http://schemas.openxmlformats.org/officeDocument/2006/relationships/slideLayout" Target="../slideLayouts/slideLayout6.xml"/><Relationship Id="rId5" Type="http://schemas.openxmlformats.org/officeDocument/2006/relationships/image" Target="../media/image18.emf"/><Relationship Id="rId4" Type="http://schemas.openxmlformats.org/officeDocument/2006/relationships/image" Target="../media/image17.emf"/></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20.png"/><Relationship Id="rId1" Type="http://schemas.openxmlformats.org/officeDocument/2006/relationships/slideLayout" Target="../slideLayouts/slideLayout6.xml"/><Relationship Id="rId5" Type="http://schemas.openxmlformats.org/officeDocument/2006/relationships/image" Target="../media/image21.emf"/><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6960863" y="6475413"/>
            <a:ext cx="1583062" cy="184666"/>
          </a:xfrm>
        </p:spPr>
        <p:txBody>
          <a:bodyPr/>
          <a:lstStyle/>
          <a:p>
            <a:r>
              <a:rPr lang="en-US" dirty="0" smtClean="0"/>
              <a:t>Genadiy Tsodik (Huawei)</a:t>
            </a:r>
            <a:endParaRPr lang="en-US" dirty="0"/>
          </a:p>
        </p:txBody>
      </p:sp>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smtClean="0">
                <a:solidFill>
                  <a:schemeClr val="tx1"/>
                </a:solidFill>
              </a:rPr>
              <a:t>Impact of Multiple RU </a:t>
            </a:r>
            <a:r>
              <a:rPr lang="en-US" dirty="0">
                <a:solidFill>
                  <a:schemeClr val="tx1"/>
                </a:solidFill>
              </a:rPr>
              <a:t>Allocation on </a:t>
            </a:r>
            <a:r>
              <a:rPr lang="en-US" dirty="0" smtClean="0">
                <a:solidFill>
                  <a:schemeClr val="tx1"/>
                </a:solidFill>
              </a:rPr>
              <a:t>PAPR</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10-03-2020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308884269"/>
              </p:ext>
            </p:extLst>
          </p:nvPr>
        </p:nvGraphicFramePr>
        <p:xfrm>
          <a:off x="746125" y="2633663"/>
          <a:ext cx="7797800" cy="4246777"/>
        </p:xfrm>
        <a:graphic>
          <a:graphicData uri="http://schemas.openxmlformats.org/presentationml/2006/ole">
            <mc:AlternateContent xmlns:mc="http://schemas.openxmlformats.org/markup-compatibility/2006">
              <mc:Choice xmlns:v="urn:schemas-microsoft-com:vml" Requires="v">
                <p:oleObj spid="_x0000_s31174" name="Document" r:id="rId4" imgW="8243443" imgH="4500154" progId="Word.Document.8">
                  <p:embed/>
                </p:oleObj>
              </mc:Choice>
              <mc:Fallback>
                <p:oleObj name="Document" r:id="rId4" imgW="8243443" imgH="4500154" progId="Word.Document.8">
                  <p:embed/>
                  <p:pic>
                    <p:nvPicPr>
                      <p:cNvPr id="0" name=""/>
                      <p:cNvPicPr>
                        <a:picLocks noChangeAspect="1" noChangeArrowheads="1"/>
                      </p:cNvPicPr>
                      <p:nvPr/>
                    </p:nvPicPr>
                    <p:blipFill>
                      <a:blip r:embed="rId5"/>
                      <a:srcRect/>
                      <a:stretch>
                        <a:fillRect/>
                      </a:stretch>
                    </p:blipFill>
                    <p:spPr bwMode="auto">
                      <a:xfrm>
                        <a:off x="746125" y="2633663"/>
                        <a:ext cx="7797800" cy="4246777"/>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Extended 802.11ax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10</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We can extend 11ax solution by applying constant phase rotation per RU where phase value is selected with larger granularity to optimize every MRU independently ( e.g. from some predefined range, </a:t>
                </a:r>
                <a14:m>
                  <m:oMath xmlns:m="http://schemas.openxmlformats.org/officeDocument/2006/math">
                    <m:r>
                      <a:rPr lang="en-US" sz="2000" b="0" i="0"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den>
                    </m:f>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m:t>
                    </m:r>
                  </m:oMath>
                </a14:m>
                <a:r>
                  <a:rPr lang="en-US" sz="2000" b="0" kern="0" dirty="0" smtClean="0"/>
                  <a:t> )</a:t>
                </a:r>
              </a:p>
              <a:p>
                <a:pPr>
                  <a:lnSpc>
                    <a:spcPct val="110000"/>
                  </a:lnSpc>
                  <a:spcBef>
                    <a:spcPts val="600"/>
                  </a:spcBef>
                  <a:spcAft>
                    <a:spcPts val="600"/>
                  </a:spcAft>
                </a:pPr>
                <a:r>
                  <a:rPr lang="en-US" sz="2000" b="0" kern="0" dirty="0" smtClean="0"/>
                  <a:t>We can see that for most of the examined cases PAPR is reduced by 0.5dB or less where we used 9 possible phase values (only three of all the examined combinations showed PAPR reduction of ~1dB)</a:t>
                </a:r>
              </a:p>
              <a:p>
                <a:pPr>
                  <a:lnSpc>
                    <a:spcPct val="110000"/>
                  </a:lnSpc>
                  <a:spcBef>
                    <a:spcPts val="600"/>
                  </a:spcBef>
                  <a:spcAft>
                    <a:spcPts val="600"/>
                  </a:spcAft>
                </a:pPr>
                <a:endParaRPr lang="en-US" sz="2000" b="0" kern="0" dirty="0" smtClean="0"/>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485" r="-865"/>
                </a:stretch>
              </a:blipFill>
              <a:ln/>
            </p:spPr>
            <p:txBody>
              <a:bodyPr/>
              <a:lstStyle/>
              <a:p>
                <a:r>
                  <a:rPr lang="en-US">
                    <a:noFill/>
                  </a:rPr>
                  <a:t> </a:t>
                </a:r>
              </a:p>
            </p:txBody>
          </p:sp>
        </mc:Fallback>
      </mc:AlternateContent>
      <p:pic>
        <p:nvPicPr>
          <p:cNvPr id="3" name="Picture 2"/>
          <p:cNvPicPr>
            <a:picLocks noChangeAspect="1"/>
          </p:cNvPicPr>
          <p:nvPr/>
        </p:nvPicPr>
        <p:blipFill>
          <a:blip r:embed="rId3"/>
          <a:stretch>
            <a:fillRect/>
          </a:stretch>
        </p:blipFill>
        <p:spPr>
          <a:xfrm>
            <a:off x="-220188" y="3713296"/>
            <a:ext cx="3581400" cy="2853398"/>
          </a:xfrm>
          <a:prstGeom prst="rect">
            <a:avLst/>
          </a:prstGeom>
        </p:spPr>
      </p:pic>
      <p:pic>
        <p:nvPicPr>
          <p:cNvPr id="12" name="Picture 11"/>
          <p:cNvPicPr>
            <a:picLocks noChangeAspect="1"/>
          </p:cNvPicPr>
          <p:nvPr/>
        </p:nvPicPr>
        <p:blipFill>
          <a:blip r:embed="rId4"/>
          <a:stretch>
            <a:fillRect/>
          </a:stretch>
        </p:blipFill>
        <p:spPr>
          <a:xfrm>
            <a:off x="2900509" y="3713296"/>
            <a:ext cx="3184286" cy="2790177"/>
          </a:xfrm>
          <a:prstGeom prst="rect">
            <a:avLst/>
          </a:prstGeom>
        </p:spPr>
      </p:pic>
      <p:pic>
        <p:nvPicPr>
          <p:cNvPr id="13" name="Picture 12"/>
          <p:cNvPicPr>
            <a:picLocks noChangeAspect="1"/>
          </p:cNvPicPr>
          <p:nvPr/>
        </p:nvPicPr>
        <p:blipFill>
          <a:blip r:embed="rId5"/>
          <a:stretch>
            <a:fillRect/>
          </a:stretch>
        </p:blipFill>
        <p:spPr>
          <a:xfrm>
            <a:off x="5685488" y="3606823"/>
            <a:ext cx="3748369" cy="2924953"/>
          </a:xfrm>
          <a:prstGeom prst="rect">
            <a:avLst/>
          </a:prstGeom>
        </p:spPr>
      </p:pic>
      <p:sp>
        <p:nvSpPr>
          <p:cNvPr id="15" name="TextBox 14"/>
          <p:cNvSpPr txBox="1"/>
          <p:nvPr/>
        </p:nvSpPr>
        <p:spPr>
          <a:xfrm>
            <a:off x="630664" y="3868706"/>
            <a:ext cx="556563" cy="276999"/>
          </a:xfrm>
          <a:prstGeom prst="rect">
            <a:avLst/>
          </a:prstGeom>
          <a:noFill/>
        </p:spPr>
        <p:txBody>
          <a:bodyPr wrap="none" rtlCol="0">
            <a:spAutoFit/>
          </a:bodyPr>
          <a:lstStyle/>
          <a:p>
            <a:r>
              <a:rPr lang="en-US" dirty="0" smtClean="0">
                <a:solidFill>
                  <a:srgbClr val="FF0000"/>
                </a:solidFill>
              </a:rPr>
              <a:t>0.5dB</a:t>
            </a:r>
            <a:endParaRPr lang="en-US" dirty="0">
              <a:solidFill>
                <a:srgbClr val="FF0000"/>
              </a:solidFill>
            </a:endParaRPr>
          </a:p>
        </p:txBody>
      </p:sp>
    </p:spTree>
    <p:extLst>
      <p:ext uri="{BB962C8B-B14F-4D97-AF65-F5344CB8AC3E}">
        <p14:creationId xmlns:p14="http://schemas.microsoft.com/office/powerpoint/2010/main" val="3515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Linear Phase</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11</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274320">
                  <a:lnSpc>
                    <a:spcPct val="110000"/>
                  </a:lnSpc>
                  <a:spcBef>
                    <a:spcPts val="0"/>
                  </a:spcBef>
                  <a:spcAft>
                    <a:spcPts val="0"/>
                  </a:spcAft>
                </a:pPr>
                <a:r>
                  <a:rPr lang="en-US" sz="2000" b="0" kern="0" dirty="0" smtClean="0"/>
                  <a:t>As explained before, higher PAPR peaks are produced by </a:t>
                </a:r>
                <a:br>
                  <a:rPr lang="en-US" sz="2000" b="0" kern="0" dirty="0" smtClean="0"/>
                </a:br>
                <a:r>
                  <a:rPr lang="en-US" sz="2000" b="0" kern="0" dirty="0" smtClean="0"/>
                  <a:t>combination of multiple waveforms, thus if we shift the </a:t>
                </a:r>
                <a:br>
                  <a:rPr lang="en-US" sz="2000" b="0" kern="0" dirty="0" smtClean="0"/>
                </a:br>
                <a:r>
                  <a:rPr lang="en-US" sz="2000" b="0" kern="0" dirty="0" smtClean="0"/>
                  <a:t>waveforms in time domain (cyclically) we may possibly </a:t>
                </a:r>
                <a:br>
                  <a:rPr lang="en-US" sz="2000" b="0" kern="0" dirty="0" smtClean="0"/>
                </a:br>
                <a:r>
                  <a:rPr lang="en-US" sz="2000" b="0" kern="0" dirty="0" smtClean="0"/>
                  <a:t>spread the high peaks in time and thus reduce the PAPR</a:t>
                </a:r>
              </a:p>
              <a:p>
                <a:pPr marL="274320">
                  <a:lnSpc>
                    <a:spcPct val="110000"/>
                  </a:lnSpc>
                  <a:spcBef>
                    <a:spcPts val="0"/>
                  </a:spcBef>
                  <a:spcAft>
                    <a:spcPts val="0"/>
                  </a:spcAft>
                </a:pPr>
                <a:r>
                  <a:rPr lang="en-US" sz="2000" b="0" kern="0" dirty="0" smtClean="0"/>
                  <a:t>This is equivalent to applying different linear phase for each </a:t>
                </a:r>
                <a:br>
                  <a:rPr lang="en-US" sz="2000" b="0" kern="0" dirty="0" smtClean="0"/>
                </a:br>
                <a:r>
                  <a:rPr lang="en-US" sz="2000" b="0" kern="0" dirty="0" smtClean="0"/>
                  <a:t>RU in frequency domain, (k-</a:t>
                </a:r>
                <a:r>
                  <a:rPr lang="en-US" sz="2000" b="0" kern="0" dirty="0" err="1" smtClean="0"/>
                  <a:t>th</a:t>
                </a:r>
                <a:r>
                  <a:rPr lang="en-US" sz="2000" b="0" kern="0" dirty="0" smtClean="0"/>
                  <a:t> tone of </a:t>
                </a:r>
                <a:r>
                  <a:rPr lang="en-US" sz="2000" b="0" kern="0" dirty="0" err="1" smtClean="0"/>
                  <a:t>i-th</a:t>
                </a:r>
                <a:r>
                  <a:rPr lang="en-US" sz="2000" b="0" kern="0" dirty="0" smtClean="0"/>
                  <a:t> RU will be multiplied by </a:t>
                </a:r>
                <a14:m>
                  <m:oMath xmlns:m="http://schemas.openxmlformats.org/officeDocument/2006/math">
                    <m:sSup>
                      <m:sSupPr>
                        <m:ctrlP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𝑘</m:t>
                        </m:r>
                      </m:sup>
                    </m:sSup>
                  </m:oMath>
                </a14:m>
                <a:r>
                  <a:rPr lang="en-US" sz="2000" b="0" kern="0" dirty="0" smtClean="0"/>
                  <a:t>)</a:t>
                </a:r>
              </a:p>
              <a:p>
                <a:pPr marL="274320">
                  <a:lnSpc>
                    <a:spcPct val="110000"/>
                  </a:lnSpc>
                  <a:spcBef>
                    <a:spcPts val="0"/>
                  </a:spcBef>
                  <a:spcAft>
                    <a:spcPts val="0"/>
                  </a:spcAft>
                </a:pPr>
                <a:r>
                  <a:rPr lang="en-US" sz="2000" b="0" kern="0" dirty="0" smtClean="0"/>
                  <a:t>We can see in figures below that this method reduces the PAPR by 1-2dB (linear phase </a:t>
                </a:r>
                <a:r>
                  <a:rPr lang="en-US" sz="2000" b="0" kern="0" dirty="0"/>
                  <a:t>and phase offset with </a:t>
                </a:r>
                <a:r>
                  <a:rPr lang="en-US" sz="2000" b="0" kern="0" dirty="0" smtClean="0"/>
                  <a:t>granularity of </a:t>
                </a:r>
                <a14:m>
                  <m:oMath xmlns:m="http://schemas.openxmlformats.org/officeDocument/2006/math">
                    <m:f>
                      <m:fPr>
                        <m:ctrlP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64</m:t>
                        </m:r>
                      </m:den>
                    </m:f>
                  </m:oMath>
                </a14:m>
                <a:r>
                  <a:rPr lang="en-US" sz="2000" b="0" kern="0" dirty="0" smtClean="0"/>
                  <a:t> and </a:t>
                </a:r>
                <a14:m>
                  <m:oMath xmlns:m="http://schemas.openxmlformats.org/officeDocument/2006/math">
                    <m:f>
                      <m:f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4</m:t>
                        </m:r>
                      </m:den>
                    </m:f>
                  </m:oMath>
                </a14:m>
                <a:r>
                  <a:rPr lang="en-US" sz="2000" b="0" kern="0" dirty="0" smtClean="0"/>
                  <a:t> respectively ) </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rotWithShape="0">
                <a:blip r:embed="rId2"/>
                <a:stretch>
                  <a:fillRect l="-649" t="-485"/>
                </a:stretch>
              </a:blipFill>
              <a:ln/>
            </p:spPr>
            <p:txBody>
              <a:bodyPr/>
              <a:lstStyle/>
              <a:p>
                <a:r>
                  <a:rPr lang="en-US">
                    <a:noFill/>
                  </a:rPr>
                  <a:t> </a:t>
                </a:r>
              </a:p>
            </p:txBody>
          </p:sp>
        </mc:Fallback>
      </mc:AlternateContent>
      <p:cxnSp>
        <p:nvCxnSpPr>
          <p:cNvPr id="7" name="Straight Arrow Connector 6"/>
          <p:cNvCxnSpPr/>
          <p:nvPr/>
        </p:nvCxnSpPr>
        <p:spPr bwMode="auto">
          <a:xfrm>
            <a:off x="7064882" y="1961864"/>
            <a:ext cx="1889554"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8653051" y="1974225"/>
            <a:ext cx="338549" cy="218158"/>
          </a:xfrm>
          <a:prstGeom prst="rect">
            <a:avLst/>
          </a:prstGeom>
          <a:noFill/>
        </p:spPr>
        <p:txBody>
          <a:bodyPr wrap="none" rtlCol="0">
            <a:spAutoFit/>
          </a:bodyPr>
          <a:lstStyle/>
          <a:p>
            <a:r>
              <a:rPr lang="en-US" sz="1000" dirty="0" smtClean="0"/>
              <a:t>Time</a:t>
            </a:r>
            <a:endParaRPr lang="en-US" sz="1000" dirty="0"/>
          </a:p>
        </p:txBody>
      </p:sp>
      <p:sp>
        <p:nvSpPr>
          <p:cNvPr id="11" name="Freeform 10"/>
          <p:cNvSpPr/>
          <p:nvPr/>
        </p:nvSpPr>
        <p:spPr bwMode="auto">
          <a:xfrm>
            <a:off x="7221782" y="1371600"/>
            <a:ext cx="1531826" cy="278329"/>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2" name="Freeform 11"/>
          <p:cNvSpPr/>
          <p:nvPr/>
        </p:nvSpPr>
        <p:spPr bwMode="auto">
          <a:xfrm>
            <a:off x="7243132" y="1464365"/>
            <a:ext cx="1510476" cy="385965"/>
          </a:xfrm>
          <a:custGeom>
            <a:avLst/>
            <a:gdLst>
              <a:gd name="connsiteX0" fmla="*/ 0 w 1975383"/>
              <a:gd name="connsiteY0" fmla="*/ 342055 h 435613"/>
              <a:gd name="connsiteX1" fmla="*/ 139603 w 1975383"/>
              <a:gd name="connsiteY1" fmla="*/ 404877 h 435613"/>
              <a:gd name="connsiteX2" fmla="*/ 237325 w 1975383"/>
              <a:gd name="connsiteY2" fmla="*/ 314135 h 435613"/>
              <a:gd name="connsiteX3" fmla="*/ 439750 w 1975383"/>
              <a:gd name="connsiteY3" fmla="*/ 425817 h 435613"/>
              <a:gd name="connsiteX4" fmla="*/ 677075 w 1975383"/>
              <a:gd name="connsiteY4" fmla="*/ 265274 h 435613"/>
              <a:gd name="connsiteX5" fmla="*/ 879499 w 1975383"/>
              <a:gd name="connsiteY5" fmla="*/ 432797 h 435613"/>
              <a:gd name="connsiteX6" fmla="*/ 1060983 w 1975383"/>
              <a:gd name="connsiteY6" fmla="*/ 244333 h 435613"/>
              <a:gd name="connsiteX7" fmla="*/ 1179646 w 1975383"/>
              <a:gd name="connsiteY7" fmla="*/ 397897 h 435613"/>
              <a:gd name="connsiteX8" fmla="*/ 1354150 w 1975383"/>
              <a:gd name="connsiteY8" fmla="*/ 28 h 435613"/>
              <a:gd name="connsiteX9" fmla="*/ 1451872 w 1975383"/>
              <a:gd name="connsiteY9" fmla="*/ 376956 h 435613"/>
              <a:gd name="connsiteX10" fmla="*/ 1647316 w 1975383"/>
              <a:gd name="connsiteY10" fmla="*/ 342055 h 435613"/>
              <a:gd name="connsiteX11" fmla="*/ 1856721 w 1975383"/>
              <a:gd name="connsiteY11" fmla="*/ 432797 h 435613"/>
              <a:gd name="connsiteX12" fmla="*/ 1975383 w 1975383"/>
              <a:gd name="connsiteY12" fmla="*/ 216413 h 43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383" h="435613">
                <a:moveTo>
                  <a:pt x="0" y="342055"/>
                </a:moveTo>
                <a:cubicBezTo>
                  <a:pt x="50024" y="375792"/>
                  <a:pt x="100049" y="409530"/>
                  <a:pt x="139603" y="404877"/>
                </a:cubicBezTo>
                <a:cubicBezTo>
                  <a:pt x="179157" y="400224"/>
                  <a:pt x="187301" y="310645"/>
                  <a:pt x="237325" y="314135"/>
                </a:cubicBezTo>
                <a:cubicBezTo>
                  <a:pt x="287350" y="317625"/>
                  <a:pt x="366458" y="433961"/>
                  <a:pt x="439750" y="425817"/>
                </a:cubicBezTo>
                <a:cubicBezTo>
                  <a:pt x="513042" y="417673"/>
                  <a:pt x="603784" y="264111"/>
                  <a:pt x="677075" y="265274"/>
                </a:cubicBezTo>
                <a:cubicBezTo>
                  <a:pt x="750366" y="266437"/>
                  <a:pt x="815514" y="436287"/>
                  <a:pt x="879499" y="432797"/>
                </a:cubicBezTo>
                <a:cubicBezTo>
                  <a:pt x="943484" y="429307"/>
                  <a:pt x="1010959" y="250150"/>
                  <a:pt x="1060983" y="244333"/>
                </a:cubicBezTo>
                <a:cubicBezTo>
                  <a:pt x="1111007" y="238516"/>
                  <a:pt x="1130785" y="438614"/>
                  <a:pt x="1179646" y="397897"/>
                </a:cubicBezTo>
                <a:cubicBezTo>
                  <a:pt x="1228507" y="357180"/>
                  <a:pt x="1308779" y="3518"/>
                  <a:pt x="1354150" y="28"/>
                </a:cubicBezTo>
                <a:cubicBezTo>
                  <a:pt x="1399521" y="-3462"/>
                  <a:pt x="1403011" y="319951"/>
                  <a:pt x="1451872" y="376956"/>
                </a:cubicBezTo>
                <a:cubicBezTo>
                  <a:pt x="1500733" y="433961"/>
                  <a:pt x="1579841" y="332748"/>
                  <a:pt x="1647316" y="342055"/>
                </a:cubicBezTo>
                <a:cubicBezTo>
                  <a:pt x="1714791" y="351362"/>
                  <a:pt x="1802043" y="453737"/>
                  <a:pt x="1856721" y="432797"/>
                </a:cubicBezTo>
                <a:cubicBezTo>
                  <a:pt x="1911399" y="411857"/>
                  <a:pt x="1943391" y="314135"/>
                  <a:pt x="1975383" y="216413"/>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3" name="Plus 12"/>
          <p:cNvSpPr/>
          <p:nvPr/>
        </p:nvSpPr>
        <p:spPr bwMode="auto">
          <a:xfrm>
            <a:off x="6980833" y="1602112"/>
            <a:ext cx="185499" cy="225523"/>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14" name="Straight Arrow Connector 13"/>
          <p:cNvCxnSpPr/>
          <p:nvPr/>
        </p:nvCxnSpPr>
        <p:spPr bwMode="auto">
          <a:xfrm flipV="1">
            <a:off x="8277359" y="1371600"/>
            <a:ext cx="0" cy="590264"/>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4"/>
          <p:cNvSpPr txBox="1"/>
          <p:nvPr/>
        </p:nvSpPr>
        <p:spPr>
          <a:xfrm>
            <a:off x="8032245" y="1939615"/>
            <a:ext cx="534666" cy="218158"/>
          </a:xfrm>
          <a:prstGeom prst="rect">
            <a:avLst/>
          </a:prstGeom>
          <a:noFill/>
        </p:spPr>
        <p:txBody>
          <a:bodyPr wrap="none" rtlCol="0">
            <a:spAutoFit/>
          </a:bodyPr>
          <a:lstStyle/>
          <a:p>
            <a:r>
              <a:rPr lang="en-US" sz="1000" dirty="0" smtClean="0">
                <a:solidFill>
                  <a:srgbClr val="FF0000"/>
                </a:solidFill>
              </a:rPr>
              <a:t>High Peak</a:t>
            </a:r>
            <a:endParaRPr lang="en-US" sz="1000" dirty="0">
              <a:solidFill>
                <a:srgbClr val="FF0000"/>
              </a:solidFill>
            </a:endParaRPr>
          </a:p>
        </p:txBody>
      </p:sp>
      <p:cxnSp>
        <p:nvCxnSpPr>
          <p:cNvPr id="16" name="Straight Arrow Connector 15"/>
          <p:cNvCxnSpPr/>
          <p:nvPr/>
        </p:nvCxnSpPr>
        <p:spPr bwMode="auto">
          <a:xfrm>
            <a:off x="7101696" y="2921243"/>
            <a:ext cx="1889554"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8637602" y="2930582"/>
            <a:ext cx="338549" cy="218158"/>
          </a:xfrm>
          <a:prstGeom prst="rect">
            <a:avLst/>
          </a:prstGeom>
          <a:noFill/>
        </p:spPr>
        <p:txBody>
          <a:bodyPr wrap="none" rtlCol="0">
            <a:spAutoFit/>
          </a:bodyPr>
          <a:lstStyle/>
          <a:p>
            <a:r>
              <a:rPr lang="en-US" sz="1000" dirty="0" smtClean="0"/>
              <a:t>Time</a:t>
            </a:r>
            <a:endParaRPr lang="en-US" sz="1000" dirty="0"/>
          </a:p>
        </p:txBody>
      </p:sp>
      <p:sp>
        <p:nvSpPr>
          <p:cNvPr id="18" name="Freeform 17"/>
          <p:cNvSpPr/>
          <p:nvPr/>
        </p:nvSpPr>
        <p:spPr bwMode="auto">
          <a:xfrm>
            <a:off x="7258596" y="2330979"/>
            <a:ext cx="1531826" cy="278329"/>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9" name="Plus 18"/>
          <p:cNvSpPr/>
          <p:nvPr/>
        </p:nvSpPr>
        <p:spPr bwMode="auto">
          <a:xfrm>
            <a:off x="7017647" y="2561491"/>
            <a:ext cx="185499" cy="225523"/>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grpSp>
        <p:nvGrpSpPr>
          <p:cNvPr id="20" name="Group 19"/>
          <p:cNvGrpSpPr/>
          <p:nvPr/>
        </p:nvGrpSpPr>
        <p:grpSpPr>
          <a:xfrm>
            <a:off x="7277825" y="2462811"/>
            <a:ext cx="1595875" cy="391317"/>
            <a:chOff x="6820599" y="3037331"/>
            <a:chExt cx="2087066" cy="441654"/>
          </a:xfrm>
        </p:grpSpPr>
        <p:sp>
          <p:nvSpPr>
            <p:cNvPr id="21" name="Freeform 20"/>
            <p:cNvSpPr/>
            <p:nvPr/>
          </p:nvSpPr>
          <p:spPr bwMode="auto">
            <a:xfrm>
              <a:off x="6820599" y="3037331"/>
              <a:ext cx="1647316" cy="441654"/>
            </a:xfrm>
            <a:custGeom>
              <a:avLst/>
              <a:gdLst>
                <a:gd name="connsiteX0" fmla="*/ 0 w 1647316"/>
                <a:gd name="connsiteY0" fmla="*/ 356063 h 441654"/>
                <a:gd name="connsiteX1" fmla="*/ 139603 w 1647316"/>
                <a:gd name="connsiteY1" fmla="*/ 432844 h 441654"/>
                <a:gd name="connsiteX2" fmla="*/ 349008 w 1647316"/>
                <a:gd name="connsiteY2" fmla="*/ 272301 h 441654"/>
                <a:gd name="connsiteX3" fmla="*/ 565393 w 1647316"/>
                <a:gd name="connsiteY3" fmla="*/ 432844 h 441654"/>
                <a:gd name="connsiteX4" fmla="*/ 746877 w 1647316"/>
                <a:gd name="connsiteY4" fmla="*/ 230420 h 441654"/>
                <a:gd name="connsiteX5" fmla="*/ 851579 w 1647316"/>
                <a:gd name="connsiteY5" fmla="*/ 418884 h 441654"/>
                <a:gd name="connsiteX6" fmla="*/ 1026083 w 1647316"/>
                <a:gd name="connsiteY6" fmla="*/ 75 h 441654"/>
                <a:gd name="connsiteX7" fmla="*/ 1130785 w 1647316"/>
                <a:gd name="connsiteY7" fmla="*/ 383983 h 441654"/>
                <a:gd name="connsiteX8" fmla="*/ 1319249 w 1647316"/>
                <a:gd name="connsiteY8" fmla="*/ 335122 h 441654"/>
                <a:gd name="connsiteX9" fmla="*/ 1528654 w 1647316"/>
                <a:gd name="connsiteY9" fmla="*/ 439824 h 441654"/>
                <a:gd name="connsiteX10" fmla="*/ 1647316 w 1647316"/>
                <a:gd name="connsiteY10" fmla="*/ 230420 h 441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7316" h="441654">
                  <a:moveTo>
                    <a:pt x="0" y="356063"/>
                  </a:moveTo>
                  <a:cubicBezTo>
                    <a:pt x="40717" y="401433"/>
                    <a:pt x="81435" y="446804"/>
                    <a:pt x="139603" y="432844"/>
                  </a:cubicBezTo>
                  <a:cubicBezTo>
                    <a:pt x="197771" y="418884"/>
                    <a:pt x="278043" y="272301"/>
                    <a:pt x="349008" y="272301"/>
                  </a:cubicBezTo>
                  <a:cubicBezTo>
                    <a:pt x="419973" y="272301"/>
                    <a:pt x="499082" y="439824"/>
                    <a:pt x="565393" y="432844"/>
                  </a:cubicBezTo>
                  <a:cubicBezTo>
                    <a:pt x="631705" y="425864"/>
                    <a:pt x="699179" y="232747"/>
                    <a:pt x="746877" y="230420"/>
                  </a:cubicBezTo>
                  <a:cubicBezTo>
                    <a:pt x="794575" y="228093"/>
                    <a:pt x="805045" y="457275"/>
                    <a:pt x="851579" y="418884"/>
                  </a:cubicBezTo>
                  <a:cubicBezTo>
                    <a:pt x="898113" y="380493"/>
                    <a:pt x="979549" y="5892"/>
                    <a:pt x="1026083" y="75"/>
                  </a:cubicBezTo>
                  <a:cubicBezTo>
                    <a:pt x="1072617" y="-5742"/>
                    <a:pt x="1081924" y="328142"/>
                    <a:pt x="1130785" y="383983"/>
                  </a:cubicBezTo>
                  <a:cubicBezTo>
                    <a:pt x="1179646" y="439824"/>
                    <a:pt x="1252938" y="325815"/>
                    <a:pt x="1319249" y="335122"/>
                  </a:cubicBezTo>
                  <a:cubicBezTo>
                    <a:pt x="1385561" y="344429"/>
                    <a:pt x="1473976" y="457274"/>
                    <a:pt x="1528654" y="439824"/>
                  </a:cubicBezTo>
                  <a:cubicBezTo>
                    <a:pt x="1583332" y="422374"/>
                    <a:pt x="1615324" y="326397"/>
                    <a:pt x="1647316" y="230420"/>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22" name="Freeform 21"/>
            <p:cNvSpPr/>
            <p:nvPr/>
          </p:nvSpPr>
          <p:spPr bwMode="auto">
            <a:xfrm>
              <a:off x="8467915" y="3268038"/>
              <a:ext cx="439750" cy="210202"/>
            </a:xfrm>
            <a:custGeom>
              <a:avLst/>
              <a:gdLst>
                <a:gd name="connsiteX0" fmla="*/ 0 w 439750"/>
                <a:gd name="connsiteY0" fmla="*/ 0 h 210202"/>
                <a:gd name="connsiteX1" fmla="*/ 118663 w 439750"/>
                <a:gd name="connsiteY1" fmla="*/ 153564 h 210202"/>
                <a:gd name="connsiteX2" fmla="*/ 202425 w 439750"/>
                <a:gd name="connsiteY2" fmla="*/ 209405 h 210202"/>
                <a:gd name="connsiteX3" fmla="*/ 279206 w 439750"/>
                <a:gd name="connsiteY3" fmla="*/ 118663 h 210202"/>
                <a:gd name="connsiteX4" fmla="*/ 439750 w 439750"/>
                <a:gd name="connsiteY4" fmla="*/ 209405 h 210202"/>
                <a:gd name="connsiteX5" fmla="*/ 439750 w 439750"/>
                <a:gd name="connsiteY5" fmla="*/ 209405 h 21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750" h="210202">
                  <a:moveTo>
                    <a:pt x="0" y="0"/>
                  </a:moveTo>
                  <a:cubicBezTo>
                    <a:pt x="42463" y="59331"/>
                    <a:pt x="84926" y="118663"/>
                    <a:pt x="118663" y="153564"/>
                  </a:cubicBezTo>
                  <a:cubicBezTo>
                    <a:pt x="152400" y="188465"/>
                    <a:pt x="175668" y="215222"/>
                    <a:pt x="202425" y="209405"/>
                  </a:cubicBezTo>
                  <a:cubicBezTo>
                    <a:pt x="229182" y="203588"/>
                    <a:pt x="239652" y="118663"/>
                    <a:pt x="279206" y="118663"/>
                  </a:cubicBezTo>
                  <a:cubicBezTo>
                    <a:pt x="318760" y="118663"/>
                    <a:pt x="439750" y="209405"/>
                    <a:pt x="439750" y="209405"/>
                  </a:cubicBezTo>
                  <a:lnTo>
                    <a:pt x="439750" y="209405"/>
                  </a:ln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dirty="0"/>
            </a:p>
          </p:txBody>
        </p:sp>
      </p:grpSp>
      <p:sp>
        <p:nvSpPr>
          <p:cNvPr id="25" name="Freeform 24"/>
          <p:cNvSpPr/>
          <p:nvPr/>
        </p:nvSpPr>
        <p:spPr bwMode="auto">
          <a:xfrm>
            <a:off x="6781800" y="1881380"/>
            <a:ext cx="223819" cy="680110"/>
          </a:xfrm>
          <a:custGeom>
            <a:avLst/>
            <a:gdLst>
              <a:gd name="connsiteX0" fmla="*/ 200451 w 200451"/>
              <a:gd name="connsiteY0" fmla="*/ 0 h 548640"/>
              <a:gd name="connsiteX1" fmla="*/ 153 w 200451"/>
              <a:gd name="connsiteY1" fmla="*/ 261257 h 548640"/>
              <a:gd name="connsiteX2" fmla="*/ 174325 w 200451"/>
              <a:gd name="connsiteY2" fmla="*/ 548640 h 548640"/>
            </a:gdLst>
            <a:ahLst/>
            <a:cxnLst>
              <a:cxn ang="0">
                <a:pos x="connsiteX0" y="connsiteY0"/>
              </a:cxn>
              <a:cxn ang="0">
                <a:pos x="connsiteX1" y="connsiteY1"/>
              </a:cxn>
              <a:cxn ang="0">
                <a:pos x="connsiteX2" y="connsiteY2"/>
              </a:cxn>
            </a:cxnLst>
            <a:rect l="l" t="t" r="r" b="b"/>
            <a:pathLst>
              <a:path w="200451" h="548640">
                <a:moveTo>
                  <a:pt x="200451" y="0"/>
                </a:moveTo>
                <a:cubicBezTo>
                  <a:pt x="102479" y="84908"/>
                  <a:pt x="4507" y="169817"/>
                  <a:pt x="153" y="261257"/>
                </a:cubicBezTo>
                <a:cubicBezTo>
                  <a:pt x="-4201" y="352697"/>
                  <a:pt x="85062" y="450668"/>
                  <a:pt x="174325" y="548640"/>
                </a:cubicBezTo>
              </a:path>
            </a:pathLst>
          </a:cu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TextBox 25"/>
          <p:cNvSpPr txBox="1"/>
          <p:nvPr/>
        </p:nvSpPr>
        <p:spPr>
          <a:xfrm>
            <a:off x="6781800" y="2098655"/>
            <a:ext cx="1284817" cy="218158"/>
          </a:xfrm>
          <a:prstGeom prst="rect">
            <a:avLst/>
          </a:prstGeom>
          <a:noFill/>
        </p:spPr>
        <p:txBody>
          <a:bodyPr wrap="none" rtlCol="0">
            <a:spAutoFit/>
          </a:bodyPr>
          <a:lstStyle/>
          <a:p>
            <a:r>
              <a:rPr lang="en-US" sz="1000" dirty="0" smtClean="0"/>
              <a:t>Cyclic Shift in Time Domain</a:t>
            </a:r>
            <a:endParaRPr lang="en-US" sz="1000" dirty="0"/>
          </a:p>
        </p:txBody>
      </p:sp>
      <p:pic>
        <p:nvPicPr>
          <p:cNvPr id="29" name="Picture 28"/>
          <p:cNvPicPr>
            <a:picLocks noChangeAspect="1"/>
          </p:cNvPicPr>
          <p:nvPr/>
        </p:nvPicPr>
        <p:blipFill>
          <a:blip r:embed="rId3"/>
          <a:stretch>
            <a:fillRect/>
          </a:stretch>
        </p:blipFill>
        <p:spPr>
          <a:xfrm>
            <a:off x="5847935" y="4091918"/>
            <a:ext cx="3505200" cy="2363000"/>
          </a:xfrm>
          <a:prstGeom prst="rect">
            <a:avLst/>
          </a:prstGeom>
        </p:spPr>
      </p:pic>
      <p:pic>
        <p:nvPicPr>
          <p:cNvPr id="30" name="Picture 29"/>
          <p:cNvPicPr>
            <a:picLocks noChangeAspect="1"/>
          </p:cNvPicPr>
          <p:nvPr/>
        </p:nvPicPr>
        <p:blipFill>
          <a:blip r:embed="rId4"/>
          <a:stretch>
            <a:fillRect/>
          </a:stretch>
        </p:blipFill>
        <p:spPr>
          <a:xfrm>
            <a:off x="2787048" y="4208417"/>
            <a:ext cx="3497250" cy="2295299"/>
          </a:xfrm>
          <a:prstGeom prst="rect">
            <a:avLst/>
          </a:prstGeom>
        </p:spPr>
      </p:pic>
      <p:pic>
        <p:nvPicPr>
          <p:cNvPr id="31" name="Picture 30"/>
          <p:cNvPicPr>
            <a:picLocks noChangeAspect="1"/>
          </p:cNvPicPr>
          <p:nvPr/>
        </p:nvPicPr>
        <p:blipFill>
          <a:blip r:embed="rId5"/>
          <a:stretch>
            <a:fillRect/>
          </a:stretch>
        </p:blipFill>
        <p:spPr>
          <a:xfrm>
            <a:off x="-204835" y="4208416"/>
            <a:ext cx="3447789" cy="2350061"/>
          </a:xfrm>
          <a:prstGeom prst="rect">
            <a:avLst/>
          </a:prstGeom>
        </p:spPr>
      </p:pic>
      <p:sp>
        <p:nvSpPr>
          <p:cNvPr id="33" name="TextBox 32"/>
          <p:cNvSpPr txBox="1"/>
          <p:nvPr/>
        </p:nvSpPr>
        <p:spPr>
          <a:xfrm>
            <a:off x="758577" y="4352109"/>
            <a:ext cx="441146" cy="276999"/>
          </a:xfrm>
          <a:prstGeom prst="rect">
            <a:avLst/>
          </a:prstGeom>
          <a:noFill/>
        </p:spPr>
        <p:txBody>
          <a:bodyPr wrap="none" rtlCol="0">
            <a:spAutoFit/>
          </a:bodyPr>
          <a:lstStyle/>
          <a:p>
            <a:r>
              <a:rPr lang="en-US" dirty="0" smtClean="0">
                <a:solidFill>
                  <a:srgbClr val="FF0000"/>
                </a:solidFill>
              </a:rPr>
              <a:t>1dB</a:t>
            </a:r>
            <a:endParaRPr lang="en-US" dirty="0">
              <a:solidFill>
                <a:srgbClr val="FF0000"/>
              </a:solidFill>
            </a:endParaRPr>
          </a:p>
        </p:txBody>
      </p:sp>
    </p:spTree>
    <p:extLst>
      <p:ext uri="{BB962C8B-B14F-4D97-AF65-F5344CB8AC3E}">
        <p14:creationId xmlns:p14="http://schemas.microsoft.com/office/powerpoint/2010/main" val="2494349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Linear Phase with Offset</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12</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Different linear phase in frequency domain implies different cyclic shift while phase rotation implies non-coherent combination of the waveforms</a:t>
                </a:r>
                <a:endParaRPr lang="en-US" sz="2000" b="0" kern="0" dirty="0"/>
              </a:p>
              <a:p>
                <a:pPr>
                  <a:lnSpc>
                    <a:spcPct val="110000"/>
                  </a:lnSpc>
                  <a:spcBef>
                    <a:spcPts val="600"/>
                  </a:spcBef>
                  <a:spcAft>
                    <a:spcPts val="600"/>
                  </a:spcAft>
                </a:pPr>
                <a:r>
                  <a:rPr lang="en-US" sz="2000" b="0" kern="0" dirty="0" smtClean="0"/>
                  <a:t>We can combine both solutions, i.e. k-</a:t>
                </a:r>
                <a:r>
                  <a:rPr lang="en-US" sz="2000" b="0" kern="0" dirty="0" err="1" smtClean="0"/>
                  <a:t>th</a:t>
                </a:r>
                <a:r>
                  <a:rPr lang="en-US" sz="2000" b="0" kern="0" dirty="0" smtClean="0"/>
                  <a:t> tone of </a:t>
                </a:r>
                <a:r>
                  <a:rPr lang="en-US" sz="2000" b="0" kern="0" dirty="0" err="1" smtClean="0"/>
                  <a:t>i-th</a:t>
                </a:r>
                <a:r>
                  <a:rPr lang="en-US" sz="2000" b="0" kern="0" dirty="0" smtClean="0"/>
                  <a:t> RU will be multiplied by </a:t>
                </a:r>
                <a14:m>
                  <m:oMath xmlns:m="http://schemas.openxmlformats.org/officeDocument/2006/math">
                    <m:sSup>
                      <m:sSupPr>
                        <m:ctrlP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sSup>
                          <m:sSupPr>
                            <m:ctrlP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sSupPr>
                          <m:e>
                            <m: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sSub>
                              <m:sSubPr>
                                <m:ctrlP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𝜑</m:t>
                                </m:r>
                              </m:e>
                              <m:sub>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sup>
                        </m:s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𝑒</m:t>
                        </m:r>
                      </m:e>
                      <m:sup>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𝑗</m:t>
                        </m:r>
                        <m:r>
                          <a:rPr lang="en-US" sz="20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𝑘</m:t>
                        </m:r>
                      </m:sup>
                    </m:sSup>
                  </m:oMath>
                </a14:m>
                <a:r>
                  <a:rPr lang="en-US" sz="2000" b="0" kern="0" dirty="0" smtClean="0"/>
                  <a:t>, where </a:t>
                </a:r>
                <a14:m>
                  <m:oMath xmlns:m="http://schemas.openxmlformats.org/officeDocument/2006/math">
                    <m:sSub>
                      <m:sSubPr>
                        <m:ctrlP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𝜑</m:t>
                        </m:r>
                      </m:e>
                      <m:sub>
                        <m:r>
                          <a:rPr lang="en-US" sz="200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oMath>
                </a14:m>
                <a:r>
                  <a:rPr lang="en-US" sz="2000" b="0" kern="0" dirty="0" smtClean="0"/>
                  <a:t> is a phase offset and </a:t>
                </a:r>
                <a14:m>
                  <m:oMath xmlns:m="http://schemas.openxmlformats.org/officeDocument/2006/math">
                    <m:sSub>
                      <m:sSubPr>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sSubPr>
                      <m:e>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𝜃</m:t>
                        </m:r>
                      </m:e>
                      <m:sub>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𝑖</m:t>
                        </m:r>
                      </m:sub>
                    </m:sSub>
                  </m:oMath>
                </a14:m>
                <a:r>
                  <a:rPr lang="en-US" sz="2000" b="0" kern="0" dirty="0" smtClean="0"/>
                  <a:t> is a linear phase</a:t>
                </a:r>
              </a:p>
              <a:p>
                <a:pPr>
                  <a:lnSpc>
                    <a:spcPct val="110000"/>
                  </a:lnSpc>
                  <a:spcBef>
                    <a:spcPts val="600"/>
                  </a:spcBef>
                  <a:spcAft>
                    <a:spcPts val="600"/>
                  </a:spcAft>
                </a:pPr>
                <a:r>
                  <a:rPr lang="en-US" sz="2000" b="0" kern="0" dirty="0" smtClean="0"/>
                  <a:t>We can see that combining linear phase with phase offset provides additional PAPR reduction of 0.2-0.5dB in some cases</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485" r="-1370"/>
                </a:stretch>
              </a:blipFill>
              <a:ln/>
            </p:spPr>
            <p:txBody>
              <a:bodyPr/>
              <a:lstStyle/>
              <a:p>
                <a:r>
                  <a:rPr lang="en-US">
                    <a:noFill/>
                  </a:rPr>
                  <a:t> </a:t>
                </a:r>
              </a:p>
            </p:txBody>
          </p:sp>
        </mc:Fallback>
      </mc:AlternateContent>
      <p:pic>
        <p:nvPicPr>
          <p:cNvPr id="3" name="Picture 2"/>
          <p:cNvPicPr>
            <a:picLocks noChangeAspect="1"/>
          </p:cNvPicPr>
          <p:nvPr/>
        </p:nvPicPr>
        <p:blipFill>
          <a:blip r:embed="rId3"/>
          <a:stretch>
            <a:fillRect/>
          </a:stretch>
        </p:blipFill>
        <p:spPr>
          <a:xfrm>
            <a:off x="5867400" y="3733800"/>
            <a:ext cx="3429000" cy="2704307"/>
          </a:xfrm>
          <a:prstGeom prst="rect">
            <a:avLst/>
          </a:prstGeom>
        </p:spPr>
      </p:pic>
      <p:pic>
        <p:nvPicPr>
          <p:cNvPr id="6" name="Picture 5"/>
          <p:cNvPicPr>
            <a:picLocks noChangeAspect="1"/>
          </p:cNvPicPr>
          <p:nvPr/>
        </p:nvPicPr>
        <p:blipFill>
          <a:blip r:embed="rId4"/>
          <a:stretch>
            <a:fillRect/>
          </a:stretch>
        </p:blipFill>
        <p:spPr>
          <a:xfrm>
            <a:off x="2881786" y="3733800"/>
            <a:ext cx="3512646" cy="2741613"/>
          </a:xfrm>
          <a:prstGeom prst="rect">
            <a:avLst/>
          </a:prstGeom>
        </p:spPr>
      </p:pic>
      <p:pic>
        <p:nvPicPr>
          <p:cNvPr id="23" name="Picture 22"/>
          <p:cNvPicPr>
            <a:picLocks noChangeAspect="1"/>
          </p:cNvPicPr>
          <p:nvPr/>
        </p:nvPicPr>
        <p:blipFill>
          <a:blip r:embed="rId5"/>
          <a:stretch>
            <a:fillRect/>
          </a:stretch>
        </p:blipFill>
        <p:spPr>
          <a:xfrm>
            <a:off x="-135866" y="3733800"/>
            <a:ext cx="3529312" cy="2813000"/>
          </a:xfrm>
          <a:prstGeom prst="rect">
            <a:avLst/>
          </a:prstGeom>
        </p:spPr>
      </p:pic>
      <p:sp>
        <p:nvSpPr>
          <p:cNvPr id="28" name="TextBox 27"/>
          <p:cNvSpPr txBox="1"/>
          <p:nvPr/>
        </p:nvSpPr>
        <p:spPr>
          <a:xfrm>
            <a:off x="723970" y="3976300"/>
            <a:ext cx="595035" cy="276999"/>
          </a:xfrm>
          <a:prstGeom prst="rect">
            <a:avLst/>
          </a:prstGeom>
          <a:noFill/>
        </p:spPr>
        <p:txBody>
          <a:bodyPr wrap="none" rtlCol="0">
            <a:spAutoFit/>
          </a:bodyPr>
          <a:lstStyle/>
          <a:p>
            <a:r>
              <a:rPr lang="en-US" dirty="0" smtClean="0">
                <a:solidFill>
                  <a:srgbClr val="FF0000"/>
                </a:solidFill>
              </a:rPr>
              <a:t>1.1dB </a:t>
            </a:r>
            <a:endParaRPr lang="en-US" dirty="0">
              <a:solidFill>
                <a:srgbClr val="FF0000"/>
              </a:solidFill>
            </a:endParaRPr>
          </a:p>
        </p:txBody>
      </p:sp>
    </p:spTree>
    <p:extLst>
      <p:ext uri="{BB962C8B-B14F-4D97-AF65-F5344CB8AC3E}">
        <p14:creationId xmlns:p14="http://schemas.microsoft.com/office/powerpoint/2010/main" val="1958773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Comparison of Different Solutions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13</a:t>
            </a:fld>
            <a:endParaRPr lang="en-US"/>
          </a:p>
        </p:txBody>
      </p:sp>
      <p:sp>
        <p:nvSpPr>
          <p:cNvPr id="10" name="Rectangle 3"/>
          <p:cNvSpPr txBox="1">
            <a:spLocks noChangeArrowheads="1"/>
          </p:cNvSpPr>
          <p:nvPr/>
        </p:nvSpPr>
        <p:spPr>
          <a:xfrm>
            <a:off x="381000" y="1371600"/>
            <a:ext cx="87630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0"/>
              </a:spcAft>
            </a:pPr>
            <a:r>
              <a:rPr lang="en-US" sz="2000" b="0" kern="0" smtClean="0"/>
              <a:t>Here we show a figure summarizing all the possible solutions for case of MRU 242+484</a:t>
            </a:r>
          </a:p>
          <a:p>
            <a:pPr>
              <a:lnSpc>
                <a:spcPct val="110000"/>
              </a:lnSpc>
              <a:spcBef>
                <a:spcPts val="0"/>
              </a:spcBef>
              <a:spcAft>
                <a:spcPts val="0"/>
              </a:spcAft>
            </a:pPr>
            <a:r>
              <a:rPr lang="en-US" sz="2000" b="0" kern="0" smtClean="0"/>
              <a:t>We can see that the highest reduction in PAPR is achieved by new EHT-LTF sequences (different sequence per each MRU combination) whereas linear phase with phase offset achieves second best PAPR reduction (0.1-0.8dB gap from new sequence)</a:t>
            </a:r>
            <a:endParaRPr lang="en-US" sz="2000" b="0" kern="0" dirty="0" smtClean="0"/>
          </a:p>
        </p:txBody>
      </p:sp>
      <p:pic>
        <p:nvPicPr>
          <p:cNvPr id="11" name="Picture 10"/>
          <p:cNvPicPr>
            <a:picLocks noChangeAspect="1"/>
          </p:cNvPicPr>
          <p:nvPr/>
        </p:nvPicPr>
        <p:blipFill>
          <a:blip r:embed="rId2"/>
          <a:stretch>
            <a:fillRect/>
          </a:stretch>
        </p:blipFill>
        <p:spPr>
          <a:xfrm>
            <a:off x="656594" y="3332785"/>
            <a:ext cx="4400608" cy="329975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055308040"/>
              </p:ext>
            </p:extLst>
          </p:nvPr>
        </p:nvGraphicFramePr>
        <p:xfrm>
          <a:off x="5057202" y="4038600"/>
          <a:ext cx="3759202" cy="1333500"/>
        </p:xfrm>
        <a:graphic>
          <a:graphicData uri="http://schemas.openxmlformats.org/drawingml/2006/table">
            <a:tbl>
              <a:tblPr/>
              <a:tblGrid>
                <a:gridCol w="1322858">
                  <a:extLst>
                    <a:ext uri="{9D8B030D-6E8A-4147-A177-3AD203B41FA5}">
                      <a16:colId xmlns:a16="http://schemas.microsoft.com/office/drawing/2014/main" xmlns="" val="20000"/>
                    </a:ext>
                  </a:extLst>
                </a:gridCol>
                <a:gridCol w="609086">
                  <a:extLst>
                    <a:ext uri="{9D8B030D-6E8A-4147-A177-3AD203B41FA5}">
                      <a16:colId xmlns:a16="http://schemas.microsoft.com/office/drawing/2014/main" xmlns="" val="20001"/>
                    </a:ext>
                  </a:extLst>
                </a:gridCol>
                <a:gridCol w="609086">
                  <a:extLst>
                    <a:ext uri="{9D8B030D-6E8A-4147-A177-3AD203B41FA5}">
                      <a16:colId xmlns:a16="http://schemas.microsoft.com/office/drawing/2014/main" xmlns="" val="20002"/>
                    </a:ext>
                  </a:extLst>
                </a:gridCol>
                <a:gridCol w="609086">
                  <a:extLst>
                    <a:ext uri="{9D8B030D-6E8A-4147-A177-3AD203B41FA5}">
                      <a16:colId xmlns:a16="http://schemas.microsoft.com/office/drawing/2014/main" xmlns="" val="20003"/>
                    </a:ext>
                  </a:extLst>
                </a:gridCol>
                <a:gridCol w="609086">
                  <a:extLst>
                    <a:ext uri="{9D8B030D-6E8A-4147-A177-3AD203B41FA5}">
                      <a16:colId xmlns:a16="http://schemas.microsoft.com/office/drawing/2014/main" xmlns="" val="20004"/>
                    </a:ext>
                  </a:extLst>
                </a:gridCol>
              </a:tblGrid>
              <a:tr h="190500">
                <a:tc>
                  <a:txBody>
                    <a:bodyPr/>
                    <a:lstStyle/>
                    <a:p>
                      <a:pPr algn="ctr" fontAlgn="b"/>
                      <a:r>
                        <a:rPr lang="en-US" sz="1100" b="0" i="0" u="none" strike="noStrike" dirty="0">
                          <a:solidFill>
                            <a:srgbClr val="000000"/>
                          </a:solidFill>
                          <a:effectLst/>
                          <a:latin typeface="Calibri" panose="020F0502020204030204" pitchFamily="34" charset="0"/>
                        </a:rPr>
                        <a:t>242+484 Comb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190500">
                <a:tc>
                  <a:txBody>
                    <a:bodyPr/>
                    <a:lstStyle/>
                    <a:p>
                      <a:pPr algn="ctr" fontAlgn="b"/>
                      <a:r>
                        <a:rPr lang="en-US" sz="1100" b="0" i="0" u="none" strike="noStrike">
                          <a:solidFill>
                            <a:srgbClr val="000000"/>
                          </a:solidFill>
                          <a:effectLst/>
                          <a:latin typeface="Calibri" panose="020F0502020204030204" pitchFamily="34" charset="0"/>
                        </a:rPr>
                        <a:t>Single RU484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0500">
                <a:tc>
                  <a:txBody>
                    <a:bodyPr/>
                    <a:lstStyle/>
                    <a:p>
                      <a:pPr algn="ctr" fontAlgn="b"/>
                      <a:r>
                        <a:rPr lang="en-US" sz="1100" b="0" i="0" u="none" strike="noStrike">
                          <a:solidFill>
                            <a:srgbClr val="000000"/>
                          </a:solidFill>
                          <a:effectLst/>
                          <a:latin typeface="Calibri" panose="020F0502020204030204" pitchFamily="34" charset="0"/>
                        </a:rPr>
                        <a:t>MRU PAPR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7.03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190500">
                <a:tc>
                  <a:txBody>
                    <a:bodyPr/>
                    <a:lstStyle/>
                    <a:p>
                      <a:pPr algn="ctr" fontAlgn="b"/>
                      <a:r>
                        <a:rPr lang="en-US" sz="1100" b="0" i="0" u="none" strike="noStrike" dirty="0">
                          <a:solidFill>
                            <a:srgbClr val="000000"/>
                          </a:solidFill>
                          <a:effectLst/>
                          <a:latin typeface="Calibri" panose="020F0502020204030204" pitchFamily="34" charset="0"/>
                        </a:rPr>
                        <a:t>New </a:t>
                      </a:r>
                      <a:r>
                        <a:rPr lang="en-US" sz="1100" b="0" i="0" u="none" strike="noStrike" dirty="0" smtClean="0">
                          <a:solidFill>
                            <a:srgbClr val="000000"/>
                          </a:solidFill>
                          <a:effectLst/>
                          <a:latin typeface="Calibri" panose="020F0502020204030204" pitchFamily="34" charset="0"/>
                        </a:rPr>
                        <a:t>Sequence</a:t>
                      </a:r>
                      <a:endParaRPr lang="en-US"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0500">
                <a:tc>
                  <a:txBody>
                    <a:bodyPr/>
                    <a:lstStyle/>
                    <a:p>
                      <a:pPr algn="ctr" fontAlgn="b"/>
                      <a:r>
                        <a:rPr lang="en-US" sz="1100" b="0" i="0" u="none" strike="noStrike" dirty="0">
                          <a:solidFill>
                            <a:srgbClr val="000000"/>
                          </a:solidFill>
                          <a:effectLst/>
                          <a:latin typeface="Calibri" panose="020F0502020204030204" pitchFamily="34" charset="0"/>
                        </a:rPr>
                        <a:t>Constant Phase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7.23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4"/>
                  </a:ext>
                </a:extLst>
              </a:tr>
              <a:tr h="190500">
                <a:tc>
                  <a:txBody>
                    <a:bodyPr/>
                    <a:lstStyle/>
                    <a:p>
                      <a:pPr algn="ctr" fontAlgn="b"/>
                      <a:r>
                        <a:rPr lang="en-US" sz="1100" b="0" i="0" u="none" strike="noStrike">
                          <a:solidFill>
                            <a:srgbClr val="000000"/>
                          </a:solidFill>
                          <a:effectLst/>
                          <a:latin typeface="Calibri" panose="020F0502020204030204" pitchFamily="34" charset="0"/>
                        </a:rPr>
                        <a:t>Linear Phase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90500">
                <a:tc>
                  <a:txBody>
                    <a:bodyPr/>
                    <a:lstStyle/>
                    <a:p>
                      <a:pPr algn="ctr" fontAlgn="b"/>
                      <a:r>
                        <a:rPr lang="en-US" sz="1100" b="0" i="0" u="none" strike="noStrike">
                          <a:solidFill>
                            <a:srgbClr val="000000"/>
                          </a:solidFill>
                          <a:effectLst/>
                          <a:latin typeface="Calibri" panose="020F0502020204030204" pitchFamily="34" charset="0"/>
                        </a:rPr>
                        <a:t>Linear Phase + Offset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6.82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35698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Summary</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14</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In the table below we summarize the reviewed solutions and compare them in terms of PAPR reduction and also design and implementation aspects</a:t>
            </a:r>
          </a:p>
          <a:p>
            <a:pPr>
              <a:lnSpc>
                <a:spcPct val="110000"/>
              </a:lnSpc>
              <a:spcBef>
                <a:spcPts val="600"/>
              </a:spcBef>
              <a:spcAft>
                <a:spcPts val="600"/>
              </a:spcAft>
            </a:pPr>
            <a:r>
              <a:rPr lang="en-US" sz="2000" b="0" kern="0" dirty="0" smtClean="0"/>
              <a:t>It is clear that the linear phase method combined with phase offset yields good results with reasonable design and implementation complexity</a:t>
            </a:r>
          </a:p>
          <a:p>
            <a:pPr>
              <a:lnSpc>
                <a:spcPct val="110000"/>
              </a:lnSpc>
              <a:spcBef>
                <a:spcPts val="600"/>
              </a:spcBef>
              <a:spcAft>
                <a:spcPts val="600"/>
              </a:spcAft>
            </a:pPr>
            <a:r>
              <a:rPr lang="en-US" sz="2000" b="0" kern="0" dirty="0" smtClean="0"/>
              <a:t>Two last methods require similar implementation complexity while additional memory is required to store phase offset values per MRU (moreover those method are applicable for 2X and 1X LTF formats with no additional design)</a:t>
            </a:r>
          </a:p>
        </p:txBody>
      </p:sp>
      <p:graphicFrame>
        <p:nvGraphicFramePr>
          <p:cNvPr id="12" name="Table 11"/>
          <p:cNvGraphicFramePr>
            <a:graphicFrameLocks noGrp="1"/>
          </p:cNvGraphicFramePr>
          <p:nvPr>
            <p:extLst>
              <p:ext uri="{D42A27DB-BD31-4B8C-83A1-F6EECF244321}">
                <p14:modId xmlns:p14="http://schemas.microsoft.com/office/powerpoint/2010/main" val="891571351"/>
              </p:ext>
            </p:extLst>
          </p:nvPr>
        </p:nvGraphicFramePr>
        <p:xfrm>
          <a:off x="1524000" y="4166655"/>
          <a:ext cx="6375400" cy="2137263"/>
        </p:xfrm>
        <a:graphic>
          <a:graphicData uri="http://schemas.openxmlformats.org/drawingml/2006/table">
            <a:tbl>
              <a:tblPr/>
              <a:tblGrid>
                <a:gridCol w="1267179">
                  <a:extLst>
                    <a:ext uri="{9D8B030D-6E8A-4147-A177-3AD203B41FA5}">
                      <a16:colId xmlns:a16="http://schemas.microsoft.com/office/drawing/2014/main" xmlns="" val="20000"/>
                    </a:ext>
                  </a:extLst>
                </a:gridCol>
                <a:gridCol w="975454">
                  <a:extLst>
                    <a:ext uri="{9D8B030D-6E8A-4147-A177-3AD203B41FA5}">
                      <a16:colId xmlns:a16="http://schemas.microsoft.com/office/drawing/2014/main" xmlns="" val="20001"/>
                    </a:ext>
                  </a:extLst>
                </a:gridCol>
                <a:gridCol w="1166899">
                  <a:extLst>
                    <a:ext uri="{9D8B030D-6E8A-4147-A177-3AD203B41FA5}">
                      <a16:colId xmlns:a16="http://schemas.microsoft.com/office/drawing/2014/main" xmlns="" val="20002"/>
                    </a:ext>
                  </a:extLst>
                </a:gridCol>
                <a:gridCol w="1677417">
                  <a:extLst>
                    <a:ext uri="{9D8B030D-6E8A-4147-A177-3AD203B41FA5}">
                      <a16:colId xmlns:a16="http://schemas.microsoft.com/office/drawing/2014/main" xmlns="" val="20003"/>
                    </a:ext>
                  </a:extLst>
                </a:gridCol>
                <a:gridCol w="1288451">
                  <a:extLst>
                    <a:ext uri="{9D8B030D-6E8A-4147-A177-3AD203B41FA5}">
                      <a16:colId xmlns:a16="http://schemas.microsoft.com/office/drawing/2014/main" xmlns="" val="20004"/>
                    </a:ext>
                  </a:extLst>
                </a:gridCol>
              </a:tblGrid>
              <a:tr h="275492">
                <a:tc>
                  <a:txBody>
                    <a:bodyPr/>
                    <a:lstStyle/>
                    <a:p>
                      <a:pPr algn="ctr" fontAlgn="ctr"/>
                      <a:r>
                        <a:rPr lang="en-US" sz="1100" b="1" i="0" u="none" strike="noStrike" dirty="0">
                          <a:solidFill>
                            <a:srgbClr val="000000"/>
                          </a:solidFill>
                          <a:effectLst/>
                          <a:latin typeface="Calibri" panose="020F0502020204030204" pitchFamily="34" charset="0"/>
                        </a:rPr>
                        <a:t>Solution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PAPR Reduction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Design/Spec Complexity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Implementation Complexity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panose="020F0502020204030204" pitchFamily="34" charset="0"/>
                        </a:rPr>
                        <a:t>Backward Compatibility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r h="413238">
                <a:tc>
                  <a:txBody>
                    <a:bodyPr/>
                    <a:lstStyle/>
                    <a:p>
                      <a:pPr algn="ctr" fontAlgn="ctr"/>
                      <a:r>
                        <a:rPr lang="en-US" sz="1100" b="0" i="0" u="none" strike="noStrike">
                          <a:solidFill>
                            <a:srgbClr val="000000"/>
                          </a:solidFill>
                          <a:effectLst/>
                          <a:latin typeface="Calibri" panose="020F0502020204030204" pitchFamily="34" charset="0"/>
                        </a:rPr>
                        <a:t>New Sequnce Design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 - A lot of sequences to define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 - large memory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75492">
                <a:tc>
                  <a:txBody>
                    <a:bodyPr/>
                    <a:lstStyle/>
                    <a:p>
                      <a:pPr algn="ctr" fontAlgn="ctr"/>
                      <a:r>
                        <a:rPr lang="en-US" sz="1100" b="0" i="0" u="none" strike="noStrike">
                          <a:solidFill>
                            <a:srgbClr val="000000"/>
                          </a:solidFill>
                          <a:effectLst/>
                          <a:latin typeface="Calibri" panose="020F0502020204030204" pitchFamily="34" charset="0"/>
                        </a:rPr>
                        <a:t>Reuse 11ax Phase Rotation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Very 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None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Full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275492">
                <a:tc>
                  <a:txBody>
                    <a:bodyPr/>
                    <a:lstStyle/>
                    <a:p>
                      <a:pPr algn="ctr" fontAlgn="ctr"/>
                      <a:r>
                        <a:rPr lang="en-US" sz="1100" b="0" i="0" u="none" strike="noStrike">
                          <a:solidFill>
                            <a:srgbClr val="000000"/>
                          </a:solidFill>
                          <a:effectLst/>
                          <a:latin typeface="Calibri" panose="020F0502020204030204" pitchFamily="34" charset="0"/>
                        </a:rPr>
                        <a:t>Constant Phase Rotation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xmlns="" val="10003"/>
                  </a:ext>
                </a:extLst>
              </a:tr>
              <a:tr h="275492">
                <a:tc>
                  <a:txBody>
                    <a:bodyPr/>
                    <a:lstStyle/>
                    <a:p>
                      <a:pPr algn="ctr" fontAlgn="ctr"/>
                      <a:r>
                        <a:rPr lang="en-US" sz="1100" b="0" i="0" u="none" strike="noStrike">
                          <a:solidFill>
                            <a:srgbClr val="000000"/>
                          </a:solidFill>
                          <a:effectLst/>
                          <a:latin typeface="Calibri" panose="020F0502020204030204" pitchFamily="34" charset="0"/>
                        </a:rPr>
                        <a:t>Linear Phase</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Medium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Meidum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0" i="0" u="none" strike="noStrike">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4"/>
                  </a:ext>
                </a:extLst>
              </a:tr>
              <a:tr h="275492">
                <a:tc>
                  <a:txBody>
                    <a:bodyPr/>
                    <a:lstStyle/>
                    <a:p>
                      <a:pPr algn="ctr" fontAlgn="ctr"/>
                      <a:r>
                        <a:rPr lang="en-US" sz="1100" b="0" i="0" u="none" strike="noStrike">
                          <a:solidFill>
                            <a:srgbClr val="000000"/>
                          </a:solidFill>
                          <a:effectLst/>
                          <a:latin typeface="Calibri" panose="020F0502020204030204" pitchFamily="34" charset="0"/>
                        </a:rPr>
                        <a:t>Linear Phase with Phase Offset</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Full (by setting phase to zero)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059340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Spec Aspects</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15</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endParaRPr lang="en-US" sz="2000" b="0" kern="0" dirty="0" smtClean="0"/>
          </a:p>
        </p:txBody>
      </p:sp>
      <mc:AlternateContent xmlns:mc="http://schemas.openxmlformats.org/markup-compatibility/2006">
        <mc:Choice xmlns:a14="http://schemas.microsoft.com/office/drawing/2010/main" Requires="a14">
          <p:sp>
            <p:nvSpPr>
              <p:cNvPr id="8" name="Rectangle 3"/>
              <p:cNvSpPr txBox="1">
                <a:spLocks noChangeArrowheads="1"/>
              </p:cNvSpPr>
              <p:nvPr/>
            </p:nvSpPr>
            <p:spPr>
              <a:xfrm>
                <a:off x="533400" y="15240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A set of Linear Phase and Phase Offset values need to be defined in the spec (similar to CSD definition)</a:t>
                </a:r>
              </a:p>
              <a:p>
                <a:pPr>
                  <a:lnSpc>
                    <a:spcPct val="110000"/>
                  </a:lnSpc>
                  <a:spcBef>
                    <a:spcPts val="600"/>
                  </a:spcBef>
                  <a:spcAft>
                    <a:spcPts val="600"/>
                  </a:spcAft>
                </a:pPr>
                <a:r>
                  <a:rPr lang="en-US" sz="2000" b="0" kern="0" dirty="0" smtClean="0"/>
                  <a:t>For each MRU combination a specific value from the defined set will be applied while both </a:t>
                </a:r>
                <a:r>
                  <a:rPr lang="en-US" sz="2000" b="0" kern="0" dirty="0" err="1" smtClean="0"/>
                  <a:t>Tx</a:t>
                </a:r>
                <a:r>
                  <a:rPr lang="en-US" sz="2000" b="0" kern="0" dirty="0" smtClean="0"/>
                  <a:t> and Rx sides will use the same value when a specific MRU is allocated (no need for additional signaling per packet)</a:t>
                </a:r>
              </a:p>
              <a:p>
                <a:pPr>
                  <a:lnSpc>
                    <a:spcPct val="110000"/>
                  </a:lnSpc>
                  <a:spcBef>
                    <a:spcPts val="600"/>
                  </a:spcBef>
                  <a:spcAft>
                    <a:spcPts val="600"/>
                  </a:spcAft>
                </a:pPr>
                <a:r>
                  <a:rPr lang="en-US" sz="2000" b="0" kern="0" dirty="0" smtClean="0"/>
                  <a:t>We checked the PAPR with different granularity </a:t>
                </a:r>
                <a:br>
                  <a:rPr lang="en-US" sz="2000" b="0" kern="0" dirty="0" smtClean="0"/>
                </a:br>
                <a:r>
                  <a:rPr lang="en-US" sz="2000" b="0" kern="0" dirty="0" smtClean="0"/>
                  <a:t>of linear phase and phase offset it appears </a:t>
                </a:r>
                <a:br>
                  <a:rPr lang="en-US" sz="2000" b="0" kern="0" dirty="0" smtClean="0"/>
                </a:br>
                <a:r>
                  <a:rPr lang="en-US" sz="2000" b="0" kern="0" dirty="0" smtClean="0"/>
                  <a:t>that 32 values are enough to be </a:t>
                </a:r>
                <a:br>
                  <a:rPr lang="en-US" sz="2000" b="0" kern="0" dirty="0" smtClean="0"/>
                </a:br>
                <a:r>
                  <a:rPr lang="en-US" sz="2000" b="0" kern="0" dirty="0" smtClean="0"/>
                  <a:t>defined (see figure on the right) </a:t>
                </a:r>
                <a:r>
                  <a:rPr lang="en-US" sz="2000" b="0" kern="0" dirty="0" smtClean="0"/>
                  <a:t/>
                </a:r>
                <a:br>
                  <a:rPr lang="en-US" sz="2000" b="0" kern="0" dirty="0" smtClean="0"/>
                </a:br>
                <a14:m>
                  <m:oMath xmlns:m="http://schemas.openxmlformats.org/officeDocument/2006/math">
                    <m:d>
                      <m:dPr>
                        <m:begChr m:val="{"/>
                        <m:endChr m:val="}"/>
                        <m:ctrlPr>
                          <a:rPr lang="en-US" sz="16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dPr>
                      <m:e>
                        <m:r>
                          <a:rPr lang="en-US" sz="1600" b="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l-GR" sz="16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1600" b="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 −</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f>
                          <m:fPr>
                            <m:ctrlP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fPr>
                          <m:num>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15</m:t>
                            </m:r>
                          </m:num>
                          <m:den>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16</m:t>
                            </m:r>
                          </m:den>
                        </m:f>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 …,</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f>
                          <m:fPr>
                            <m:ctrlP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ctrlPr>
                          </m:fPr>
                          <m:num>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15</m:t>
                            </m:r>
                          </m:num>
                          <m:den>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16</m:t>
                            </m:r>
                          </m:den>
                        </m:f>
                        <m:r>
                          <a:rPr lang="en-US" sz="1600" b="0" i="1">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16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m:rPr>
                            <m:nor/>
                          </m:rPr>
                          <a:rPr lang="en-US" sz="1600" b="0" kern="0" dirty="0"/>
                          <m:t> </m:t>
                        </m:r>
                      </m:e>
                    </m:d>
                  </m:oMath>
                </a14:m>
                <a:endParaRPr lang="en-US" sz="2000" b="0" kern="0" dirty="0" smtClean="0"/>
              </a:p>
              <a:p>
                <a:pPr>
                  <a:lnSpc>
                    <a:spcPct val="110000"/>
                  </a:lnSpc>
                  <a:spcBef>
                    <a:spcPts val="600"/>
                  </a:spcBef>
                  <a:spcAft>
                    <a:spcPts val="600"/>
                  </a:spcAft>
                </a:pPr>
                <a:r>
                  <a:rPr lang="en-US" sz="2000" b="0" kern="0" dirty="0" smtClean="0"/>
                  <a:t>Phase offset may be defined with smaller </a:t>
                </a:r>
                <a:br>
                  <a:rPr lang="en-US" sz="2000" b="0" kern="0" dirty="0" smtClean="0"/>
                </a:br>
                <a:r>
                  <a:rPr lang="en-US" sz="2000" b="0" kern="0" dirty="0" smtClean="0"/>
                  <a:t>granularity as a subset of the same set thus no </a:t>
                </a:r>
                <a:br>
                  <a:rPr lang="en-US" sz="2000" b="0" kern="0" dirty="0" smtClean="0"/>
                </a:br>
                <a:r>
                  <a:rPr lang="en-US" sz="2000" b="0" kern="0" dirty="0" smtClean="0"/>
                  <a:t>additional definition is required</a:t>
                </a:r>
              </a:p>
              <a:p>
                <a:pPr>
                  <a:lnSpc>
                    <a:spcPct val="110000"/>
                  </a:lnSpc>
                  <a:spcBef>
                    <a:spcPts val="600"/>
                  </a:spcBef>
                  <a:spcAft>
                    <a:spcPts val="600"/>
                  </a:spcAft>
                </a:pPr>
                <a:r>
                  <a:rPr lang="en-US" sz="2000" b="0" kern="0" dirty="0" smtClean="0"/>
                  <a:t>For each RU in specific MRU combination, a specific linear phase and phase offset values will be defined from the set above (e.g. by indices from the set)</a:t>
                </a:r>
              </a:p>
              <a:p>
                <a:pPr marL="0" indent="0">
                  <a:lnSpc>
                    <a:spcPct val="110000"/>
                  </a:lnSpc>
                  <a:spcBef>
                    <a:spcPts val="600"/>
                  </a:spcBef>
                  <a:spcAft>
                    <a:spcPts val="600"/>
                  </a:spcAft>
                  <a:buNone/>
                </a:pPr>
                <a:endParaRPr lang="en-US" sz="2000" b="0" kern="0" dirty="0" smtClean="0"/>
              </a:p>
            </p:txBody>
          </p:sp>
        </mc:Choice>
        <mc:Fallback>
          <p:sp>
            <p:nvSpPr>
              <p:cNvPr id="8" name="Rectangle 3"/>
              <p:cNvSpPr txBox="1">
                <a:spLocks noRot="1" noChangeAspect="1" noMove="1" noResize="1" noEditPoints="1" noAdjustHandles="1" noChangeArrowheads="1" noChangeShapeType="1" noTextEdit="1"/>
              </p:cNvSpPr>
              <p:nvPr/>
            </p:nvSpPr>
            <p:spPr>
              <a:xfrm>
                <a:off x="533400" y="1524000"/>
                <a:ext cx="8458200" cy="5029200"/>
              </a:xfrm>
              <a:prstGeom prst="rect">
                <a:avLst/>
              </a:prstGeom>
              <a:blipFill rotWithShape="0">
                <a:blip r:embed="rId2"/>
                <a:stretch>
                  <a:fillRect l="-577" t="-1212"/>
                </a:stretch>
              </a:blipFill>
              <a:ln/>
            </p:spPr>
            <p:txBody>
              <a:bodyPr/>
              <a:lstStyle/>
              <a:p>
                <a:r>
                  <a:rPr lang="en-US">
                    <a:noFill/>
                  </a:rPr>
                  <a:t> </a:t>
                </a:r>
              </a:p>
            </p:txBody>
          </p:sp>
        </mc:Fallback>
      </mc:AlternateContent>
      <p:pic>
        <p:nvPicPr>
          <p:cNvPr id="6" name="Picture 5"/>
          <p:cNvPicPr>
            <a:picLocks noChangeAspect="1"/>
          </p:cNvPicPr>
          <p:nvPr/>
        </p:nvPicPr>
        <p:blipFill>
          <a:blip r:embed="rId3"/>
          <a:stretch>
            <a:fillRect/>
          </a:stretch>
        </p:blipFill>
        <p:spPr>
          <a:xfrm>
            <a:off x="5392532" y="2895600"/>
            <a:ext cx="3751468" cy="2813000"/>
          </a:xfrm>
          <a:prstGeom prst="rect">
            <a:avLst/>
          </a:prstGeom>
        </p:spPr>
      </p:pic>
    </p:spTree>
    <p:extLst>
      <p:ext uri="{BB962C8B-B14F-4D97-AF65-F5344CB8AC3E}">
        <p14:creationId xmlns:p14="http://schemas.microsoft.com/office/powerpoint/2010/main" val="834040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Conclusion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16</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PAPR is increased in case of MRU transmission and need to be reduced in order to minimize an impact on channel estimation and PER</a:t>
            </a:r>
          </a:p>
          <a:p>
            <a:pPr>
              <a:lnSpc>
                <a:spcPct val="110000"/>
              </a:lnSpc>
              <a:spcBef>
                <a:spcPts val="600"/>
              </a:spcBef>
              <a:spcAft>
                <a:spcPts val="600"/>
              </a:spcAft>
            </a:pPr>
            <a:r>
              <a:rPr lang="en-US" sz="2000" b="0" kern="0" dirty="0" smtClean="0"/>
              <a:t>The main issue in solving PAPR problem is required optimization per MRU – single sequence design can not be optimal for all the cases</a:t>
            </a:r>
          </a:p>
          <a:p>
            <a:pPr>
              <a:lnSpc>
                <a:spcPct val="110000"/>
              </a:lnSpc>
              <a:spcBef>
                <a:spcPts val="600"/>
              </a:spcBef>
              <a:spcAft>
                <a:spcPts val="600"/>
              </a:spcAft>
            </a:pPr>
            <a:r>
              <a:rPr lang="en-US" sz="2000" b="0" kern="0" dirty="0" smtClean="0"/>
              <a:t>The trade-off between PAPR reduction and design/implementation complexity is a main issue in solving this problem</a:t>
            </a:r>
          </a:p>
          <a:p>
            <a:pPr>
              <a:lnSpc>
                <a:spcPct val="110000"/>
              </a:lnSpc>
              <a:spcBef>
                <a:spcPts val="600"/>
              </a:spcBef>
              <a:spcAft>
                <a:spcPts val="600"/>
              </a:spcAft>
            </a:pPr>
            <a:r>
              <a:rPr lang="en-US" sz="2000" b="0" kern="0" dirty="0" smtClean="0"/>
              <a:t>Several approaches are reviewed while linear phase with phase offset method is a preferred solution in terms of PAPR reduction and design complexity</a:t>
            </a:r>
          </a:p>
          <a:p>
            <a:pPr>
              <a:lnSpc>
                <a:spcPct val="110000"/>
              </a:lnSpc>
              <a:spcBef>
                <a:spcPts val="600"/>
              </a:spcBef>
              <a:spcAft>
                <a:spcPts val="600"/>
              </a:spcAft>
            </a:pPr>
            <a:r>
              <a:rPr lang="en-US" sz="2000" b="0" kern="0" dirty="0" smtClean="0"/>
              <a:t>Further investigation may be done to study PAPR aspects in general case of punctured BW transmissions</a:t>
            </a:r>
          </a:p>
          <a:p>
            <a:pPr>
              <a:lnSpc>
                <a:spcPct val="110000"/>
              </a:lnSpc>
              <a:spcBef>
                <a:spcPts val="600"/>
              </a:spcBef>
              <a:spcAft>
                <a:spcPts val="600"/>
              </a:spcAft>
            </a:pPr>
            <a:endParaRPr lang="en-US" sz="2000" b="0" kern="0" dirty="0" smtClean="0"/>
          </a:p>
        </p:txBody>
      </p:sp>
    </p:spTree>
    <p:extLst>
      <p:ext uri="{BB962C8B-B14F-4D97-AF65-F5344CB8AC3E}">
        <p14:creationId xmlns:p14="http://schemas.microsoft.com/office/powerpoint/2010/main" val="1104460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b="0" dirty="0" smtClean="0"/>
              <a:t>[1</a:t>
            </a:r>
            <a:r>
              <a:rPr lang="en-US" sz="2000" b="0" dirty="0"/>
              <a:t>] </a:t>
            </a:r>
            <a:r>
              <a:rPr lang="en-US" sz="2000" b="0" dirty="0" smtClean="0"/>
              <a:t>11-19-1925-02-00be-consideration-of-eht-ltf</a:t>
            </a:r>
          </a:p>
          <a:p>
            <a:pPr marL="0" indent="0">
              <a:buNone/>
            </a:pPr>
            <a:r>
              <a:rPr lang="en-US" sz="2000" b="0" dirty="0"/>
              <a:t>[2] 11-20-0117-01-00be-eht-ltfs-design-for-wideband</a:t>
            </a:r>
            <a:endParaRPr lang="en-US" sz="2000" b="0" dirty="0" smtClean="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17</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References</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3930356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1905001"/>
          </a:xfrm>
        </p:spPr>
        <p:txBody>
          <a:bodyPr>
            <a:normAutofit/>
          </a:bodyPr>
          <a:lstStyle/>
          <a:p>
            <a:pPr marL="0" indent="0">
              <a:buNone/>
            </a:pPr>
            <a:r>
              <a:rPr lang="en-US" sz="2000" dirty="0" smtClean="0"/>
              <a:t>Do you support that 802.11be will define a linear phase and phase offset values for minimizing PAPR in MRU allocations?</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18</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Straw-Poll</a:t>
            </a:r>
            <a:endParaRPr lang="en-US" dirty="0"/>
          </a:p>
        </p:txBody>
      </p:sp>
      <p:sp>
        <p:nvSpPr>
          <p:cNvPr id="8"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extLst>
      <p:ext uri="{BB962C8B-B14F-4D97-AF65-F5344CB8AC3E}">
        <p14:creationId xmlns:p14="http://schemas.microsoft.com/office/powerpoint/2010/main" val="273810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smtClean="0"/>
              <a:t>802.11be introduces a new type of allocation where multiple RUs may be assigned to the same STA(s) or group of STAs</a:t>
            </a:r>
          </a:p>
          <a:p>
            <a:pPr>
              <a:lnSpc>
                <a:spcPct val="110000"/>
              </a:lnSpc>
              <a:spcBef>
                <a:spcPts val="600"/>
              </a:spcBef>
              <a:spcAft>
                <a:spcPts val="600"/>
              </a:spcAft>
            </a:pPr>
            <a:r>
              <a:rPr lang="en-US" sz="2000" b="0" dirty="0" smtClean="0"/>
              <a:t>The aggregated RU may be contiguous or non-contiguous in frequency</a:t>
            </a:r>
            <a:endParaRPr lang="en-US" sz="2000" b="0" dirty="0"/>
          </a:p>
          <a:p>
            <a:pPr>
              <a:lnSpc>
                <a:spcPct val="110000"/>
              </a:lnSpc>
              <a:spcBef>
                <a:spcPts val="600"/>
              </a:spcBef>
              <a:spcAft>
                <a:spcPts val="600"/>
              </a:spcAft>
            </a:pPr>
            <a:r>
              <a:rPr lang="en-US" sz="2000" b="0" dirty="0" smtClean="0"/>
              <a:t>Multi-RU (MRU) introduces new issues and challenges that need to be addressed in 802.11be </a:t>
            </a:r>
          </a:p>
          <a:p>
            <a:pPr>
              <a:lnSpc>
                <a:spcPct val="110000"/>
              </a:lnSpc>
              <a:spcBef>
                <a:spcPts val="600"/>
              </a:spcBef>
              <a:spcAft>
                <a:spcPts val="600"/>
              </a:spcAft>
            </a:pPr>
            <a:r>
              <a:rPr lang="en-US" sz="2000" b="0" dirty="0" smtClean="0"/>
              <a:t>In this presentation we are focusing on the PAPR issue, which might be reexamined with respect to larger BW, puncturing and especially MRU </a:t>
            </a:r>
            <a:r>
              <a:rPr lang="en-US" sz="2000" b="0" dirty="0"/>
              <a:t>– see also [</a:t>
            </a:r>
            <a:r>
              <a:rPr lang="en-US" sz="2000" b="0" dirty="0" smtClean="0"/>
              <a:t>1], [2]</a:t>
            </a:r>
            <a:endParaRPr lang="en-US" sz="2000" b="0" dirty="0"/>
          </a:p>
          <a:p>
            <a:pPr>
              <a:lnSpc>
                <a:spcPct val="110000"/>
              </a:lnSpc>
              <a:spcBef>
                <a:spcPts val="600"/>
              </a:spcBef>
              <a:spcAft>
                <a:spcPts val="600"/>
              </a:spcAft>
            </a:pPr>
            <a:r>
              <a:rPr lang="en-US" sz="2000" b="0" dirty="0" smtClean="0"/>
              <a:t>We will show the PAPR impact caused by an MRU allocation; we examine the problem and provide a summary of possible solutions</a:t>
            </a:r>
          </a:p>
        </p:txBody>
      </p:sp>
      <p:sp>
        <p:nvSpPr>
          <p:cNvPr id="9" name="Footer Placeholder 4"/>
          <p:cNvSpPr>
            <a:spLocks noGrp="1"/>
          </p:cNvSpPr>
          <p:nvPr>
            <p:ph type="ftr" sz="quarter" idx="11"/>
          </p:nvPr>
        </p:nvSpPr>
        <p:spPr>
          <a:xfrm>
            <a:off x="6948040" y="6475413"/>
            <a:ext cx="1595885" cy="184666"/>
          </a:xfrm>
        </p:spPr>
        <p:txBody>
          <a:bodyPr/>
          <a:lstStyle/>
          <a:p>
            <a:r>
              <a:rPr lang="en-US" altLang="zh-CN" dirty="0"/>
              <a:t>Genadiy Tsodik (Huawei)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smtClean="0"/>
              <a:t>Problem Formulation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3</a:t>
            </a:fld>
            <a:endParaRPr lang="en-US"/>
          </a:p>
        </p:txBody>
      </p:sp>
      <p:sp>
        <p:nvSpPr>
          <p:cNvPr id="8"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smtClean="0"/>
              <a:t>LTF/STF sequences are designed and optimized for the entire BW, especially in terms of </a:t>
            </a:r>
            <a:r>
              <a:rPr lang="en-US" sz="2000" b="0" kern="0" dirty="0" smtClean="0"/>
              <a:t>PAPR, while each RU is a subset of the main sequence </a:t>
            </a:r>
            <a:endParaRPr lang="en-US" sz="2000" b="0" kern="0" dirty="0" smtClean="0"/>
          </a:p>
          <a:p>
            <a:pPr>
              <a:lnSpc>
                <a:spcPct val="110000"/>
              </a:lnSpc>
              <a:spcBef>
                <a:spcPts val="600"/>
              </a:spcBef>
              <a:spcAft>
                <a:spcPts val="600"/>
              </a:spcAft>
            </a:pPr>
            <a:r>
              <a:rPr lang="en-US" sz="2000" b="0" kern="0" dirty="0" smtClean="0"/>
              <a:t>If in case of MRU allocation type </a:t>
            </a:r>
            <a:r>
              <a:rPr lang="en-US" sz="2000" b="0" kern="0" dirty="0"/>
              <a:t>a sub-sequence (portion) of </a:t>
            </a:r>
            <a:r>
              <a:rPr lang="en-US" sz="2000" b="0" kern="0" dirty="0" smtClean="0"/>
              <a:t>EHT-LTF </a:t>
            </a:r>
            <a:r>
              <a:rPr lang="en-US" sz="2000" b="0" kern="0" dirty="0"/>
              <a:t>is transmitted in each RU,</a:t>
            </a:r>
            <a:r>
              <a:rPr lang="en-US" sz="2000" b="0" kern="0" dirty="0" smtClean="0"/>
              <a:t> (e.g. reusing of existing HE-LTF sequences), the resulting PAPR might be increased (compared with the PAPR of a single RU) </a:t>
            </a:r>
          </a:p>
          <a:p>
            <a:pPr>
              <a:lnSpc>
                <a:spcPct val="110000"/>
              </a:lnSpc>
              <a:spcBef>
                <a:spcPts val="600"/>
              </a:spcBef>
              <a:spcAft>
                <a:spcPts val="600"/>
              </a:spcAft>
            </a:pPr>
            <a:r>
              <a:rPr lang="en-US" sz="2000" b="0" kern="0" dirty="0" smtClean="0"/>
              <a:t>It can be explained theoretically as a superposition of two transmitted waveforms, where the high peaks of each of them may be located at the same time samples and thus result in a higher peak</a:t>
            </a:r>
            <a:endParaRPr lang="en-US" sz="1600" b="0" kern="0" dirty="0" smtClean="0"/>
          </a:p>
        </p:txBody>
      </p:sp>
      <p:cxnSp>
        <p:nvCxnSpPr>
          <p:cNvPr id="19" name="Straight Arrow Connector 18"/>
          <p:cNvCxnSpPr/>
          <p:nvPr/>
        </p:nvCxnSpPr>
        <p:spPr bwMode="auto">
          <a:xfrm flipV="1">
            <a:off x="3206733"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3206733" y="4662142"/>
            <a:ext cx="316281" cy="237626"/>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dirty="0" smtClean="0">
              <a:ln>
                <a:noFill/>
              </a:ln>
              <a:solidFill>
                <a:schemeClr val="tx1"/>
              </a:solidFill>
              <a:effectLst/>
              <a:latin typeface="Arial" charset="0"/>
              <a:ea typeface="宋体" charset="-122"/>
            </a:endParaRPr>
          </a:p>
        </p:txBody>
      </p:sp>
      <p:sp>
        <p:nvSpPr>
          <p:cNvPr id="21" name="Rectangle 20"/>
          <p:cNvSpPr/>
          <p:nvPr/>
        </p:nvSpPr>
        <p:spPr bwMode="auto">
          <a:xfrm>
            <a:off x="3206465" y="4986751"/>
            <a:ext cx="316281" cy="34451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22" name="TextBox 21"/>
          <p:cNvSpPr txBox="1"/>
          <p:nvPr/>
        </p:nvSpPr>
        <p:spPr>
          <a:xfrm>
            <a:off x="2681343" y="5367450"/>
            <a:ext cx="1070682" cy="270843"/>
          </a:xfrm>
          <a:prstGeom prst="rect">
            <a:avLst/>
          </a:prstGeom>
          <a:noFill/>
        </p:spPr>
        <p:txBody>
          <a:bodyPr wrap="none" rtlCol="0">
            <a:spAutoFit/>
          </a:bodyPr>
          <a:lstStyle/>
          <a:p>
            <a:r>
              <a:rPr lang="en-US" sz="1000" dirty="0" smtClean="0"/>
              <a:t>Frequency</a:t>
            </a:r>
            <a:endParaRPr lang="en-US" sz="1000" dirty="0"/>
          </a:p>
        </p:txBody>
      </p:sp>
      <p:sp>
        <p:nvSpPr>
          <p:cNvPr id="23" name="TextBox 22"/>
          <p:cNvSpPr txBox="1"/>
          <p:nvPr/>
        </p:nvSpPr>
        <p:spPr>
          <a:xfrm>
            <a:off x="3115001" y="4962932"/>
            <a:ext cx="540271" cy="440121"/>
          </a:xfrm>
          <a:prstGeom prst="rect">
            <a:avLst/>
          </a:prstGeom>
          <a:noFill/>
        </p:spPr>
        <p:txBody>
          <a:bodyPr wrap="none" rtlCol="0">
            <a:spAutoFit/>
          </a:bodyPr>
          <a:lstStyle/>
          <a:p>
            <a:pPr algn="ctr"/>
            <a:r>
              <a:rPr lang="en-US" sz="1000" dirty="0" smtClean="0"/>
              <a:t>2</a:t>
            </a:r>
            <a:r>
              <a:rPr lang="en-US" sz="1000" baseline="30000" dirty="0" smtClean="0"/>
              <a:t>nd</a:t>
            </a:r>
            <a:r>
              <a:rPr lang="en-US" sz="1000" dirty="0" smtClean="0"/>
              <a:t> </a:t>
            </a:r>
          </a:p>
          <a:p>
            <a:pPr algn="ctr"/>
            <a:r>
              <a:rPr lang="en-US" sz="1000" dirty="0" smtClean="0"/>
              <a:t>RU</a:t>
            </a:r>
            <a:endParaRPr lang="en-US" sz="1000" dirty="0"/>
          </a:p>
        </p:txBody>
      </p:sp>
      <p:sp>
        <p:nvSpPr>
          <p:cNvPr id="24" name="Left Brace 23"/>
          <p:cNvSpPr/>
          <p:nvPr/>
        </p:nvSpPr>
        <p:spPr bwMode="auto">
          <a:xfrm>
            <a:off x="2987210" y="4668849"/>
            <a:ext cx="158140" cy="664862"/>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25" name="TextBox 24"/>
          <p:cNvSpPr txBox="1"/>
          <p:nvPr/>
        </p:nvSpPr>
        <p:spPr>
          <a:xfrm>
            <a:off x="2454475" y="4864162"/>
            <a:ext cx="650576" cy="270843"/>
          </a:xfrm>
          <a:prstGeom prst="rect">
            <a:avLst/>
          </a:prstGeom>
          <a:noFill/>
        </p:spPr>
        <p:txBody>
          <a:bodyPr wrap="none" rtlCol="0">
            <a:spAutoFit/>
          </a:bodyPr>
          <a:lstStyle/>
          <a:p>
            <a:r>
              <a:rPr lang="en-US" sz="1000" dirty="0" smtClean="0"/>
              <a:t>MRU</a:t>
            </a:r>
            <a:endParaRPr lang="en-US" sz="1000" dirty="0"/>
          </a:p>
        </p:txBody>
      </p:sp>
      <p:sp>
        <p:nvSpPr>
          <p:cNvPr id="26" name="Right Arrow 25"/>
          <p:cNvSpPr/>
          <p:nvPr/>
        </p:nvSpPr>
        <p:spPr bwMode="auto">
          <a:xfrm>
            <a:off x="4017140" y="5095035"/>
            <a:ext cx="349289" cy="100748"/>
          </a:xfrm>
          <a:prstGeom prst="right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27" name="Plus 26"/>
          <p:cNvSpPr/>
          <p:nvPr/>
        </p:nvSpPr>
        <p:spPr bwMode="auto">
          <a:xfrm>
            <a:off x="5135979" y="4823628"/>
            <a:ext cx="355180" cy="279986"/>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28" name="Straight Arrow Connector 27"/>
          <p:cNvCxnSpPr/>
          <p:nvPr/>
        </p:nvCxnSpPr>
        <p:spPr bwMode="auto">
          <a:xfrm flipV="1">
            <a:off x="4573751"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5842280" y="4424516"/>
            <a:ext cx="0" cy="95217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3213380" y="4617622"/>
            <a:ext cx="332141" cy="338554"/>
          </a:xfrm>
          <a:prstGeom prst="rect">
            <a:avLst/>
          </a:prstGeom>
          <a:noFill/>
        </p:spPr>
        <p:txBody>
          <a:bodyPr wrap="none" rtlCol="0">
            <a:spAutoFit/>
          </a:bodyPr>
          <a:lstStyle/>
          <a:p>
            <a:pPr algn="ctr"/>
            <a:r>
              <a:rPr lang="en-US" sz="800" b="1" dirty="0" smtClean="0"/>
              <a:t>1</a:t>
            </a:r>
            <a:r>
              <a:rPr lang="en-US" sz="800" b="1" baseline="30000" dirty="0" smtClean="0"/>
              <a:t>st</a:t>
            </a:r>
            <a:r>
              <a:rPr lang="en-US" sz="800" b="1" dirty="0" smtClean="0"/>
              <a:t> </a:t>
            </a:r>
          </a:p>
          <a:p>
            <a:pPr algn="ctr"/>
            <a:r>
              <a:rPr lang="en-US" sz="800" b="1" dirty="0" smtClean="0"/>
              <a:t>RU</a:t>
            </a:r>
            <a:endParaRPr lang="en-US" sz="800" b="1" dirty="0"/>
          </a:p>
        </p:txBody>
      </p:sp>
      <p:sp>
        <p:nvSpPr>
          <p:cNvPr id="31" name="Rectangle 30"/>
          <p:cNvSpPr/>
          <p:nvPr/>
        </p:nvSpPr>
        <p:spPr bwMode="auto">
          <a:xfrm>
            <a:off x="4587332" y="4662142"/>
            <a:ext cx="316281" cy="237626"/>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dirty="0" smtClean="0">
              <a:ln>
                <a:noFill/>
              </a:ln>
              <a:solidFill>
                <a:schemeClr val="tx1"/>
              </a:solidFill>
              <a:effectLst/>
              <a:latin typeface="Arial" charset="0"/>
              <a:ea typeface="宋体" charset="-122"/>
            </a:endParaRPr>
          </a:p>
        </p:txBody>
      </p:sp>
      <p:sp>
        <p:nvSpPr>
          <p:cNvPr id="32" name="TextBox 31"/>
          <p:cNvSpPr txBox="1"/>
          <p:nvPr/>
        </p:nvSpPr>
        <p:spPr>
          <a:xfrm>
            <a:off x="4606108" y="4608201"/>
            <a:ext cx="332143" cy="338554"/>
          </a:xfrm>
          <a:prstGeom prst="rect">
            <a:avLst/>
          </a:prstGeom>
          <a:noFill/>
        </p:spPr>
        <p:txBody>
          <a:bodyPr wrap="none" rtlCol="0" anchor="b">
            <a:spAutoFit/>
          </a:bodyPr>
          <a:lstStyle/>
          <a:p>
            <a:pPr algn="ctr"/>
            <a:r>
              <a:rPr lang="en-US" sz="800" b="1" dirty="0" smtClean="0"/>
              <a:t>1</a:t>
            </a:r>
            <a:r>
              <a:rPr lang="en-US" sz="800" b="1" baseline="30000" dirty="0" smtClean="0"/>
              <a:t>st</a:t>
            </a:r>
            <a:r>
              <a:rPr lang="en-US" sz="800" b="1" dirty="0" smtClean="0"/>
              <a:t> </a:t>
            </a:r>
          </a:p>
          <a:p>
            <a:pPr algn="ctr"/>
            <a:r>
              <a:rPr lang="en-US" sz="800" b="1" dirty="0" smtClean="0"/>
              <a:t>RU</a:t>
            </a:r>
            <a:endParaRPr lang="en-US" sz="800" b="1" dirty="0"/>
          </a:p>
        </p:txBody>
      </p:sp>
      <p:sp>
        <p:nvSpPr>
          <p:cNvPr id="33" name="Rectangle 32"/>
          <p:cNvSpPr/>
          <p:nvPr/>
        </p:nvSpPr>
        <p:spPr bwMode="auto">
          <a:xfrm>
            <a:off x="5850527" y="4986202"/>
            <a:ext cx="316281" cy="344514"/>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34" name="TextBox 33"/>
          <p:cNvSpPr txBox="1"/>
          <p:nvPr/>
        </p:nvSpPr>
        <p:spPr>
          <a:xfrm>
            <a:off x="5759063" y="4962383"/>
            <a:ext cx="540271" cy="440121"/>
          </a:xfrm>
          <a:prstGeom prst="rect">
            <a:avLst/>
          </a:prstGeom>
          <a:noFill/>
        </p:spPr>
        <p:txBody>
          <a:bodyPr wrap="none" rtlCol="0">
            <a:spAutoFit/>
          </a:bodyPr>
          <a:lstStyle/>
          <a:p>
            <a:pPr algn="ctr"/>
            <a:r>
              <a:rPr lang="en-US" sz="1000" dirty="0" smtClean="0"/>
              <a:t>2</a:t>
            </a:r>
            <a:r>
              <a:rPr lang="en-US" sz="1000" baseline="30000" dirty="0" smtClean="0"/>
              <a:t>nd</a:t>
            </a:r>
            <a:r>
              <a:rPr lang="en-US" sz="1000" dirty="0" smtClean="0"/>
              <a:t> </a:t>
            </a:r>
          </a:p>
          <a:p>
            <a:pPr algn="ctr"/>
            <a:r>
              <a:rPr lang="en-US" sz="1000" dirty="0" smtClean="0"/>
              <a:t>RU</a:t>
            </a:r>
            <a:endParaRPr lang="en-US" sz="1000" dirty="0"/>
          </a:p>
        </p:txBody>
      </p:sp>
      <p:cxnSp>
        <p:nvCxnSpPr>
          <p:cNvPr id="35" name="Straight Arrow Connector 34"/>
          <p:cNvCxnSpPr/>
          <p:nvPr/>
        </p:nvCxnSpPr>
        <p:spPr bwMode="auto">
          <a:xfrm>
            <a:off x="2681343" y="6251568"/>
            <a:ext cx="3617991"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5975219" y="6238174"/>
            <a:ext cx="648230" cy="270843"/>
          </a:xfrm>
          <a:prstGeom prst="rect">
            <a:avLst/>
          </a:prstGeom>
          <a:noFill/>
        </p:spPr>
        <p:txBody>
          <a:bodyPr wrap="none" rtlCol="0">
            <a:spAutoFit/>
          </a:bodyPr>
          <a:lstStyle/>
          <a:p>
            <a:r>
              <a:rPr lang="en-US" sz="1000" dirty="0" smtClean="0"/>
              <a:t>Time</a:t>
            </a:r>
            <a:endParaRPr lang="en-US" sz="1000" dirty="0"/>
          </a:p>
        </p:txBody>
      </p:sp>
      <p:sp>
        <p:nvSpPr>
          <p:cNvPr id="37" name="Freeform 36"/>
          <p:cNvSpPr/>
          <p:nvPr/>
        </p:nvSpPr>
        <p:spPr bwMode="auto">
          <a:xfrm>
            <a:off x="2981765" y="5518756"/>
            <a:ext cx="2933038" cy="345544"/>
          </a:xfrm>
          <a:custGeom>
            <a:avLst/>
            <a:gdLst>
              <a:gd name="connsiteX0" fmla="*/ 0 w 2003304"/>
              <a:gd name="connsiteY0" fmla="*/ 314131 h 314131"/>
              <a:gd name="connsiteX1" fmla="*/ 230345 w 2003304"/>
              <a:gd name="connsiteY1" fmla="*/ 153587 h 314131"/>
              <a:gd name="connsiteX2" fmla="*/ 286187 w 2003304"/>
              <a:gd name="connsiteY2" fmla="*/ 265269 h 314131"/>
              <a:gd name="connsiteX3" fmla="*/ 544452 w 2003304"/>
              <a:gd name="connsiteY3" fmla="*/ 34924 h 314131"/>
              <a:gd name="connsiteX4" fmla="*/ 781778 w 2003304"/>
              <a:gd name="connsiteY4" fmla="*/ 237349 h 314131"/>
              <a:gd name="connsiteX5" fmla="*/ 914400 w 2003304"/>
              <a:gd name="connsiteY5" fmla="*/ 146607 h 314131"/>
              <a:gd name="connsiteX6" fmla="*/ 1179646 w 2003304"/>
              <a:gd name="connsiteY6" fmla="*/ 223389 h 314131"/>
              <a:gd name="connsiteX7" fmla="*/ 1416971 w 2003304"/>
              <a:gd name="connsiteY7" fmla="*/ 24 h 314131"/>
              <a:gd name="connsiteX8" fmla="*/ 1640336 w 2003304"/>
              <a:gd name="connsiteY8" fmla="*/ 209428 h 314131"/>
              <a:gd name="connsiteX9" fmla="*/ 1772959 w 2003304"/>
              <a:gd name="connsiteY9" fmla="*/ 286210 h 314131"/>
              <a:gd name="connsiteX10" fmla="*/ 2003304 w 2003304"/>
              <a:gd name="connsiteY10" fmla="*/ 104726 h 314131"/>
              <a:gd name="connsiteX11" fmla="*/ 2003304 w 2003304"/>
              <a:gd name="connsiteY11" fmla="*/ 104726 h 31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3304" h="314131">
                <a:moveTo>
                  <a:pt x="0" y="314131"/>
                </a:moveTo>
                <a:cubicBezTo>
                  <a:pt x="91323" y="237931"/>
                  <a:pt x="182647" y="161731"/>
                  <a:pt x="230345" y="153587"/>
                </a:cubicBezTo>
                <a:cubicBezTo>
                  <a:pt x="278043" y="145443"/>
                  <a:pt x="233836" y="285046"/>
                  <a:pt x="286187" y="265269"/>
                </a:cubicBezTo>
                <a:cubicBezTo>
                  <a:pt x="338538" y="245492"/>
                  <a:pt x="461854" y="39577"/>
                  <a:pt x="544452" y="34924"/>
                </a:cubicBezTo>
                <a:cubicBezTo>
                  <a:pt x="627051" y="30271"/>
                  <a:pt x="720120" y="218735"/>
                  <a:pt x="781778" y="237349"/>
                </a:cubicBezTo>
                <a:cubicBezTo>
                  <a:pt x="843436" y="255963"/>
                  <a:pt x="848089" y="148934"/>
                  <a:pt x="914400" y="146607"/>
                </a:cubicBezTo>
                <a:cubicBezTo>
                  <a:pt x="980711" y="144280"/>
                  <a:pt x="1095884" y="247819"/>
                  <a:pt x="1179646" y="223389"/>
                </a:cubicBezTo>
                <a:cubicBezTo>
                  <a:pt x="1263408" y="198958"/>
                  <a:pt x="1340189" y="2351"/>
                  <a:pt x="1416971" y="24"/>
                </a:cubicBezTo>
                <a:cubicBezTo>
                  <a:pt x="1493753" y="-2303"/>
                  <a:pt x="1581005" y="161730"/>
                  <a:pt x="1640336" y="209428"/>
                </a:cubicBezTo>
                <a:cubicBezTo>
                  <a:pt x="1699667" y="257126"/>
                  <a:pt x="1712464" y="303660"/>
                  <a:pt x="1772959" y="286210"/>
                </a:cubicBezTo>
                <a:cubicBezTo>
                  <a:pt x="1833454" y="268760"/>
                  <a:pt x="2003304" y="104726"/>
                  <a:pt x="2003304" y="104726"/>
                </a:cubicBezTo>
                <a:lnTo>
                  <a:pt x="2003304" y="104726"/>
                </a:lnTo>
              </a:path>
            </a:pathLst>
          </a:custGeom>
          <a:noFill/>
          <a:ln w="19050" cap="flat" cmpd="sng" algn="ctr">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8" name="Freeform 37"/>
          <p:cNvSpPr/>
          <p:nvPr/>
        </p:nvSpPr>
        <p:spPr bwMode="auto">
          <a:xfrm>
            <a:off x="3022644" y="5633924"/>
            <a:ext cx="2892159" cy="479174"/>
          </a:xfrm>
          <a:custGeom>
            <a:avLst/>
            <a:gdLst>
              <a:gd name="connsiteX0" fmla="*/ 0 w 1975383"/>
              <a:gd name="connsiteY0" fmla="*/ 342055 h 435613"/>
              <a:gd name="connsiteX1" fmla="*/ 139603 w 1975383"/>
              <a:gd name="connsiteY1" fmla="*/ 404877 h 435613"/>
              <a:gd name="connsiteX2" fmla="*/ 237325 w 1975383"/>
              <a:gd name="connsiteY2" fmla="*/ 314135 h 435613"/>
              <a:gd name="connsiteX3" fmla="*/ 439750 w 1975383"/>
              <a:gd name="connsiteY3" fmla="*/ 425817 h 435613"/>
              <a:gd name="connsiteX4" fmla="*/ 677075 w 1975383"/>
              <a:gd name="connsiteY4" fmla="*/ 265274 h 435613"/>
              <a:gd name="connsiteX5" fmla="*/ 879499 w 1975383"/>
              <a:gd name="connsiteY5" fmla="*/ 432797 h 435613"/>
              <a:gd name="connsiteX6" fmla="*/ 1060983 w 1975383"/>
              <a:gd name="connsiteY6" fmla="*/ 244333 h 435613"/>
              <a:gd name="connsiteX7" fmla="*/ 1179646 w 1975383"/>
              <a:gd name="connsiteY7" fmla="*/ 397897 h 435613"/>
              <a:gd name="connsiteX8" fmla="*/ 1354150 w 1975383"/>
              <a:gd name="connsiteY8" fmla="*/ 28 h 435613"/>
              <a:gd name="connsiteX9" fmla="*/ 1451872 w 1975383"/>
              <a:gd name="connsiteY9" fmla="*/ 376956 h 435613"/>
              <a:gd name="connsiteX10" fmla="*/ 1647316 w 1975383"/>
              <a:gd name="connsiteY10" fmla="*/ 342055 h 435613"/>
              <a:gd name="connsiteX11" fmla="*/ 1856721 w 1975383"/>
              <a:gd name="connsiteY11" fmla="*/ 432797 h 435613"/>
              <a:gd name="connsiteX12" fmla="*/ 1975383 w 1975383"/>
              <a:gd name="connsiteY12" fmla="*/ 216413 h 43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5383" h="435613">
                <a:moveTo>
                  <a:pt x="0" y="342055"/>
                </a:moveTo>
                <a:cubicBezTo>
                  <a:pt x="50024" y="375792"/>
                  <a:pt x="100049" y="409530"/>
                  <a:pt x="139603" y="404877"/>
                </a:cubicBezTo>
                <a:cubicBezTo>
                  <a:pt x="179157" y="400224"/>
                  <a:pt x="187301" y="310645"/>
                  <a:pt x="237325" y="314135"/>
                </a:cubicBezTo>
                <a:cubicBezTo>
                  <a:pt x="287350" y="317625"/>
                  <a:pt x="366458" y="433961"/>
                  <a:pt x="439750" y="425817"/>
                </a:cubicBezTo>
                <a:cubicBezTo>
                  <a:pt x="513042" y="417673"/>
                  <a:pt x="603784" y="264111"/>
                  <a:pt x="677075" y="265274"/>
                </a:cubicBezTo>
                <a:cubicBezTo>
                  <a:pt x="750366" y="266437"/>
                  <a:pt x="815514" y="436287"/>
                  <a:pt x="879499" y="432797"/>
                </a:cubicBezTo>
                <a:cubicBezTo>
                  <a:pt x="943484" y="429307"/>
                  <a:pt x="1010959" y="250150"/>
                  <a:pt x="1060983" y="244333"/>
                </a:cubicBezTo>
                <a:cubicBezTo>
                  <a:pt x="1111007" y="238516"/>
                  <a:pt x="1130785" y="438614"/>
                  <a:pt x="1179646" y="397897"/>
                </a:cubicBezTo>
                <a:cubicBezTo>
                  <a:pt x="1228507" y="357180"/>
                  <a:pt x="1308779" y="3518"/>
                  <a:pt x="1354150" y="28"/>
                </a:cubicBezTo>
                <a:cubicBezTo>
                  <a:pt x="1399521" y="-3462"/>
                  <a:pt x="1403011" y="319951"/>
                  <a:pt x="1451872" y="376956"/>
                </a:cubicBezTo>
                <a:cubicBezTo>
                  <a:pt x="1500733" y="433961"/>
                  <a:pt x="1579841" y="332748"/>
                  <a:pt x="1647316" y="342055"/>
                </a:cubicBezTo>
                <a:cubicBezTo>
                  <a:pt x="1714791" y="351362"/>
                  <a:pt x="1802043" y="453737"/>
                  <a:pt x="1856721" y="432797"/>
                </a:cubicBezTo>
                <a:cubicBezTo>
                  <a:pt x="1911399" y="411857"/>
                  <a:pt x="1943391" y="314135"/>
                  <a:pt x="1975383" y="216413"/>
                </a:cubicBezTo>
              </a:path>
            </a:pathLst>
          </a:custGeom>
          <a:noFill/>
          <a:ln w="19050" cap="flat" cmpd="sng" algn="ctr">
            <a:solidFill>
              <a:srgbClr val="00C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39" name="Plus 38"/>
          <p:cNvSpPr/>
          <p:nvPr/>
        </p:nvSpPr>
        <p:spPr bwMode="auto">
          <a:xfrm>
            <a:off x="2520412" y="5804937"/>
            <a:ext cx="355180" cy="279986"/>
          </a:xfrm>
          <a:prstGeom prst="mathPlu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40" name="Straight Arrow Connector 39"/>
          <p:cNvCxnSpPr/>
          <p:nvPr/>
        </p:nvCxnSpPr>
        <p:spPr bwMode="auto">
          <a:xfrm flipV="1">
            <a:off x="5002913" y="5518756"/>
            <a:ext cx="0" cy="73281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4533585" y="6223945"/>
            <a:ext cx="1023743" cy="270843"/>
          </a:xfrm>
          <a:prstGeom prst="rect">
            <a:avLst/>
          </a:prstGeom>
          <a:noFill/>
        </p:spPr>
        <p:txBody>
          <a:bodyPr wrap="none" rtlCol="0">
            <a:spAutoFit/>
          </a:bodyPr>
          <a:lstStyle/>
          <a:p>
            <a:r>
              <a:rPr lang="en-US" sz="1000" dirty="0" smtClean="0">
                <a:solidFill>
                  <a:srgbClr val="FF0000"/>
                </a:solidFill>
              </a:rPr>
              <a:t>High Peak</a:t>
            </a:r>
            <a:endParaRPr lang="en-US" sz="1000" dirty="0">
              <a:solidFill>
                <a:srgbClr val="FF0000"/>
              </a:solidFill>
            </a:endParaRPr>
          </a:p>
        </p:txBody>
      </p:sp>
    </p:spTree>
    <p:extLst>
      <p:ext uri="{BB962C8B-B14F-4D97-AF65-F5344CB8AC3E}">
        <p14:creationId xmlns:p14="http://schemas.microsoft.com/office/powerpoint/2010/main" val="343051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Impact on PAPR</a:t>
            </a:r>
            <a:endParaRPr lang="en-US" dirty="0"/>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4</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sz="2000" b="0" kern="0" dirty="0"/>
              <a:t>In the figures below we show the impact of MRU on PAPR of HE-LTF, where we </a:t>
            </a:r>
            <a:r>
              <a:rPr lang="en-US" sz="2000" b="0" kern="0" dirty="0" smtClean="0"/>
              <a:t>use HE-LTF </a:t>
            </a:r>
            <a:r>
              <a:rPr lang="en-US" sz="2000" b="0" kern="0" dirty="0"/>
              <a:t>sequences of 11ax per each RU within an MRU</a:t>
            </a:r>
          </a:p>
          <a:p>
            <a:pPr>
              <a:lnSpc>
                <a:spcPct val="110000"/>
              </a:lnSpc>
              <a:spcBef>
                <a:spcPts val="600"/>
              </a:spcBef>
              <a:spcAft>
                <a:spcPts val="0"/>
              </a:spcAft>
            </a:pPr>
            <a:r>
              <a:rPr lang="en-US" sz="2000" b="0" kern="0" dirty="0" smtClean="0"/>
              <a:t>We show an example for specific RU sizes over all the possible MRUs (x-axes represents indexes of RUs in an MRU, i.e. 1</a:t>
            </a:r>
            <a:r>
              <a:rPr lang="en-US" sz="2000" b="0" kern="0" baseline="-25000" dirty="0" smtClean="0"/>
              <a:t>5</a:t>
            </a:r>
            <a:r>
              <a:rPr lang="en-US" sz="2000" b="0" kern="0" dirty="0" smtClean="0"/>
              <a:t> in figure of 106+26 means 1</a:t>
            </a:r>
            <a:r>
              <a:rPr lang="en-US" sz="2000" b="0" kern="0" baseline="30000" dirty="0" smtClean="0"/>
              <a:t>st</a:t>
            </a:r>
            <a:r>
              <a:rPr lang="en-US" sz="2000" b="0" kern="0" dirty="0" smtClean="0"/>
              <a:t> 106-tone RU and 5</a:t>
            </a:r>
            <a:r>
              <a:rPr lang="en-US" sz="2000" b="0" kern="0" baseline="30000" dirty="0" smtClean="0"/>
              <a:t>th</a:t>
            </a:r>
            <a:r>
              <a:rPr lang="en-US" sz="2000" b="0" kern="0" dirty="0" smtClean="0"/>
              <a:t> 26-tone RU)</a:t>
            </a:r>
          </a:p>
          <a:p>
            <a:pPr>
              <a:lnSpc>
                <a:spcPct val="110000"/>
              </a:lnSpc>
              <a:spcBef>
                <a:spcPts val="600"/>
              </a:spcBef>
              <a:spcAft>
                <a:spcPts val="0"/>
              </a:spcAft>
            </a:pPr>
            <a:r>
              <a:rPr lang="en-US" sz="2000" b="0" kern="0" dirty="0" smtClean="0"/>
              <a:t>We </a:t>
            </a:r>
            <a:r>
              <a:rPr lang="en-US" sz="2000" b="0" kern="0" dirty="0"/>
              <a:t>can see the PAPR is increased by 1.5-2dB in case of large RUs and </a:t>
            </a:r>
            <a:r>
              <a:rPr lang="en-US" sz="2000" b="0" kern="0" dirty="0" smtClean="0"/>
              <a:t>1.5-3dB </a:t>
            </a:r>
            <a:r>
              <a:rPr lang="en-US" sz="2000" b="0" kern="0" dirty="0"/>
              <a:t>in case of small RUs </a:t>
            </a:r>
          </a:p>
        </p:txBody>
      </p:sp>
      <p:pic>
        <p:nvPicPr>
          <p:cNvPr id="12" name="Picture 11"/>
          <p:cNvPicPr>
            <a:picLocks noChangeAspect="1"/>
          </p:cNvPicPr>
          <p:nvPr/>
        </p:nvPicPr>
        <p:blipFill>
          <a:blip r:embed="rId2">
            <a:clrChange>
              <a:clrFrom>
                <a:srgbClr val="FFFFFF"/>
              </a:clrFrom>
              <a:clrTo>
                <a:srgbClr val="FFFFFF">
                  <a:alpha val="0"/>
                </a:srgbClr>
              </a:clrTo>
            </a:clrChange>
          </a:blip>
          <a:stretch>
            <a:fillRect/>
          </a:stretch>
        </p:blipFill>
        <p:spPr>
          <a:xfrm>
            <a:off x="194693" y="3886200"/>
            <a:ext cx="3384376" cy="2684178"/>
          </a:xfrm>
          <a:prstGeom prst="rect">
            <a:avLst/>
          </a:prstGeom>
        </p:spPr>
      </p:pic>
      <p:pic>
        <p:nvPicPr>
          <p:cNvPr id="4" name="Picture 3"/>
          <p:cNvPicPr>
            <a:picLocks noChangeAspect="1"/>
          </p:cNvPicPr>
          <p:nvPr/>
        </p:nvPicPr>
        <p:blipFill>
          <a:blip r:embed="rId3"/>
          <a:stretch>
            <a:fillRect/>
          </a:stretch>
        </p:blipFill>
        <p:spPr>
          <a:xfrm>
            <a:off x="5985932" y="3753694"/>
            <a:ext cx="3453601" cy="2813000"/>
          </a:xfrm>
          <a:prstGeom prst="rect">
            <a:avLst/>
          </a:prstGeom>
        </p:spPr>
      </p:pic>
      <p:pic>
        <p:nvPicPr>
          <p:cNvPr id="6" name="Picture 5"/>
          <p:cNvPicPr>
            <a:picLocks noChangeAspect="1"/>
          </p:cNvPicPr>
          <p:nvPr/>
        </p:nvPicPr>
        <p:blipFill>
          <a:blip r:embed="rId4"/>
          <a:stretch>
            <a:fillRect/>
          </a:stretch>
        </p:blipFill>
        <p:spPr>
          <a:xfrm>
            <a:off x="3072567" y="3775643"/>
            <a:ext cx="3332778" cy="2760139"/>
          </a:xfrm>
          <a:prstGeom prst="rect">
            <a:avLst/>
          </a:prstGeom>
        </p:spPr>
      </p:pic>
    </p:spTree>
    <p:extLst>
      <p:ext uri="{BB962C8B-B14F-4D97-AF65-F5344CB8AC3E}">
        <p14:creationId xmlns:p14="http://schemas.microsoft.com/office/powerpoint/2010/main" val="2196853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Why is PAPR on EHT-LTF an Issue?</a:t>
            </a:r>
            <a:endParaRPr lang="en-US" dirty="0"/>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5</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400"/>
              </a:spcBef>
              <a:spcAft>
                <a:spcPts val="600"/>
              </a:spcAft>
            </a:pPr>
            <a:r>
              <a:rPr lang="en-US" sz="2000" b="0" kern="0" dirty="0" smtClean="0"/>
              <a:t>We also checked the impact of PAPR on data portion in case of an MRU</a:t>
            </a:r>
          </a:p>
          <a:p>
            <a:pPr>
              <a:lnSpc>
                <a:spcPct val="110000"/>
              </a:lnSpc>
              <a:spcBef>
                <a:spcPts val="400"/>
              </a:spcBef>
              <a:spcAft>
                <a:spcPts val="600"/>
              </a:spcAft>
            </a:pPr>
            <a:r>
              <a:rPr lang="en-US" sz="2000" b="0" kern="0" dirty="0" smtClean="0"/>
              <a:t>As we can see </a:t>
            </a:r>
            <a:r>
              <a:rPr lang="en-US" sz="2000" b="0" kern="0" dirty="0"/>
              <a:t>i</a:t>
            </a:r>
            <a:r>
              <a:rPr lang="en-US" sz="2000" b="0" kern="0" dirty="0" smtClean="0"/>
              <a:t>n the figure below, the PAPR of the data portion is increased by 0.5-1dB which is a significantly smaller impact than on the PAPR of the </a:t>
            </a:r>
            <a:r>
              <a:rPr lang="en-US" sz="2000" b="0" kern="0" dirty="0" smtClean="0"/>
              <a:t>EHT-LTF</a:t>
            </a:r>
            <a:endParaRPr lang="en-US" sz="2000" b="0" kern="0" dirty="0" smtClean="0"/>
          </a:p>
          <a:p>
            <a:pPr>
              <a:lnSpc>
                <a:spcPct val="110000"/>
              </a:lnSpc>
              <a:spcBef>
                <a:spcPts val="600"/>
              </a:spcBef>
              <a:spcAft>
                <a:spcPts val="0"/>
              </a:spcAft>
            </a:pPr>
            <a:r>
              <a:rPr lang="en-US" sz="2000" b="0" kern="0" dirty="0" smtClean="0"/>
              <a:t>It means that higher </a:t>
            </a:r>
            <a:r>
              <a:rPr lang="en-US" sz="2000" b="0" kern="0" dirty="0" err="1" smtClean="0"/>
              <a:t>backoff</a:t>
            </a:r>
            <a:r>
              <a:rPr lang="en-US" sz="2000" b="0" kern="0" dirty="0" smtClean="0"/>
              <a:t> may be required</a:t>
            </a:r>
          </a:p>
          <a:p>
            <a:pPr lvl="1">
              <a:lnSpc>
                <a:spcPct val="110000"/>
              </a:lnSpc>
              <a:spcBef>
                <a:spcPts val="400"/>
              </a:spcBef>
              <a:spcAft>
                <a:spcPts val="600"/>
              </a:spcAft>
            </a:pPr>
            <a:r>
              <a:rPr lang="en-US" sz="1600" kern="0" dirty="0" smtClean="0"/>
              <a:t>If impact on CHEST is significant, back-off will be mandated by the </a:t>
            </a:r>
            <a:r>
              <a:rPr lang="en-US" sz="1600" kern="0" dirty="0" smtClean="0"/>
              <a:t>EHT</a:t>
            </a:r>
            <a:r>
              <a:rPr lang="en-US" sz="1600" kern="0" dirty="0" smtClean="0"/>
              <a:t>-LTF </a:t>
            </a:r>
            <a:r>
              <a:rPr lang="en-US" sz="1600" kern="0" dirty="0" smtClean="0"/>
              <a:t>PAPR</a:t>
            </a:r>
            <a:endParaRPr lang="en-US" sz="1600" b="0" kern="0" dirty="0" smtClean="0"/>
          </a:p>
        </p:txBody>
      </p:sp>
      <p:pic>
        <p:nvPicPr>
          <p:cNvPr id="27" name="Picture 26"/>
          <p:cNvPicPr>
            <a:picLocks noChangeAspect="1"/>
          </p:cNvPicPr>
          <p:nvPr/>
        </p:nvPicPr>
        <p:blipFill>
          <a:blip r:embed="rId2">
            <a:clrChange>
              <a:clrFrom>
                <a:srgbClr val="FFFFFF"/>
              </a:clrFrom>
              <a:clrTo>
                <a:srgbClr val="FFFFFF">
                  <a:alpha val="0"/>
                </a:srgbClr>
              </a:clrTo>
            </a:clrChange>
          </a:blip>
          <a:stretch>
            <a:fillRect/>
          </a:stretch>
        </p:blipFill>
        <p:spPr>
          <a:xfrm>
            <a:off x="0" y="3944357"/>
            <a:ext cx="3359526" cy="2519107"/>
          </a:xfrm>
          <a:prstGeom prst="rect">
            <a:avLst/>
          </a:prstGeom>
        </p:spPr>
      </p:pic>
      <p:pic>
        <p:nvPicPr>
          <p:cNvPr id="29" name="Picture 28"/>
          <p:cNvPicPr>
            <a:picLocks noChangeAspect="1"/>
          </p:cNvPicPr>
          <p:nvPr/>
        </p:nvPicPr>
        <p:blipFill>
          <a:blip r:embed="rId3">
            <a:clrChange>
              <a:clrFrom>
                <a:srgbClr val="FFFFFF"/>
              </a:clrFrom>
              <a:clrTo>
                <a:srgbClr val="FFFFFF">
                  <a:alpha val="0"/>
                </a:srgbClr>
              </a:clrTo>
            </a:clrChange>
          </a:blip>
          <a:stretch>
            <a:fillRect/>
          </a:stretch>
        </p:blipFill>
        <p:spPr>
          <a:xfrm>
            <a:off x="3045612" y="3886422"/>
            <a:ext cx="3183118" cy="2540268"/>
          </a:xfrm>
          <a:prstGeom prst="rect">
            <a:avLst/>
          </a:prstGeom>
        </p:spPr>
      </p:pic>
      <p:pic>
        <p:nvPicPr>
          <p:cNvPr id="30" name="Picture 29"/>
          <p:cNvPicPr>
            <a:picLocks noChangeAspect="1"/>
          </p:cNvPicPr>
          <p:nvPr/>
        </p:nvPicPr>
        <p:blipFill>
          <a:blip r:embed="rId4">
            <a:clrChange>
              <a:clrFrom>
                <a:srgbClr val="FFFFFF"/>
              </a:clrFrom>
              <a:clrTo>
                <a:srgbClr val="FFFFFF">
                  <a:alpha val="0"/>
                </a:srgbClr>
              </a:clrTo>
            </a:clrChange>
          </a:blip>
          <a:stretch>
            <a:fillRect/>
          </a:stretch>
        </p:blipFill>
        <p:spPr>
          <a:xfrm>
            <a:off x="5841927" y="3855404"/>
            <a:ext cx="3432416" cy="2573762"/>
          </a:xfrm>
          <a:prstGeom prst="rect">
            <a:avLst/>
          </a:prstGeom>
        </p:spPr>
      </p:pic>
    </p:spTree>
    <p:extLst>
      <p:ext uri="{BB962C8B-B14F-4D97-AF65-F5344CB8AC3E}">
        <p14:creationId xmlns:p14="http://schemas.microsoft.com/office/powerpoint/2010/main" val="2850343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Impact of EHT-LTF MRU PAPR on PER</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6</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0"/>
              </a:spcAft>
            </a:pPr>
            <a:r>
              <a:rPr lang="en-US" sz="2000" b="0" kern="0" dirty="0" smtClean="0"/>
              <a:t>The higher PAPR associated with the EHT-LTF sequences of an MRU impact the channel estimation and hence the demodulation performance</a:t>
            </a:r>
            <a:endParaRPr lang="en-US" sz="2000" b="0" kern="0" dirty="0"/>
          </a:p>
          <a:p>
            <a:pPr>
              <a:lnSpc>
                <a:spcPct val="110000"/>
              </a:lnSpc>
              <a:spcBef>
                <a:spcPts val="0"/>
              </a:spcBef>
              <a:spcAft>
                <a:spcPts val="0"/>
              </a:spcAft>
            </a:pPr>
            <a:r>
              <a:rPr lang="en-US" sz="2000" b="0" kern="0" dirty="0" smtClean="0"/>
              <a:t>This issue is especially problematic for devices with simple/low complexity PA design, which for example do not include a DPD</a:t>
            </a:r>
          </a:p>
          <a:p>
            <a:pPr>
              <a:lnSpc>
                <a:spcPct val="110000"/>
              </a:lnSpc>
              <a:spcBef>
                <a:spcPts val="0"/>
              </a:spcBef>
              <a:spcAft>
                <a:spcPts val="0"/>
              </a:spcAft>
            </a:pPr>
            <a:r>
              <a:rPr lang="en-US" sz="2000" b="0" kern="0" dirty="0" smtClean="0"/>
              <a:t>We checked the impact of higher MRU EHT-LTF PAPR on the PER by simulating the same scenarios </a:t>
            </a:r>
            <a:r>
              <a:rPr lang="en-US" sz="2000" b="0" kern="0" dirty="0" smtClean="0"/>
              <a:t>with random sequences </a:t>
            </a:r>
            <a:r>
              <a:rPr lang="en-US" sz="2000" b="0" kern="0" dirty="0" smtClean="0"/>
              <a:t>with different PAPR</a:t>
            </a:r>
          </a:p>
        </p:txBody>
      </p:sp>
      <p:pic>
        <p:nvPicPr>
          <p:cNvPr id="3" name="Picture 2"/>
          <p:cNvPicPr>
            <a:picLocks noChangeAspect="1"/>
          </p:cNvPicPr>
          <p:nvPr/>
        </p:nvPicPr>
        <p:blipFill>
          <a:blip r:embed="rId2"/>
          <a:stretch>
            <a:fillRect/>
          </a:stretch>
        </p:blipFill>
        <p:spPr>
          <a:xfrm>
            <a:off x="4868682" y="3555874"/>
            <a:ext cx="3818118" cy="2862978"/>
          </a:xfrm>
          <a:prstGeom prst="rect">
            <a:avLst/>
          </a:prstGeom>
        </p:spPr>
      </p:pic>
      <p:pic>
        <p:nvPicPr>
          <p:cNvPr id="7" name="Picture 6"/>
          <p:cNvPicPr>
            <a:picLocks noChangeAspect="1"/>
          </p:cNvPicPr>
          <p:nvPr/>
        </p:nvPicPr>
        <p:blipFill>
          <a:blip r:embed="rId3"/>
          <a:stretch>
            <a:fillRect/>
          </a:stretch>
        </p:blipFill>
        <p:spPr>
          <a:xfrm>
            <a:off x="865565" y="3505200"/>
            <a:ext cx="3878250" cy="2908067"/>
          </a:xfrm>
          <a:prstGeom prst="rect">
            <a:avLst/>
          </a:prstGeom>
        </p:spPr>
      </p:pic>
    </p:spTree>
    <p:extLst>
      <p:ext uri="{BB962C8B-B14F-4D97-AF65-F5344CB8AC3E}">
        <p14:creationId xmlns:p14="http://schemas.microsoft.com/office/powerpoint/2010/main" val="2445341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Short (Temporary) Summary</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7</a:t>
            </a:fld>
            <a:endParaRPr lang="en-US"/>
          </a:p>
        </p:txBody>
      </p:sp>
      <p:sp>
        <p:nvSpPr>
          <p:cNvPr id="7" name="Rectangle 3"/>
          <p:cNvSpPr txBox="1">
            <a:spLocks noChangeArrowheads="1"/>
          </p:cNvSpPr>
          <p:nvPr/>
        </p:nvSpPr>
        <p:spPr>
          <a:xfrm>
            <a:off x="381000" y="1371600"/>
            <a:ext cx="8458200" cy="4648200"/>
          </a:xfrm>
          <a:prstGeom prst="rect">
            <a:avLst/>
          </a:prstGeom>
          <a:noFill/>
          <a:ln/>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1200"/>
              </a:spcAft>
            </a:pPr>
            <a:r>
              <a:rPr lang="en-US" sz="2000" b="0" kern="0" dirty="0" smtClean="0"/>
              <a:t>We’ve shown that for an MRU allocation there is an impact on PAPR, especially on the </a:t>
            </a:r>
            <a:r>
              <a:rPr lang="en-US" sz="2000" b="0" kern="0" dirty="0"/>
              <a:t>EHT-LTF, </a:t>
            </a:r>
            <a:r>
              <a:rPr lang="en-US" sz="2000" b="0" kern="0" dirty="0" smtClean="0"/>
              <a:t>thus any transmission allocated on partial BW may suffer from performance degradation:</a:t>
            </a:r>
          </a:p>
          <a:p>
            <a:pPr lvl="1">
              <a:lnSpc>
                <a:spcPct val="110000"/>
              </a:lnSpc>
              <a:spcBef>
                <a:spcPts val="0"/>
              </a:spcBef>
              <a:spcAft>
                <a:spcPts val="1200"/>
              </a:spcAft>
            </a:pPr>
            <a:r>
              <a:rPr lang="en-US" sz="1600" kern="0" dirty="0"/>
              <a:t>UL MRU</a:t>
            </a:r>
          </a:p>
          <a:p>
            <a:pPr lvl="1">
              <a:lnSpc>
                <a:spcPct val="110000"/>
              </a:lnSpc>
              <a:spcBef>
                <a:spcPts val="0"/>
              </a:spcBef>
              <a:spcAft>
                <a:spcPts val="1200"/>
              </a:spcAft>
            </a:pPr>
            <a:r>
              <a:rPr lang="en-US" sz="1600" kern="0" dirty="0"/>
              <a:t>NDP reflecting MRU allocation (similar to punctured NDP)</a:t>
            </a:r>
          </a:p>
          <a:p>
            <a:pPr lvl="1">
              <a:lnSpc>
                <a:spcPct val="110000"/>
              </a:lnSpc>
              <a:spcBef>
                <a:spcPts val="0"/>
              </a:spcBef>
              <a:spcAft>
                <a:spcPts val="1200"/>
              </a:spcAft>
            </a:pPr>
            <a:r>
              <a:rPr lang="en-US" sz="1600" kern="0" dirty="0" smtClean="0"/>
              <a:t>DL MRU (especially non-OFDMA transmissions)</a:t>
            </a:r>
          </a:p>
          <a:p>
            <a:pPr>
              <a:lnSpc>
                <a:spcPct val="110000"/>
              </a:lnSpc>
              <a:spcBef>
                <a:spcPts val="0"/>
              </a:spcBef>
              <a:spcAft>
                <a:spcPts val="1200"/>
              </a:spcAft>
            </a:pPr>
            <a:r>
              <a:rPr lang="en-US" sz="2000" b="0" kern="0" dirty="0" smtClean="0"/>
              <a:t>Back-off adjustment that is usually used in order to minimize non-linear components due to high PAPR is not an optimal solution in this case (impact on data portion is much smaller than the impact on </a:t>
            </a:r>
            <a:r>
              <a:rPr lang="en-US" sz="2000" b="0" kern="0" dirty="0"/>
              <a:t>EHT-LTF)</a:t>
            </a:r>
            <a:endParaRPr lang="en-US" sz="2000" b="0" kern="0" dirty="0" smtClean="0"/>
          </a:p>
          <a:p>
            <a:pPr>
              <a:lnSpc>
                <a:spcPct val="110000"/>
              </a:lnSpc>
              <a:spcBef>
                <a:spcPts val="0"/>
              </a:spcBef>
              <a:spcAft>
                <a:spcPts val="1200"/>
              </a:spcAft>
            </a:pPr>
            <a:r>
              <a:rPr lang="en-US" sz="2000" b="0" kern="0" dirty="0" smtClean="0"/>
              <a:t>Thus we would like to provide a solution where the PAPR in case of MRU is minimized with additional focus on the following two metrics:</a:t>
            </a:r>
          </a:p>
          <a:p>
            <a:pPr lvl="1">
              <a:lnSpc>
                <a:spcPct val="110000"/>
              </a:lnSpc>
              <a:spcBef>
                <a:spcPts val="0"/>
              </a:spcBef>
              <a:spcAft>
                <a:spcPts val="1200"/>
              </a:spcAft>
            </a:pPr>
            <a:r>
              <a:rPr lang="en-US" sz="1600" kern="0" dirty="0" smtClean="0"/>
              <a:t>Small number of EHT-LTF sequences (similar to 11ax)</a:t>
            </a:r>
          </a:p>
          <a:p>
            <a:pPr lvl="1">
              <a:lnSpc>
                <a:spcPct val="110000"/>
              </a:lnSpc>
              <a:spcBef>
                <a:spcPts val="0"/>
              </a:spcBef>
              <a:spcAft>
                <a:spcPts val="1200"/>
              </a:spcAft>
            </a:pPr>
            <a:r>
              <a:rPr lang="en-US" sz="1600" kern="0" dirty="0" smtClean="0"/>
              <a:t>Simple </a:t>
            </a:r>
            <a:r>
              <a:rPr lang="en-US" sz="1600" kern="0" dirty="0" smtClean="0"/>
              <a:t>definition in spec (few changes)</a:t>
            </a:r>
          </a:p>
          <a:p>
            <a:pPr lvl="1">
              <a:lnSpc>
                <a:spcPct val="110000"/>
              </a:lnSpc>
              <a:spcBef>
                <a:spcPts val="0"/>
              </a:spcBef>
              <a:spcAft>
                <a:spcPts val="1200"/>
              </a:spcAft>
            </a:pPr>
            <a:r>
              <a:rPr lang="en-US" sz="1600" kern="0" dirty="0" smtClean="0"/>
              <a:t>Reasonable implementation complexity</a:t>
            </a:r>
            <a:endParaRPr lang="en-US" sz="1600" kern="0" dirty="0"/>
          </a:p>
          <a:p>
            <a:pPr>
              <a:lnSpc>
                <a:spcPct val="110000"/>
              </a:lnSpc>
              <a:spcBef>
                <a:spcPts val="0"/>
              </a:spcBef>
              <a:spcAft>
                <a:spcPts val="1200"/>
              </a:spcAft>
            </a:pPr>
            <a:r>
              <a:rPr lang="en-US" sz="2000" b="0" kern="0" dirty="0"/>
              <a:t>In the next slides we will list several solutions and examine them in terms of PAPR reduction and </a:t>
            </a:r>
            <a:r>
              <a:rPr lang="en-US" sz="2000" b="0" kern="0" dirty="0" smtClean="0"/>
              <a:t>the two </a:t>
            </a:r>
            <a:r>
              <a:rPr lang="en-US" sz="2000" b="0" kern="0" dirty="0"/>
              <a:t>metrics above</a:t>
            </a:r>
          </a:p>
        </p:txBody>
      </p:sp>
    </p:spTree>
    <p:extLst>
      <p:ext uri="{BB962C8B-B14F-4D97-AF65-F5344CB8AC3E}">
        <p14:creationId xmlns:p14="http://schemas.microsoft.com/office/powerpoint/2010/main" val="294058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Straight-Forward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8</a:t>
            </a:fld>
            <a:endParaRPr lang="en-US"/>
          </a:p>
        </p:txBody>
      </p:sp>
      <p:sp>
        <p:nvSpPr>
          <p:cNvPr id="10" name="Rectangle 3"/>
          <p:cNvSpPr txBox="1">
            <a:spLocks noChangeArrowheads="1"/>
          </p:cNvSpPr>
          <p:nvPr/>
        </p:nvSpPr>
        <p:spPr>
          <a:xfrm>
            <a:off x="381000" y="1371600"/>
            <a:ext cx="8458200" cy="5029200"/>
          </a:xfrm>
          <a:prstGeom prst="rect">
            <a:avLst/>
          </a:prstGeom>
          <a:noFill/>
          <a:ln/>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1200"/>
              </a:spcAft>
            </a:pPr>
            <a:r>
              <a:rPr lang="en-US" sz="2000" b="0" kern="0" dirty="0"/>
              <a:t>The </a:t>
            </a:r>
            <a:r>
              <a:rPr lang="en-US" sz="2000" b="0" kern="0" dirty="0" smtClean="0"/>
              <a:t>straight-forward way to overcome this problem is to design new </a:t>
            </a:r>
            <a:r>
              <a:rPr lang="en-US" sz="2000" b="0" kern="0" dirty="0"/>
              <a:t>EHT-LTF sequences that </a:t>
            </a:r>
            <a:r>
              <a:rPr lang="en-US" sz="2000" b="0" kern="0" dirty="0" smtClean="0"/>
              <a:t>minimize the PAPR in case of MRU</a:t>
            </a:r>
          </a:p>
          <a:p>
            <a:pPr>
              <a:lnSpc>
                <a:spcPct val="110000"/>
              </a:lnSpc>
              <a:spcBef>
                <a:spcPts val="600"/>
              </a:spcBef>
              <a:spcAft>
                <a:spcPts val="1200"/>
              </a:spcAft>
            </a:pPr>
            <a:r>
              <a:rPr lang="en-US" sz="2000" b="0" kern="0" dirty="0"/>
              <a:t>W</a:t>
            </a:r>
            <a:r>
              <a:rPr lang="en-US" sz="2000" b="0" kern="0" dirty="0" smtClean="0"/>
              <a:t>e can see in the figure below that this indeed may significantly reduce PAPR (different sequences achieved minimal PAPR in different MRU combinations)</a:t>
            </a:r>
          </a:p>
          <a:p>
            <a:pPr>
              <a:lnSpc>
                <a:spcPct val="110000"/>
              </a:lnSpc>
              <a:spcBef>
                <a:spcPts val="600"/>
              </a:spcBef>
              <a:spcAft>
                <a:spcPts val="1200"/>
              </a:spcAft>
            </a:pPr>
            <a:r>
              <a:rPr lang="en-US" sz="2000" b="0" kern="0" dirty="0" smtClean="0"/>
              <a:t>However, this method has several drawbacks:</a:t>
            </a:r>
          </a:p>
          <a:p>
            <a:pPr lvl="1">
              <a:lnSpc>
                <a:spcPct val="110000"/>
              </a:lnSpc>
              <a:spcBef>
                <a:spcPts val="600"/>
              </a:spcBef>
              <a:spcAft>
                <a:spcPts val="1200"/>
              </a:spcAft>
            </a:pPr>
            <a:r>
              <a:rPr lang="en-US" sz="1600" kern="0" dirty="0" smtClean="0"/>
              <a:t>Specific sequence should be designed for each </a:t>
            </a:r>
            <a:br>
              <a:rPr lang="en-US" sz="1600" kern="0" dirty="0" smtClean="0"/>
            </a:br>
            <a:r>
              <a:rPr lang="en-US" sz="1600" kern="0" dirty="0" smtClean="0"/>
              <a:t>MRU combination (same RU within different </a:t>
            </a:r>
            <a:br>
              <a:rPr lang="en-US" sz="1600" kern="0" dirty="0" smtClean="0"/>
            </a:br>
            <a:r>
              <a:rPr lang="en-US" sz="1600" kern="0" dirty="0" smtClean="0"/>
              <a:t>RU combination cause different PAPR and thus </a:t>
            </a:r>
            <a:br>
              <a:rPr lang="en-US" sz="1600" kern="0" dirty="0" smtClean="0"/>
            </a:br>
            <a:r>
              <a:rPr lang="en-US" sz="1600" kern="0" dirty="0" smtClean="0"/>
              <a:t>same sequence can not be applied for all the </a:t>
            </a:r>
            <a:br>
              <a:rPr lang="en-US" sz="1600" kern="0" dirty="0" smtClean="0"/>
            </a:br>
            <a:r>
              <a:rPr lang="en-US" sz="1600" kern="0" dirty="0" smtClean="0"/>
              <a:t>cases)</a:t>
            </a:r>
          </a:p>
          <a:p>
            <a:pPr lvl="1">
              <a:lnSpc>
                <a:spcPct val="110000"/>
              </a:lnSpc>
              <a:spcBef>
                <a:spcPts val="600"/>
              </a:spcBef>
              <a:spcAft>
                <a:spcPts val="1200"/>
              </a:spcAft>
            </a:pPr>
            <a:r>
              <a:rPr lang="en-US" sz="1600" kern="0" dirty="0" smtClean="0"/>
              <a:t>Different EHT-LTF sequences will be used for </a:t>
            </a:r>
            <a:br>
              <a:rPr lang="en-US" sz="1600" kern="0" dirty="0" smtClean="0"/>
            </a:br>
            <a:r>
              <a:rPr lang="en-US" sz="1600" kern="0" dirty="0" smtClean="0"/>
              <a:t>MRU and single RU transmissions – </a:t>
            </a:r>
            <a:br>
              <a:rPr lang="en-US" sz="1600" kern="0" dirty="0" smtClean="0"/>
            </a:br>
            <a:r>
              <a:rPr lang="en-US" sz="1600" kern="0" dirty="0" smtClean="0"/>
              <a:t>increases implementation and memory complexity  </a:t>
            </a:r>
          </a:p>
          <a:p>
            <a:pPr marL="0" indent="0">
              <a:lnSpc>
                <a:spcPct val="110000"/>
              </a:lnSpc>
              <a:spcBef>
                <a:spcPts val="600"/>
              </a:spcBef>
              <a:spcAft>
                <a:spcPts val="1200"/>
              </a:spcAft>
              <a:buNone/>
            </a:pPr>
            <a:endParaRPr lang="en-US" sz="2000" kern="0" dirty="0" smtClean="0"/>
          </a:p>
          <a:p>
            <a:pPr>
              <a:lnSpc>
                <a:spcPct val="110000"/>
              </a:lnSpc>
              <a:spcBef>
                <a:spcPts val="600"/>
              </a:spcBef>
              <a:spcAft>
                <a:spcPts val="1200"/>
              </a:spcAft>
            </a:pPr>
            <a:r>
              <a:rPr lang="en-US" sz="2000" kern="0" dirty="0" smtClean="0"/>
              <a:t>Every solution based on a single EHT-LTF sequence can not be optimal for all the MRU combinations and requires a different solution for MRU and single RU</a:t>
            </a:r>
            <a:endParaRPr lang="en-US" sz="2000" kern="0" dirty="0"/>
          </a:p>
        </p:txBody>
      </p:sp>
      <p:pic>
        <p:nvPicPr>
          <p:cNvPr id="19" name="Picture 18"/>
          <p:cNvPicPr>
            <a:picLocks noChangeAspect="1"/>
          </p:cNvPicPr>
          <p:nvPr/>
        </p:nvPicPr>
        <p:blipFill>
          <a:blip r:embed="rId2"/>
          <a:stretch>
            <a:fillRect/>
          </a:stretch>
        </p:blipFill>
        <p:spPr>
          <a:xfrm>
            <a:off x="4800600" y="2667000"/>
            <a:ext cx="4173610" cy="3129540"/>
          </a:xfrm>
          <a:prstGeom prst="rect">
            <a:avLst/>
          </a:prstGeom>
        </p:spPr>
      </p:pic>
      <p:sp>
        <p:nvSpPr>
          <p:cNvPr id="20" name="TextBox 19"/>
          <p:cNvSpPr txBox="1"/>
          <p:nvPr/>
        </p:nvSpPr>
        <p:spPr>
          <a:xfrm>
            <a:off x="5850010" y="2909500"/>
            <a:ext cx="505966" cy="276999"/>
          </a:xfrm>
          <a:prstGeom prst="rect">
            <a:avLst/>
          </a:prstGeom>
          <a:noFill/>
        </p:spPr>
        <p:txBody>
          <a:bodyPr wrap="none" rtlCol="0">
            <a:spAutoFit/>
          </a:bodyPr>
          <a:lstStyle/>
          <a:p>
            <a:r>
              <a:rPr lang="en-US" dirty="0" smtClean="0">
                <a:solidFill>
                  <a:srgbClr val="FF0000"/>
                </a:solidFill>
              </a:rPr>
              <a:t>1.2dB</a:t>
            </a:r>
            <a:endParaRPr lang="en-US" dirty="0">
              <a:solidFill>
                <a:srgbClr val="FF0000"/>
              </a:solidFill>
            </a:endParaRPr>
          </a:p>
        </p:txBody>
      </p:sp>
    </p:spTree>
    <p:extLst>
      <p:ext uri="{BB962C8B-B14F-4D97-AF65-F5344CB8AC3E}">
        <p14:creationId xmlns:p14="http://schemas.microsoft.com/office/powerpoint/2010/main" val="3966884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Reusing 802.11ax Solution</a:t>
            </a:r>
            <a:endParaRPr lang="en-US" dirty="0"/>
          </a:p>
        </p:txBody>
      </p:sp>
      <p:sp>
        <p:nvSpPr>
          <p:cNvPr id="4" name="Footer Placeholder 3"/>
          <p:cNvSpPr>
            <a:spLocks noGrp="1"/>
          </p:cNvSpPr>
          <p:nvPr>
            <p:ph type="ftr" sz="quarter" idx="11"/>
          </p:nvPr>
        </p:nvSpPr>
        <p:spPr>
          <a:xfrm>
            <a:off x="6948040" y="6475413"/>
            <a:ext cx="1595885" cy="184666"/>
          </a:xfrm>
        </p:spPr>
        <p:txBody>
          <a:bodyPr/>
          <a:lstStyle/>
          <a:p>
            <a:r>
              <a:rPr lang="en-US" altLang="zh-CN" dirty="0"/>
              <a:t>Genadiy Tsodik (Huawei)</a:t>
            </a:r>
          </a:p>
        </p:txBody>
      </p:sp>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mc:AlternateContent xmlns:mc="http://schemas.openxmlformats.org/markup-compatibility/2006" xmlns:a14="http://schemas.microsoft.com/office/drawing/2010/main">
        <mc:Choice Requires="a14">
          <p:sp>
            <p:nvSpPr>
              <p:cNvPr id="10" name="Rectangle 3"/>
              <p:cNvSpPr txBox="1">
                <a:spLocks noChangeArrowheads="1"/>
              </p:cNvSpPr>
              <p:nvPr/>
            </p:nvSpPr>
            <p:spPr>
              <a:xfrm>
                <a:off x="381000" y="1371600"/>
                <a:ext cx="8458200" cy="5029200"/>
              </a:xfrm>
              <a:prstGeom prst="rect">
                <a:avLst/>
              </a:prstGeom>
              <a:noFill/>
              <a:ln/>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0"/>
                  </a:spcBef>
                  <a:spcAft>
                    <a:spcPts val="2400"/>
                  </a:spcAft>
                </a:pPr>
                <a:r>
                  <a:rPr lang="en-US" sz="2000" b="0" kern="0" dirty="0" smtClean="0"/>
                  <a:t>PAPR reduction is considered in 802.11ax for large BW where the solution is based on simple and constant phase rotation applied to 20MHz channel portions (rotation for all tones by </a:t>
                </a:r>
                <a14:m>
                  <m:oMath xmlns:m="http://schemas.openxmlformats.org/officeDocument/2006/math">
                    <m:r>
                      <a:rPr lang="en-US" sz="2000" b="0" i="1" smtClean="0">
                        <a:solidFill>
                          <a:schemeClr val="tx1">
                            <a:lumMod val="75000"/>
                            <a:lumOff val="25000"/>
                          </a:schemeClr>
                        </a:solidFill>
                        <a:latin typeface="Cambria Math" panose="02040503050406030204" pitchFamily="18" charset="0"/>
                        <a:ea typeface="Arial Unicode MS" pitchFamily="34" charset="-128"/>
                        <a:cs typeface="Arial Unicode MS" pitchFamily="34" charset="-128"/>
                      </a:rPr>
                      <m:t>−</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f>
                      <m:fPr>
                        <m:type m:val="lin"/>
                        <m:ctrlP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2</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oMath>
                </a14:m>
                <a:r>
                  <a:rPr lang="en-US" sz="2000" b="0" kern="0" dirty="0" smtClean="0"/>
                  <a:t>and </a:t>
                </a:r>
                <a14:m>
                  <m:oMath xmlns:m="http://schemas.openxmlformats.org/officeDocument/2006/math">
                    <m:f>
                      <m:fPr>
                        <m:type m:val="lin"/>
                        <m:ctrlP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ctrlPr>
                      </m:fPr>
                      <m:num>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𝜋</m:t>
                        </m:r>
                      </m:num>
                      <m:den>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2</m:t>
                        </m:r>
                        <m:r>
                          <a:rPr lang="en-US" sz="2000" b="0" i="1">
                            <a:solidFill>
                              <a:schemeClr val="tx1">
                                <a:lumMod val="75000"/>
                                <a:lumOff val="25000"/>
                              </a:schemeClr>
                            </a:solidFill>
                            <a:latin typeface="Cambria Math" panose="02040503050406030204" pitchFamily="18" charset="0"/>
                            <a:ea typeface="Cambria Math" panose="02040503050406030204" pitchFamily="18" charset="0"/>
                            <a:cs typeface="Arial Unicode MS" pitchFamily="34" charset="-128"/>
                          </a:rPr>
                          <m:t> </m:t>
                        </m:r>
                      </m:den>
                    </m:f>
                  </m:oMath>
                </a14:m>
                <a:r>
                  <a:rPr lang="en-US" sz="2000" b="0" kern="0" dirty="0" smtClean="0"/>
                  <a:t>)</a:t>
                </a:r>
              </a:p>
              <a:p>
                <a:pPr>
                  <a:lnSpc>
                    <a:spcPct val="110000"/>
                  </a:lnSpc>
                  <a:spcBef>
                    <a:spcPts val="0"/>
                  </a:spcBef>
                  <a:spcAft>
                    <a:spcPts val="2400"/>
                  </a:spcAft>
                </a:pPr>
                <a:r>
                  <a:rPr lang="en-US" sz="2000" b="0" kern="0" dirty="0" smtClean="0"/>
                  <a:t>We can see in the figure on the right that </a:t>
                </a:r>
                <a:br>
                  <a:rPr lang="en-US" sz="2000" b="0" kern="0" dirty="0" smtClean="0"/>
                </a:br>
                <a:r>
                  <a:rPr lang="en-US" sz="2000" b="0" kern="0" dirty="0" smtClean="0"/>
                  <a:t>applying a constant phase rotation for the </a:t>
                </a:r>
                <a:br>
                  <a:rPr lang="en-US" sz="2000" b="0" kern="0" dirty="0" smtClean="0"/>
                </a:br>
                <a:r>
                  <a:rPr lang="en-US" sz="2000" b="0" kern="0" dirty="0" smtClean="0"/>
                  <a:t>same 20MHz can not optimize all the cases </a:t>
                </a:r>
                <a:br>
                  <a:rPr lang="en-US" sz="2000" b="0" kern="0" dirty="0" smtClean="0"/>
                </a:br>
                <a:r>
                  <a:rPr lang="en-US" sz="2000" b="0" kern="0" dirty="0" smtClean="0"/>
                  <a:t>in terms of PAPR</a:t>
                </a:r>
              </a:p>
              <a:p>
                <a:pPr>
                  <a:lnSpc>
                    <a:spcPct val="110000"/>
                  </a:lnSpc>
                  <a:spcBef>
                    <a:spcPts val="0"/>
                  </a:spcBef>
                  <a:spcAft>
                    <a:spcPts val="2400"/>
                  </a:spcAft>
                </a:pPr>
                <a:r>
                  <a:rPr lang="en-US" sz="2000" b="0" kern="0" dirty="0" smtClean="0"/>
                  <a:t>For example in case of 80MHz, PAPR remains </a:t>
                </a:r>
                <a:br>
                  <a:rPr lang="en-US" sz="2000" b="0" kern="0" dirty="0" smtClean="0"/>
                </a:br>
                <a:r>
                  <a:rPr lang="en-US" sz="2000" b="0" kern="0" dirty="0" smtClean="0"/>
                  <a:t>almost the same with and without phase </a:t>
                </a:r>
                <a:br>
                  <a:rPr lang="en-US" sz="2000" b="0" kern="0" dirty="0" smtClean="0"/>
                </a:br>
                <a:r>
                  <a:rPr lang="en-US" sz="2000" b="0" kern="0" dirty="0" smtClean="0"/>
                  <a:t>rotation (reduced by less than 0.5dB)</a:t>
                </a:r>
              </a:p>
              <a:p>
                <a:pPr>
                  <a:lnSpc>
                    <a:spcPct val="110000"/>
                  </a:lnSpc>
                  <a:spcBef>
                    <a:spcPts val="0"/>
                  </a:spcBef>
                  <a:spcAft>
                    <a:spcPts val="2400"/>
                  </a:spcAft>
                </a:pPr>
                <a:r>
                  <a:rPr lang="en-US" sz="2000" b="0" kern="0" dirty="0" smtClean="0"/>
                  <a:t>Moreover, this solution is not relevant for small</a:t>
                </a:r>
                <a:br>
                  <a:rPr lang="en-US" sz="2000" b="0" kern="0" dirty="0" smtClean="0"/>
                </a:br>
                <a:r>
                  <a:rPr lang="en-US" sz="2000" b="0" kern="0" dirty="0" smtClean="0"/>
                  <a:t>RUs and thus additional solutions are required for </a:t>
                </a:r>
                <a:br>
                  <a:rPr lang="en-US" sz="2000" b="0" kern="0" dirty="0" smtClean="0"/>
                </a:br>
                <a:r>
                  <a:rPr lang="en-US" sz="2000" b="0" kern="0" dirty="0" smtClean="0"/>
                  <a:t>an MRU within 20MHz</a:t>
                </a:r>
              </a:p>
            </p:txBody>
          </p:sp>
        </mc:Choice>
        <mc:Fallback xmlns="">
          <p:sp>
            <p:nvSpPr>
              <p:cNvPr id="10" name="Rectangle 3"/>
              <p:cNvSpPr txBox="1">
                <a:spLocks noRot="1" noChangeAspect="1" noMove="1" noResize="1" noEditPoints="1" noAdjustHandles="1" noChangeArrowheads="1" noChangeShapeType="1" noTextEdit="1"/>
              </p:cNvSpPr>
              <p:nvPr/>
            </p:nvSpPr>
            <p:spPr>
              <a:xfrm>
                <a:off x="381000" y="1371600"/>
                <a:ext cx="8458200" cy="5029200"/>
              </a:xfrm>
              <a:prstGeom prst="rect">
                <a:avLst/>
              </a:prstGeom>
              <a:blipFill>
                <a:blip r:embed="rId2"/>
                <a:stretch>
                  <a:fillRect l="-649" t="-606" r="-937" b="-970"/>
                </a:stretch>
              </a:blipFill>
              <a:ln/>
            </p:spPr>
            <p:txBody>
              <a:bodyPr/>
              <a:lstStyle/>
              <a:p>
                <a:r>
                  <a:rPr lang="en-US">
                    <a:noFill/>
                  </a:rPr>
                  <a:t> </a:t>
                </a:r>
              </a:p>
            </p:txBody>
          </p:sp>
        </mc:Fallback>
      </mc:AlternateContent>
      <p:pic>
        <p:nvPicPr>
          <p:cNvPr id="8" name="Picture 7"/>
          <p:cNvPicPr>
            <a:picLocks noChangeAspect="1"/>
          </p:cNvPicPr>
          <p:nvPr/>
        </p:nvPicPr>
        <p:blipFill>
          <a:blip r:embed="rId3"/>
          <a:stretch>
            <a:fillRect/>
          </a:stretch>
        </p:blipFill>
        <p:spPr>
          <a:xfrm>
            <a:off x="5410200" y="2818969"/>
            <a:ext cx="4065442" cy="3048431"/>
          </a:xfrm>
          <a:prstGeom prst="rect">
            <a:avLst/>
          </a:prstGeom>
        </p:spPr>
      </p:pic>
      <p:sp>
        <p:nvSpPr>
          <p:cNvPr id="18" name="TextBox 17"/>
          <p:cNvSpPr txBox="1"/>
          <p:nvPr/>
        </p:nvSpPr>
        <p:spPr>
          <a:xfrm>
            <a:off x="6377637" y="3009215"/>
            <a:ext cx="556563" cy="276999"/>
          </a:xfrm>
          <a:prstGeom prst="rect">
            <a:avLst/>
          </a:prstGeom>
          <a:noFill/>
        </p:spPr>
        <p:txBody>
          <a:bodyPr wrap="none" rtlCol="0">
            <a:spAutoFit/>
          </a:bodyPr>
          <a:lstStyle/>
          <a:p>
            <a:r>
              <a:rPr lang="en-US" dirty="0" smtClean="0">
                <a:solidFill>
                  <a:srgbClr val="FF0000"/>
                </a:solidFill>
              </a:rPr>
              <a:t>0.5dB</a:t>
            </a:r>
            <a:endParaRPr lang="en-US" dirty="0">
              <a:solidFill>
                <a:srgbClr val="FF0000"/>
              </a:solidFill>
            </a:endParaRPr>
          </a:p>
        </p:txBody>
      </p:sp>
    </p:spTree>
    <p:extLst>
      <p:ext uri="{BB962C8B-B14F-4D97-AF65-F5344CB8AC3E}">
        <p14:creationId xmlns:p14="http://schemas.microsoft.com/office/powerpoint/2010/main" val="2138323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128429</TotalTime>
  <Words>1466</Words>
  <Application>Microsoft Office PowerPoint</Application>
  <PresentationFormat>On-screen Show (4:3)</PresentationFormat>
  <Paragraphs>213</Paragraphs>
  <Slides>18</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Arial Unicode MS</vt:lpstr>
      <vt:lpstr>ＭＳ Ｐゴシック</vt:lpstr>
      <vt:lpstr>宋体</vt:lpstr>
      <vt:lpstr>Arial</vt:lpstr>
      <vt:lpstr>Calibri</vt:lpstr>
      <vt:lpstr>Cambria Math</vt:lpstr>
      <vt:lpstr>Times New Roman</vt:lpstr>
      <vt:lpstr>Wingdings</vt:lpstr>
      <vt:lpstr>802-11-Submission</vt:lpstr>
      <vt:lpstr>Document</vt:lpstr>
      <vt:lpstr>Impact of Multiple RU Allocation on PAPR</vt:lpstr>
      <vt:lpstr>Introduction</vt:lpstr>
      <vt:lpstr>Problem Formulation</vt:lpstr>
      <vt:lpstr>Impact on PAPR</vt:lpstr>
      <vt:lpstr>Why is PAPR on EHT-LTF an Issue?</vt:lpstr>
      <vt:lpstr>Impact of EHT-LTF MRU PAPR on PER</vt:lpstr>
      <vt:lpstr>Short (Temporary) Summary</vt:lpstr>
      <vt:lpstr>Straight-Forward Solution</vt:lpstr>
      <vt:lpstr>Reusing 802.11ax Solution</vt:lpstr>
      <vt:lpstr>Extended 802.11ax Solution</vt:lpstr>
      <vt:lpstr>Linear Phase</vt:lpstr>
      <vt:lpstr>Linear Phase with Offset</vt:lpstr>
      <vt:lpstr>Comparison of Different Solutions</vt:lpstr>
      <vt:lpstr>Summary</vt:lpstr>
      <vt:lpstr>Spec Aspects</vt:lpstr>
      <vt:lpstr>Conclusion</vt:lpstr>
      <vt:lpstr>References</vt:lpstr>
      <vt:lpstr>Straw-Poll</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Genadiy Tsodik (TRC)</cp:lastModifiedBy>
  <cp:revision>536</cp:revision>
  <cp:lastPrinted>1998-02-10T13:28:06Z</cp:lastPrinted>
  <dcterms:created xsi:type="dcterms:W3CDTF">2013-11-12T18:41:50Z</dcterms:created>
  <dcterms:modified xsi:type="dcterms:W3CDTF">2020-03-15T18:16:39Z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(3)soto/ofdWBae5DCZTit9tm6GpKDbty+f7OXdPV3XLUDnUOxDBblfSubwnkOuKLz4TJ6M622A
Gnd9MiVADvD911ddjWksIB9MfKd0ItyideFNmq+QvHyuKFo7aIpxCTzG51sgj+ieKidfiNfp
nR7ymLVNjPjbid1h0oXjH3yAcLnn/owCBwJjzU2Ci+sY1zukpAUQiezavH8Y3KyK5Hbf3jSz
pKcnwUCzxvPdXRtFJ0</vt:lpwstr>
  </property>
  <property fmtid="{D5CDD505-2E9C-101B-9397-08002B2CF9AE}" pid="4" name="_2015_ms_pID_7253431">
    <vt:lpwstr>d16MmX4W5P2Rli/xSr0DnBeMkXuy2WeGG64j0cFxJ54TtPzKkP9mzM
bjXAs+pkbVbERcwAaw3VSkWWys4LNSvamKepdrDR9KA9VsVOzYtLk+yvk0INLP+7xrPKE81x
xU/Wt5qc21T0XM7n6aNuAl9cXNdM0qRGRbkNcME0E2RCO3VzoJqCmxGDiOEaen6OutmYtIhY
ToYPlhIul5GFaKQFtYONci7fD4B5ApAj9Z2q</vt:lpwstr>
  </property>
  <property fmtid="{D5CDD505-2E9C-101B-9397-08002B2CF9AE}" pid="5" name="_2015_ms_pID_7253432">
    <vt:lpwstr>nXQrr3QO1aiS224Len+t29U=</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1558450757</vt:lpwstr>
  </property>
</Properties>
</file>