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31" r:id="rId2"/>
    <p:sldId id="910" r:id="rId3"/>
    <p:sldId id="962" r:id="rId4"/>
    <p:sldId id="963" r:id="rId5"/>
    <p:sldId id="960" r:id="rId6"/>
    <p:sldId id="949" r:id="rId7"/>
    <p:sldId id="933" r:id="rId8"/>
    <p:sldId id="961"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a:srgbClr val="66CC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28" d="100"/>
          <a:sy n="128" d="100"/>
        </p:scale>
        <p:origin x="184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5/14/2020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802.11-20/0472r1</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Discussion of More Data subfield for multi-link</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2020-03-15</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1137966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685800">
                  <a:extLst>
                    <a:ext uri="{9D8B030D-6E8A-4147-A177-3AD203B41FA5}">
                      <a16:colId xmlns:a16="http://schemas.microsoft.com/office/drawing/2014/main" xmlns="" val="20003"/>
                    </a:ext>
                  </a:extLst>
                </a:gridCol>
                <a:gridCol w="2209800">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a:t>
                      </a:r>
                      <a:r>
                        <a:rPr lang="en-US" sz="1100" kern="1200" dirty="0" err="1" smtClean="0">
                          <a:solidFill>
                            <a:schemeClr val="dk1"/>
                          </a:solidFill>
                          <a:latin typeface="+mn-lt"/>
                          <a:ea typeface="+mn-ea"/>
                          <a:cs typeface="+mn-cs"/>
                        </a:rPr>
                        <a:t>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 </a:t>
            </a:r>
            <a:r>
              <a:rPr lang="en-US" altLang="zh-CN" sz="1800" dirty="0">
                <a:latin typeface="Times New Roman" panose="02020603050405020304" pitchFamily="18" charset="0"/>
                <a:ea typeface="楷体_GB2312" pitchFamily="49" charset="-122"/>
              </a:rPr>
              <a:t>non-DMG STA uses the More Data subfield to indicate to a STA in PS mode that more BUs are buffered for that STA at the </a:t>
            </a:r>
            <a:r>
              <a:rPr lang="en-US" altLang="zh-CN" sz="1800" dirty="0" smtClean="0">
                <a:latin typeface="Times New Roman" panose="02020603050405020304" pitchFamily="18" charset="0"/>
                <a:ea typeface="楷体_GB2312" pitchFamily="49" charset="-122"/>
              </a:rPr>
              <a:t>AP; (IEEE802.11-2016)</a:t>
            </a:r>
          </a:p>
          <a:p>
            <a:pPr>
              <a:spcBef>
                <a:spcPts val="600"/>
              </a:spcBef>
            </a:pPr>
            <a:r>
              <a:rPr lang="en-US" altLang="zh-CN" sz="1800" dirty="0" smtClean="0">
                <a:latin typeface="Times New Roman" panose="02020603050405020304" pitchFamily="18" charset="0"/>
                <a:ea typeface="楷体_GB2312" pitchFamily="49" charset="-122"/>
              </a:rPr>
              <a:t>After multi-link is introduced in 11be, the BUs of one TID can be transmitted through multiple links, and how to buffer the BUs at AP MLD side is implementation related. So it may not accurate to claim BUs are buffered at AP;</a:t>
            </a:r>
          </a:p>
          <a:p>
            <a:pPr>
              <a:spcBef>
                <a:spcPts val="600"/>
              </a:spcBef>
            </a:pPr>
            <a:r>
              <a:rPr lang="en-US" altLang="zh-CN" sz="1800" dirty="0" smtClean="0">
                <a:latin typeface="Times New Roman" panose="02020603050405020304" pitchFamily="18" charset="0"/>
                <a:ea typeface="楷体_GB2312" pitchFamily="49" charset="-122"/>
              </a:rPr>
              <a:t>How to set More Data subfield in multi-link scenario needs to be discussed.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Motivation</a:t>
            </a:r>
            <a:endParaRPr lang="en-US" sz="2800"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15125"/>
            <a:ext cx="7772400" cy="3009275"/>
          </a:xfrm>
        </p:spPr>
        <p:txBody>
          <a:bodyPr/>
          <a:lstStyle/>
          <a:p>
            <a:pPr>
              <a:spcBef>
                <a:spcPts val="600"/>
              </a:spcBef>
            </a:pPr>
            <a:r>
              <a:rPr lang="en-US" altLang="zh-CN" sz="1600" dirty="0" smtClean="0">
                <a:latin typeface="Times New Roman" panose="02020603050405020304" pitchFamily="18" charset="0"/>
                <a:ea typeface="楷体_GB2312" pitchFamily="49" charset="-122"/>
              </a:rPr>
              <a:t>Principle: More </a:t>
            </a:r>
            <a:r>
              <a:rPr lang="en-US" altLang="zh-CN" sz="1600" dirty="0">
                <a:latin typeface="Times New Roman" panose="02020603050405020304" pitchFamily="18" charset="0"/>
                <a:ea typeface="楷体_GB2312" pitchFamily="49" charset="-122"/>
              </a:rPr>
              <a:t>Data subfield is set based on the preschedule of data and management frames on this link;</a:t>
            </a:r>
          </a:p>
          <a:p>
            <a:pPr>
              <a:spcBef>
                <a:spcPts val="600"/>
              </a:spcBef>
            </a:pPr>
            <a:r>
              <a:rPr lang="en-US" altLang="zh-CN" sz="1600" dirty="0" smtClean="0">
                <a:latin typeface="Times New Roman" panose="02020603050405020304" pitchFamily="18" charset="0"/>
                <a:ea typeface="楷体_GB2312" pitchFamily="49" charset="-122"/>
              </a:rPr>
              <a:t>Assume a </a:t>
            </a:r>
            <a:r>
              <a:rPr lang="en-US" altLang="zh-CN" sz="1600" dirty="0">
                <a:latin typeface="Times New Roman" panose="02020603050405020304" pitchFamily="18" charset="0"/>
                <a:ea typeface="楷体_GB2312" pitchFamily="49" charset="-122"/>
              </a:rPr>
              <a:t>n</a:t>
            </a:r>
            <a:r>
              <a:rPr lang="en-US" altLang="zh-CN" sz="1600" dirty="0" smtClean="0">
                <a:latin typeface="Times New Roman" panose="02020603050405020304" pitchFamily="18" charset="0"/>
                <a:ea typeface="楷体_GB2312" pitchFamily="49" charset="-122"/>
              </a:rPr>
              <a:t>on-AP MLD supports TID1 and TID3, TID 1 mapping to link 1, TID 3 mapping to link 1, 2 and 3; </a:t>
            </a:r>
          </a:p>
          <a:p>
            <a:pPr>
              <a:spcBef>
                <a:spcPts val="600"/>
              </a:spcBef>
            </a:pPr>
            <a:r>
              <a:rPr lang="en-US" altLang="zh-CN" sz="1600" dirty="0" smtClean="0">
                <a:latin typeface="Times New Roman" panose="02020603050405020304" pitchFamily="18" charset="0"/>
                <a:ea typeface="楷体_GB2312" pitchFamily="49" charset="-122"/>
              </a:rPr>
              <a:t>More Data subfields in PPDU31 will be set to 0, because it is the last PPDU that carries prescheduled data and management frames on link 3;</a:t>
            </a:r>
          </a:p>
          <a:p>
            <a:pPr>
              <a:spcBef>
                <a:spcPts val="600"/>
              </a:spcBef>
            </a:pPr>
            <a:r>
              <a:rPr lang="en-US" altLang="zh-CN" sz="1600" dirty="0" smtClean="0">
                <a:latin typeface="Times New Roman" panose="02020603050405020304" pitchFamily="18" charset="0"/>
                <a:ea typeface="楷体_GB2312" pitchFamily="49" charset="-122"/>
              </a:rPr>
              <a:t>One problem is that the receiving STA on link 3 may enter doze state after PPDU31, the BUs of TID 3 failed on link 1 and 2 can not be retransmitted on link 3 anymore.</a:t>
            </a:r>
            <a:endParaRPr lang="en-US" altLang="zh-CN" sz="1200" dirty="0">
              <a:latin typeface="Times New Roman" panose="02020603050405020304" pitchFamily="18" charset="0"/>
              <a:ea typeface="楷体_GB2312" pitchFamily="49" charset="-122"/>
            </a:endParaRPr>
          </a:p>
          <a:p>
            <a:pPr>
              <a:spcBef>
                <a:spcPts val="600"/>
              </a:spcBef>
            </a:pPr>
            <a:endParaRPr lang="en-US" altLang="zh-CN" sz="1800" dirty="0" smtClean="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Potential Modification: Opt 1</a:t>
            </a:r>
            <a:endParaRPr lang="en-US" sz="2800"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162571"/>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875234"/>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615009"/>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326084"/>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602617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916509"/>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335609"/>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797572"/>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875234"/>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745184"/>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a:t>
            </a:r>
            <a:r>
              <a:rPr lang="en-US" altLang="zh-CN" sz="800" dirty="0" smtClean="0">
                <a:solidFill>
                  <a:schemeClr val="tx1"/>
                </a:solidFill>
              </a:rPr>
              <a:t>0</a:t>
            </a:r>
            <a:endParaRPr lang="zh-CN" altLang="en-US" sz="800" dirty="0">
              <a:solidFill>
                <a:schemeClr val="tx1"/>
              </a:solidFill>
            </a:endParaRPr>
          </a:p>
        </p:txBody>
      </p:sp>
      <p:sp>
        <p:nvSpPr>
          <p:cNvPr id="19" name="矩形 18"/>
          <p:cNvSpPr/>
          <p:nvPr/>
        </p:nvSpPr>
        <p:spPr>
          <a:xfrm>
            <a:off x="5181600" y="4875234"/>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332434"/>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3657599" y="5926159"/>
            <a:ext cx="4065587" cy="100012"/>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5068908"/>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3" name="文本框 2"/>
          <p:cNvSpPr txBox="1"/>
          <p:nvPr/>
        </p:nvSpPr>
        <p:spPr>
          <a:xfrm>
            <a:off x="4462463" y="5080337"/>
            <a:ext cx="748923" cy="1015663"/>
          </a:xfrm>
          <a:prstGeom prst="rect">
            <a:avLst/>
          </a:prstGeom>
          <a:noFill/>
        </p:spPr>
        <p:txBody>
          <a:bodyPr wrap="none" rtlCol="0">
            <a:spAutoFit/>
          </a:bodyPr>
          <a:lstStyle/>
          <a:p>
            <a:r>
              <a:rPr lang="en-US" altLang="zh-CN" sz="6000" dirty="0" smtClean="0">
                <a:solidFill>
                  <a:srgbClr val="C00000"/>
                </a:solidFill>
                <a:latin typeface="Segoe Print" panose="02000600000000000000" pitchFamily="2" charset="0"/>
              </a:rPr>
              <a:t>X</a:t>
            </a:r>
            <a:endParaRPr lang="zh-CN" altLang="en-US" sz="6000" dirty="0">
              <a:solidFill>
                <a:srgbClr val="C00000"/>
              </a:solidFill>
              <a:latin typeface="Segoe Print" panose="02000600000000000000" pitchFamily="2" charset="0"/>
            </a:endParaRPr>
          </a:p>
        </p:txBody>
      </p:sp>
      <p:sp>
        <p:nvSpPr>
          <p:cNvPr id="25" name="椭圆 24"/>
          <p:cNvSpPr/>
          <p:nvPr/>
        </p:nvSpPr>
        <p:spPr bwMode="auto">
          <a:xfrm>
            <a:off x="3657600" y="5727745"/>
            <a:ext cx="2133600" cy="488881"/>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文本框 25"/>
          <p:cNvSpPr txBox="1"/>
          <p:nvPr/>
        </p:nvSpPr>
        <p:spPr>
          <a:xfrm>
            <a:off x="5898108" y="6076326"/>
            <a:ext cx="1447797" cy="461665"/>
          </a:xfrm>
          <a:prstGeom prst="rect">
            <a:avLst/>
          </a:prstGeom>
          <a:noFill/>
        </p:spPr>
        <p:txBody>
          <a:bodyPr wrap="square" rtlCol="0">
            <a:spAutoFit/>
          </a:bodyPr>
          <a:lstStyle/>
          <a:p>
            <a:r>
              <a:rPr lang="en-US" altLang="zh-CN" dirty="0" smtClean="0"/>
              <a:t>Can not be used for TID3 transmission</a:t>
            </a:r>
            <a:endParaRPr lang="zh-CN" altLang="en-US" dirty="0"/>
          </a:p>
        </p:txBody>
      </p:sp>
      <p:cxnSp>
        <p:nvCxnSpPr>
          <p:cNvPr id="28" name="直接连接符 27"/>
          <p:cNvCxnSpPr>
            <a:stCxn id="25" idx="5"/>
          </p:cNvCxnSpPr>
          <p:nvPr/>
        </p:nvCxnSpPr>
        <p:spPr bwMode="auto">
          <a:xfrm>
            <a:off x="5478742" y="6145031"/>
            <a:ext cx="579159" cy="162127"/>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09735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2915038"/>
          </a:xfrm>
        </p:spPr>
        <p:txBody>
          <a:bodyPr/>
          <a:lstStyle/>
          <a:p>
            <a:pPr>
              <a:spcBef>
                <a:spcPts val="600"/>
              </a:spcBef>
            </a:pPr>
            <a:r>
              <a:rPr lang="en-US" altLang="zh-CN" sz="1600" dirty="0">
                <a:latin typeface="Times New Roman" panose="02020603050405020304" pitchFamily="18" charset="0"/>
                <a:ea typeface="楷体_GB2312" pitchFamily="49" charset="-122"/>
              </a:rPr>
              <a:t>Principle: More Data subfield is set based on buffered BUs of any TID or management frames on this link;</a:t>
            </a:r>
          </a:p>
          <a:p>
            <a:pPr>
              <a:spcBef>
                <a:spcPts val="600"/>
              </a:spcBef>
            </a:pPr>
            <a:r>
              <a:rPr lang="en-US" altLang="zh-CN" sz="1600" dirty="0">
                <a:latin typeface="Times New Roman" panose="02020603050405020304" pitchFamily="18" charset="0"/>
                <a:ea typeface="楷体_GB2312" pitchFamily="49" charset="-122"/>
              </a:rPr>
              <a:t>Although PPDU31 is the last PPDU carries BUs of TID3 in link3, the More Data subfield in PPDU31 will be set to 1, because there are still BUs of TID3 buffered at AP MLD, and may be scheduled to be transmitted through link3;</a:t>
            </a:r>
          </a:p>
          <a:p>
            <a:pPr>
              <a:spcBef>
                <a:spcPts val="600"/>
              </a:spcBef>
            </a:pPr>
            <a:r>
              <a:rPr lang="en-US" altLang="zh-CN" sz="1600" dirty="0">
                <a:latin typeface="Times New Roman" panose="02020603050405020304" pitchFamily="18" charset="0"/>
                <a:ea typeface="楷体_GB2312" pitchFamily="49" charset="-122"/>
              </a:rPr>
              <a:t>PPDU22 is the last PPDU carries BUs of TID3 in link2, and no more Bus of TID3 buffered at AP MLD. The More Data subfield in PPDU22 will be set to 0, non-AP STA on link 2 may switches to doze state after PPDU22.</a:t>
            </a:r>
          </a:p>
          <a:p>
            <a:pPr>
              <a:spcBef>
                <a:spcPts val="600"/>
              </a:spcBef>
            </a:pPr>
            <a:r>
              <a:rPr lang="en-US" altLang="zh-CN" sz="1600" dirty="0" smtClean="0">
                <a:solidFill>
                  <a:srgbClr val="C00000"/>
                </a:solidFill>
                <a:latin typeface="Times New Roman" panose="02020603050405020304" pitchFamily="18" charset="0"/>
                <a:ea typeface="楷体_GB2312" pitchFamily="49" charset="-122"/>
              </a:rPr>
              <a:t>Opt2 is more preferred;</a:t>
            </a:r>
          </a:p>
          <a:p>
            <a:pPr>
              <a:spcBef>
                <a:spcPts val="600"/>
              </a:spcBef>
            </a:pPr>
            <a:r>
              <a:rPr lang="en-US" altLang="zh-CN" sz="1600" dirty="0" smtClean="0">
                <a:latin typeface="Times New Roman" panose="02020603050405020304" pitchFamily="18" charset="0"/>
                <a:ea typeface="楷体_GB2312" pitchFamily="49" charset="-122"/>
              </a:rPr>
              <a:t>Remaining question: </a:t>
            </a:r>
            <a:r>
              <a:rPr lang="en-US" altLang="zh-CN" sz="1600" dirty="0">
                <a:latin typeface="Times New Roman" panose="02020603050405020304" pitchFamily="18" charset="0"/>
                <a:ea typeface="楷体_GB2312" pitchFamily="49" charset="-122"/>
              </a:rPr>
              <a:t>how the non-AP STA on link 3 enter doze state?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sz="2800" dirty="0"/>
              <a:t>Potential Modification: Opt 2</a:t>
            </a:r>
            <a:endParaRPr lang="en-US" sz="2800"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027612"/>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740275"/>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480050"/>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191125"/>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5891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781550"/>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200650"/>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662613"/>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740275"/>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610225"/>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1</a:t>
            </a:r>
            <a:endParaRPr lang="zh-CN" altLang="en-US" sz="800" dirty="0">
              <a:solidFill>
                <a:schemeClr val="tx1"/>
              </a:solidFill>
            </a:endParaRPr>
          </a:p>
        </p:txBody>
      </p:sp>
      <p:sp>
        <p:nvSpPr>
          <p:cNvPr id="19" name="矩形 18"/>
          <p:cNvSpPr/>
          <p:nvPr/>
        </p:nvSpPr>
        <p:spPr>
          <a:xfrm>
            <a:off x="5181600" y="4740275"/>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197475"/>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4867275" y="5797549"/>
            <a:ext cx="2855912" cy="93663"/>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2" name="矩形 21"/>
          <p:cNvSpPr/>
          <p:nvPr/>
        </p:nvSpPr>
        <p:spPr>
          <a:xfrm>
            <a:off x="4875212" y="5400675"/>
            <a:ext cx="2855913" cy="84137"/>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4933949"/>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椭圆 24"/>
          <p:cNvSpPr/>
          <p:nvPr/>
        </p:nvSpPr>
        <p:spPr bwMode="auto">
          <a:xfrm>
            <a:off x="4849313" y="5677342"/>
            <a:ext cx="2881812" cy="342458"/>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文本框 25"/>
          <p:cNvSpPr txBox="1"/>
          <p:nvPr/>
        </p:nvSpPr>
        <p:spPr>
          <a:xfrm>
            <a:off x="3892154" y="6081326"/>
            <a:ext cx="1716881" cy="276999"/>
          </a:xfrm>
          <a:prstGeom prst="rect">
            <a:avLst/>
          </a:prstGeom>
          <a:noFill/>
        </p:spPr>
        <p:txBody>
          <a:bodyPr wrap="square" rtlCol="0">
            <a:spAutoFit/>
          </a:bodyPr>
          <a:lstStyle/>
          <a:p>
            <a:r>
              <a:rPr lang="en-US" altLang="zh-CN" dirty="0" smtClean="0"/>
              <a:t>How to enter doze state?</a:t>
            </a:r>
            <a:endParaRPr lang="zh-CN" altLang="en-US" dirty="0"/>
          </a:p>
        </p:txBody>
      </p:sp>
      <p:cxnSp>
        <p:nvCxnSpPr>
          <p:cNvPr id="27" name="直接连接符 26"/>
          <p:cNvCxnSpPr/>
          <p:nvPr/>
        </p:nvCxnSpPr>
        <p:spPr bwMode="auto">
          <a:xfrm flipH="1">
            <a:off x="4819651" y="5943600"/>
            <a:ext cx="285749" cy="203199"/>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710003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2713037"/>
          </a:xfrm>
        </p:spPr>
        <p:txBody>
          <a:bodyPr/>
          <a:lstStyle/>
          <a:p>
            <a:pPr>
              <a:spcBef>
                <a:spcPts val="600"/>
              </a:spcBef>
            </a:pPr>
            <a:r>
              <a:rPr lang="en-US" altLang="zh-CN" sz="1600" dirty="0" smtClean="0">
                <a:latin typeface="Times New Roman" panose="02020603050405020304" pitchFamily="18" charset="0"/>
                <a:ea typeface="楷体_GB2312" pitchFamily="49" charset="-122"/>
              </a:rPr>
              <a:t>Remaining </a:t>
            </a:r>
            <a:r>
              <a:rPr lang="en-US" altLang="zh-CN" sz="1600" dirty="0">
                <a:latin typeface="Times New Roman" panose="02020603050405020304" pitchFamily="18" charset="0"/>
                <a:ea typeface="楷体_GB2312" pitchFamily="49" charset="-122"/>
              </a:rPr>
              <a:t>question: how the non-AP STA on link 3 enter doze state</a:t>
            </a:r>
            <a:r>
              <a:rPr lang="en-US" altLang="zh-CN" sz="1600" dirty="0" smtClean="0">
                <a:latin typeface="Times New Roman" panose="02020603050405020304" pitchFamily="18" charset="0"/>
                <a:ea typeface="楷体_GB2312" pitchFamily="49" charset="-122"/>
              </a:rPr>
              <a:t>?</a:t>
            </a:r>
          </a:p>
          <a:p>
            <a:pPr>
              <a:spcBef>
                <a:spcPts val="600"/>
              </a:spcBef>
            </a:pPr>
            <a:r>
              <a:rPr lang="en-US" altLang="zh-CN" sz="1600" dirty="0" smtClean="0">
                <a:latin typeface="Times New Roman" panose="02020603050405020304" pitchFamily="18" charset="0"/>
                <a:ea typeface="楷体_GB2312" pitchFamily="49" charset="-122"/>
              </a:rPr>
              <a:t>A </a:t>
            </a:r>
            <a:r>
              <a:rPr lang="en-US" altLang="zh-CN" sz="1600" dirty="0" err="1" smtClean="0">
                <a:latin typeface="Times New Roman" panose="02020603050405020304" pitchFamily="18" charset="0"/>
                <a:ea typeface="楷体_GB2312" pitchFamily="49" charset="-122"/>
              </a:rPr>
              <a:t>QoS</a:t>
            </a:r>
            <a:r>
              <a:rPr lang="en-US" altLang="zh-CN" sz="1600" dirty="0" smtClean="0">
                <a:latin typeface="Times New Roman" panose="02020603050405020304" pitchFamily="18" charset="0"/>
                <a:ea typeface="楷体_GB2312" pitchFamily="49" charset="-122"/>
              </a:rPr>
              <a:t> Null frame with More Data subfield set to 0 can be transmitted in link 3 to indicate no more BU will be transmitted through link 3</a:t>
            </a:r>
            <a:r>
              <a:rPr lang="en-US" altLang="zh-CN" sz="1600" dirty="0">
                <a:latin typeface="Times New Roman" panose="02020603050405020304" pitchFamily="18" charset="0"/>
                <a:ea typeface="楷体_GB2312" pitchFamily="49" charset="-122"/>
              </a:rPr>
              <a:t>;</a:t>
            </a:r>
            <a:endParaRPr lang="en-US" altLang="zh-CN" sz="1600" dirty="0" smtClean="0">
              <a:latin typeface="Times New Roman" panose="02020603050405020304" pitchFamily="18" charset="0"/>
              <a:ea typeface="楷体_GB2312" pitchFamily="49" charset="-122"/>
            </a:endParaRPr>
          </a:p>
          <a:p>
            <a:pPr>
              <a:spcBef>
                <a:spcPts val="600"/>
              </a:spcBef>
            </a:pPr>
            <a:r>
              <a:rPr lang="en-US" altLang="zh-CN" sz="1600" dirty="0" smtClean="0">
                <a:latin typeface="Times New Roman" panose="02020603050405020304" pitchFamily="18" charset="0"/>
                <a:ea typeface="楷体_GB2312" pitchFamily="49" charset="-122"/>
              </a:rPr>
              <a:t>The </a:t>
            </a:r>
            <a:r>
              <a:rPr lang="en-US" altLang="zh-CN" sz="1600" dirty="0">
                <a:latin typeface="Times New Roman" panose="02020603050405020304" pitchFamily="18" charset="0"/>
                <a:ea typeface="楷体_GB2312" pitchFamily="49" charset="-122"/>
              </a:rPr>
              <a:t>non-AP STA on link </a:t>
            </a:r>
            <a:r>
              <a:rPr lang="en-US" altLang="zh-CN" sz="1600" dirty="0" smtClean="0">
                <a:latin typeface="Times New Roman" panose="02020603050405020304" pitchFamily="18" charset="0"/>
                <a:ea typeface="楷体_GB2312" pitchFamily="49" charset="-122"/>
              </a:rPr>
              <a:t>3 </a:t>
            </a:r>
            <a:r>
              <a:rPr lang="en-US" altLang="zh-CN" sz="1600" dirty="0">
                <a:latin typeface="Times New Roman" panose="02020603050405020304" pitchFamily="18" charset="0"/>
                <a:ea typeface="楷体_GB2312" pitchFamily="49" charset="-122"/>
              </a:rPr>
              <a:t>will </a:t>
            </a:r>
            <a:r>
              <a:rPr lang="en-US" altLang="zh-CN" sz="1600" dirty="0" smtClean="0">
                <a:latin typeface="Times New Roman" panose="02020603050405020304" pitchFamily="18" charset="0"/>
                <a:ea typeface="楷体_GB2312" pitchFamily="49" charset="-122"/>
              </a:rPr>
              <a:t>switches </a:t>
            </a:r>
            <a:r>
              <a:rPr lang="en-US" altLang="zh-CN" sz="1600" dirty="0">
                <a:latin typeface="Times New Roman" panose="02020603050405020304" pitchFamily="18" charset="0"/>
                <a:ea typeface="楷体_GB2312" pitchFamily="49" charset="-122"/>
              </a:rPr>
              <a:t>to doze state after </a:t>
            </a:r>
            <a:r>
              <a:rPr lang="en-US" altLang="zh-CN" sz="1600" dirty="0" err="1" smtClean="0">
                <a:latin typeface="Times New Roman" panose="02020603050405020304" pitchFamily="18" charset="0"/>
                <a:ea typeface="楷体_GB2312" pitchFamily="49" charset="-122"/>
              </a:rPr>
              <a:t>QoS</a:t>
            </a:r>
            <a:r>
              <a:rPr lang="en-US" altLang="zh-CN" sz="1600" dirty="0" smtClean="0">
                <a:latin typeface="Times New Roman" panose="02020603050405020304" pitchFamily="18" charset="0"/>
                <a:ea typeface="楷体_GB2312" pitchFamily="49" charset="-122"/>
              </a:rPr>
              <a:t> Null frame.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Proposed More Data Setting</a:t>
            </a:r>
            <a:endParaRPr lang="en-US" sz="2800"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027612"/>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740275"/>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480050"/>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191125"/>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5891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781550"/>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200650"/>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662613"/>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740275"/>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610225"/>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1</a:t>
            </a:r>
            <a:endParaRPr lang="zh-CN" altLang="en-US" sz="800" dirty="0">
              <a:solidFill>
                <a:schemeClr val="tx1"/>
              </a:solidFill>
            </a:endParaRPr>
          </a:p>
        </p:txBody>
      </p:sp>
      <p:sp>
        <p:nvSpPr>
          <p:cNvPr id="19" name="矩形 18"/>
          <p:cNvSpPr/>
          <p:nvPr/>
        </p:nvSpPr>
        <p:spPr>
          <a:xfrm>
            <a:off x="5181600" y="4740275"/>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197475"/>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6019799" y="5797549"/>
            <a:ext cx="1703387" cy="93664"/>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2" name="矩形 21"/>
          <p:cNvSpPr/>
          <p:nvPr/>
        </p:nvSpPr>
        <p:spPr>
          <a:xfrm>
            <a:off x="4875212" y="5400675"/>
            <a:ext cx="2855913" cy="84137"/>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4933949"/>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8" name="矩形 27"/>
          <p:cNvSpPr/>
          <p:nvPr/>
        </p:nvSpPr>
        <p:spPr>
          <a:xfrm>
            <a:off x="5019673" y="5602288"/>
            <a:ext cx="904875" cy="288925"/>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err="1" smtClean="0">
                <a:solidFill>
                  <a:schemeClr val="tx1"/>
                </a:solidFill>
              </a:rPr>
              <a:t>QoS</a:t>
            </a:r>
            <a:r>
              <a:rPr lang="en-US" altLang="zh-CN" sz="800" dirty="0" smtClean="0">
                <a:solidFill>
                  <a:schemeClr val="tx1"/>
                </a:solidFill>
              </a:rPr>
              <a:t> Null,</a:t>
            </a:r>
          </a:p>
          <a:p>
            <a:pPr algn="ctr">
              <a:defRPr/>
            </a:pPr>
            <a:r>
              <a:rPr lang="en-US" altLang="zh-CN" sz="800" dirty="0" smtClean="0">
                <a:solidFill>
                  <a:schemeClr val="tx1"/>
                </a:solidFill>
              </a:rPr>
              <a:t>More </a:t>
            </a:r>
            <a:r>
              <a:rPr lang="en-US" altLang="zh-CN" sz="800" dirty="0">
                <a:solidFill>
                  <a:schemeClr val="tx1"/>
                </a:solidFill>
              </a:rPr>
              <a:t>Data = </a:t>
            </a:r>
            <a:r>
              <a:rPr lang="en-US" altLang="zh-CN" sz="800" dirty="0" smtClean="0">
                <a:solidFill>
                  <a:schemeClr val="tx1"/>
                </a:solidFill>
              </a:rPr>
              <a:t>0</a:t>
            </a:r>
            <a:endParaRPr lang="zh-CN" altLang="en-US" sz="800" dirty="0">
              <a:solidFill>
                <a:schemeClr val="tx1"/>
              </a:solidFill>
            </a:endParaRPr>
          </a:p>
        </p:txBody>
      </p:sp>
    </p:spTree>
    <p:extLst>
      <p:ext uri="{BB962C8B-B14F-4D97-AF65-F5344CB8AC3E}">
        <p14:creationId xmlns:p14="http://schemas.microsoft.com/office/powerpoint/2010/main" val="2448570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The setting of More Data subfield is not accurate in MLD case, it is better to adjust it to fit MLD scenario; </a:t>
            </a:r>
          </a:p>
          <a:p>
            <a:pPr>
              <a:spcBef>
                <a:spcPts val="600"/>
              </a:spcBef>
            </a:pPr>
            <a:r>
              <a:rPr lang="en-US" altLang="zh-CN" sz="1800" dirty="0" smtClean="0"/>
              <a:t>A proposed setting is provided</a:t>
            </a:r>
          </a:p>
          <a:p>
            <a:pPr lvl="1">
              <a:spcBef>
                <a:spcPts val="600"/>
              </a:spcBef>
            </a:pPr>
            <a:r>
              <a:rPr lang="en-US" altLang="zh-CN" sz="1400" dirty="0" smtClean="0"/>
              <a:t>When AP MLD transmit a BU in one link to a non-AP MLD, if there is at least one more BU of any TID or management frames that mapping to this link present for the same non-AP MLD, the More Data subfield is set to 1, otherwise the More Data subfield is set to 0. </a:t>
            </a:r>
          </a:p>
          <a:p>
            <a:pPr lvl="1">
              <a:spcBef>
                <a:spcPts val="600"/>
              </a:spcBef>
            </a:pPr>
            <a:r>
              <a:rPr lang="en-US" altLang="zh-CN" sz="1400" dirty="0" smtClean="0"/>
              <a:t>A </a:t>
            </a:r>
            <a:r>
              <a:rPr lang="en-US" altLang="zh-CN" sz="1400" dirty="0" err="1" smtClean="0"/>
              <a:t>QoS</a:t>
            </a:r>
            <a:r>
              <a:rPr lang="en-US" altLang="zh-CN" sz="1400" dirty="0" smtClean="0"/>
              <a:t> Null frame with More Data subfield sets to 0 is transmitted in one link to indicate no more BU of any TID  or management frames that mapping to this link present.</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Summary</a:t>
            </a:r>
            <a:endParaRPr lang="en-US" sz="2800"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to adjust the </a:t>
            </a:r>
            <a:r>
              <a:rPr lang="en-US" altLang="zh-CN" sz="2000" dirty="0" smtClean="0"/>
              <a:t>setting </a:t>
            </a:r>
            <a:r>
              <a:rPr lang="en-US" altLang="zh-CN" sz="2000" dirty="0"/>
              <a:t>of More Data subfield to fit MLD scenario</a:t>
            </a:r>
            <a:r>
              <a:rPr lang="en-US" sz="2000" dirty="0" smtClean="0"/>
              <a:t>?</a:t>
            </a:r>
          </a:p>
          <a:p>
            <a:pPr lvl="1"/>
            <a:endParaRPr lang="en-US" sz="1600" dirty="0" smtClean="0"/>
          </a:p>
          <a:p>
            <a:pPr lvl="1"/>
            <a:endParaRPr lang="en-US" sz="1600" dirty="0" smtClean="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Straw Poll 1</a:t>
            </a:r>
            <a:endParaRPr lang="en-US" sz="2800"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a:t>
            </a:r>
            <a:r>
              <a:rPr lang="en-US" altLang="zh-CN" sz="2000" dirty="0" smtClean="0"/>
              <a:t>setting </a:t>
            </a:r>
            <a:r>
              <a:rPr lang="en-US" altLang="zh-CN" sz="2000" dirty="0"/>
              <a:t>of More Data </a:t>
            </a:r>
            <a:r>
              <a:rPr lang="en-US" altLang="zh-CN" sz="2000" dirty="0" smtClean="0"/>
              <a:t>subfield</a:t>
            </a:r>
            <a:r>
              <a:rPr lang="en-US" sz="2000" dirty="0" smtClean="0"/>
              <a:t>?</a:t>
            </a:r>
          </a:p>
          <a:p>
            <a:pPr lvl="1">
              <a:spcBef>
                <a:spcPts val="600"/>
              </a:spcBef>
            </a:pPr>
            <a:r>
              <a:rPr lang="en-US" altLang="zh-CN" sz="1600" dirty="0" smtClean="0"/>
              <a:t>When </a:t>
            </a:r>
            <a:r>
              <a:rPr lang="en-US" altLang="zh-CN" sz="1600" dirty="0"/>
              <a:t>AP MLD transmit a BU in one link to a non-AP MLD, if there is at least one </a:t>
            </a:r>
            <a:r>
              <a:rPr lang="en-US" altLang="zh-CN" sz="1600" dirty="0" smtClean="0"/>
              <a:t>additional buffered </a:t>
            </a:r>
            <a:r>
              <a:rPr lang="en-US" altLang="zh-CN" sz="1600" dirty="0"/>
              <a:t>BU of any TID </a:t>
            </a:r>
            <a:r>
              <a:rPr lang="en-US" altLang="zh-CN" sz="1600" dirty="0" smtClean="0"/>
              <a:t>or management frames that </a:t>
            </a:r>
            <a:r>
              <a:rPr lang="en-US" altLang="zh-CN" sz="1600" dirty="0"/>
              <a:t>mapping to this link present for the same non-AP MLD, the More Data subfield is set to 1, otherwise </a:t>
            </a:r>
            <a:r>
              <a:rPr lang="en-US" altLang="zh-CN" sz="1600" dirty="0" smtClean="0"/>
              <a:t>the More </a:t>
            </a:r>
            <a:r>
              <a:rPr lang="en-US" altLang="zh-CN" sz="1600" dirty="0"/>
              <a:t>Data subfield is set to 0. </a:t>
            </a:r>
          </a:p>
          <a:p>
            <a:pPr lvl="1">
              <a:spcBef>
                <a:spcPts val="600"/>
              </a:spcBef>
            </a:pPr>
            <a:r>
              <a:rPr lang="en-US" altLang="zh-CN" sz="1600" dirty="0"/>
              <a:t>A </a:t>
            </a:r>
            <a:r>
              <a:rPr lang="en-US" altLang="zh-CN" sz="1600" dirty="0" err="1"/>
              <a:t>QoS</a:t>
            </a:r>
            <a:r>
              <a:rPr lang="en-US" altLang="zh-CN" sz="1600" dirty="0"/>
              <a:t> Null frame with More Data subfield sets to 0 is transmitted in one link to indicate no more </a:t>
            </a:r>
            <a:r>
              <a:rPr lang="en-US" altLang="zh-CN" sz="1600" dirty="0" smtClean="0"/>
              <a:t>additional buffered BU </a:t>
            </a:r>
            <a:r>
              <a:rPr lang="en-US" altLang="zh-CN" sz="1600" dirty="0"/>
              <a:t>of any TID </a:t>
            </a:r>
            <a:r>
              <a:rPr lang="en-US" altLang="zh-CN" sz="1600" dirty="0" smtClean="0"/>
              <a:t>or management frames that </a:t>
            </a:r>
            <a:r>
              <a:rPr lang="en-US" altLang="zh-CN" sz="1600" dirty="0"/>
              <a:t>mapping to this link present.</a:t>
            </a:r>
          </a:p>
          <a:p>
            <a:pPr lvl="1">
              <a:spcBef>
                <a:spcPts val="600"/>
              </a:spcBef>
            </a:pPr>
            <a:endParaRPr lang="en-US" altLang="zh-CN" sz="1600" dirty="0"/>
          </a:p>
          <a:p>
            <a:pPr lvl="1"/>
            <a:endParaRPr lang="en-US" sz="1600" dirty="0" smtClean="0"/>
          </a:p>
          <a:p>
            <a:pPr lvl="1"/>
            <a:endParaRPr lang="en-US" sz="1600" dirty="0" smtClean="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Straw Poll 2</a:t>
            </a:r>
            <a:endParaRPr lang="en-US" sz="2800"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19989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94814</TotalTime>
  <Words>977</Words>
  <Application>Microsoft Office PowerPoint</Application>
  <PresentationFormat>全屏显示(4:3)</PresentationFormat>
  <Paragraphs>131</Paragraphs>
  <Slides>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Qualcomm Office Regular</vt:lpstr>
      <vt:lpstr>Qualcomm Regular</vt:lpstr>
      <vt:lpstr>楷体_GB2312</vt:lpstr>
      <vt:lpstr>宋体</vt:lpstr>
      <vt:lpstr>Arial</vt:lpstr>
      <vt:lpstr>Segoe Print</vt:lpstr>
      <vt:lpstr>Times New Roman</vt:lpstr>
      <vt:lpstr>802-11-Submission</vt:lpstr>
      <vt:lpstr>Discussion of More Data subfield for multi-link</vt:lpstr>
      <vt:lpstr>Motivation</vt:lpstr>
      <vt:lpstr>Potential Modification: Opt 1</vt:lpstr>
      <vt:lpstr>Potential Modification: Opt 2</vt:lpstr>
      <vt:lpstr>Proposed More Data Setting</vt:lpstr>
      <vt:lpstr>Summary</vt:lpstr>
      <vt:lpstr>Straw Poll 1</vt:lpstr>
      <vt:lpstr>Straw Poll 2</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2013</cp:revision>
  <cp:lastPrinted>1998-02-10T13:28:06Z</cp:lastPrinted>
  <dcterms:created xsi:type="dcterms:W3CDTF">2004-12-02T14:01:45Z</dcterms:created>
  <dcterms:modified xsi:type="dcterms:W3CDTF">2020-05-15T07:16:21Z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(3)y3876vLNNUtdQqiI5Dp3KYPC6c4dW5fnp2bQooUBRjJi0i6bA6xkA1A9cWN3JhBTh8q227YM
QkbWoQlsqZzyFW3UXJIwzsoGKMrwVap7HuviJnwQv00H+3bcuIzuRRwjWi4/+dF8U8LtF/iH
mrsSmf3os6mCbM9JUW0obam6PKGBbbwUJtpZXS2RTyteyZvjTBHY3jSDSV3BQWtJtUXT7aqo
zAgVQOSRzN9p3Zq0BB</vt:lpwstr>
  </property>
  <property fmtid="{D5CDD505-2E9C-101B-9397-08002B2CF9AE}" pid="4" name="_2015_ms_pID_7253431">
    <vt:lpwstr>9r9OGm6URLYWx3iCcHkQ8Y1CkA0ZYZYyxnN0E+9/wP66Vq0hc6ovIk
IOOWC6Ea13Wi3ZZmk6STl0mltpIgqX4CTsXMIOru6/geypalGp9XDBw1OzMwxuOP8PsxgMCP
KilXppZVR7W79CZanqR6KaZBXWl/iFNLm7k8Yahq2KPg4lm5n/V+iPJzvZamgFf2N2GtdsIH
ANLbc0t3qnj1JMIOLJ5siomEfYMWE4HMbnsZ</vt:lpwstr>
  </property>
  <property fmtid="{D5CDD505-2E9C-101B-9397-08002B2CF9AE}" pid="5" name="_2015_ms_pID_7253432">
    <vt:lpwstr>/LG20Y64ADHY75r6HKyRf9M=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1588731555</vt:lpwstr>
  </property>
</Properties>
</file>