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8" r:id="rId4"/>
    <p:sldId id="323" r:id="rId5"/>
    <p:sldId id="324" r:id="rId6"/>
    <p:sldId id="327" r:id="rId7"/>
    <p:sldId id="328" r:id="rId8"/>
    <p:sldId id="325"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FF3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90" autoAdjust="0"/>
    <p:restoredTop sz="94660"/>
  </p:normalViewPr>
  <p:slideViewPr>
    <p:cSldViewPr>
      <p:cViewPr varScale="1">
        <p:scale>
          <a:sx n="127" d="100"/>
          <a:sy n="127" d="100"/>
        </p:scale>
        <p:origin x="208" y="2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4/28/20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April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April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April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April 2020</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April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April 2020</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April 2020</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April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April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April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Hitoshi Morioka, SRC Software</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802.11-20/0471r4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HCFA Example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2020-04-27</a:t>
            </a:r>
          </a:p>
        </p:txBody>
      </p:sp>
      <p:sp>
        <p:nvSpPr>
          <p:cNvPr id="6" name="Date Placeholder 3"/>
          <p:cNvSpPr>
            <a:spLocks noGrp="1"/>
          </p:cNvSpPr>
          <p:nvPr>
            <p:ph type="dt" idx="10"/>
          </p:nvPr>
        </p:nvSpPr>
        <p:spPr/>
        <p:txBody>
          <a:bodyPr/>
          <a:lstStyle/>
          <a:p>
            <a:r>
              <a:rPr lang="en-US" altLang="ja-JP"/>
              <a:t>April 2020</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4231867"/>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spid="_x0000_s3186" name="文書" r:id="rId4" imgW="10439400" imgH="2387600" progId="Word.Document.8">
                  <p:embed/>
                </p:oleObj>
              </mc:Choice>
              <mc:Fallback>
                <p:oleObj name="文書" r:id="rId4" imgW="10439400" imgH="2387600" progId="Word.Document.8">
                  <p:embed/>
                  <p:pic>
                    <p:nvPicPr>
                      <p:cNvPr id="0" name="Picture 3"/>
                      <p:cNvPicPr>
                        <a:picLocks noChangeAspect="1" noChangeArrowheads="1"/>
                      </p:cNvPicPr>
                      <p:nvPr/>
                    </p:nvPicPr>
                    <p:blipFill>
                      <a:blip r:embed="rId5"/>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is a supplemental information for HCFA (11-20/0040r3).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April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0ECB80-5557-8B4B-85EC-55461AFA491D}"/>
              </a:ext>
            </a:extLst>
          </p:cNvPr>
          <p:cNvSpPr>
            <a:spLocks noGrp="1"/>
          </p:cNvSpPr>
          <p:nvPr>
            <p:ph type="title"/>
          </p:nvPr>
        </p:nvSpPr>
        <p:spPr/>
        <p:txBody>
          <a:bodyPr/>
          <a:lstStyle/>
          <a:p>
            <a:r>
              <a:rPr kumimoji="1" lang="en-US" altLang="ja-JP" dirty="0"/>
              <a:t>Feedback 1 for 11-20/0040r3</a:t>
            </a:r>
            <a:endParaRPr kumimoji="1" lang="ja-JP" altLang="en-US"/>
          </a:p>
        </p:txBody>
      </p:sp>
      <p:sp>
        <p:nvSpPr>
          <p:cNvPr id="3" name="コンテンツ プレースホルダー 2">
            <a:extLst>
              <a:ext uri="{FF2B5EF4-FFF2-40B4-BE49-F238E27FC236}">
                <a16:creationId xmlns:a16="http://schemas.microsoft.com/office/drawing/2014/main" id="{1178C3E6-5C38-4B48-B1D4-E4738E6B7382}"/>
              </a:ext>
            </a:extLst>
          </p:cNvPr>
          <p:cNvSpPr>
            <a:spLocks noGrp="1"/>
          </p:cNvSpPr>
          <p:nvPr>
            <p:ph idx="1"/>
          </p:nvPr>
        </p:nvSpPr>
        <p:spPr/>
        <p:txBody>
          <a:bodyPr/>
          <a:lstStyle/>
          <a:p>
            <a:pPr>
              <a:buFont typeface="Arial" panose="020B0604020202020204" pitchFamily="34" charset="0"/>
              <a:buChar char="•"/>
            </a:pPr>
            <a:r>
              <a:rPr lang="en-US" altLang="ja-JP" sz="2000" dirty="0"/>
              <a:t>HCFA is faster but it is not clear if it would be able to handle stream with high number of frames going out continuously. In addition, the concept of using hash value from a frame that will be transmitted at a later time can be a problem. In most implementations, all high throughput encryption is performed in hardware which works in-line with the actual transmission of a frame. Such implementations won't work if they have to rely on receiving a future frame. In addition, it will add a significant burden on the memory requirement (esp. true for high </a:t>
            </a:r>
            <a:r>
              <a:rPr lang="en-US" altLang="ja-JP" sz="2000" dirty="0" err="1"/>
              <a:t>thruput</a:t>
            </a:r>
            <a:r>
              <a:rPr lang="en-US" altLang="ja-JP" sz="2000" dirty="0"/>
              <a:t> cases).</a:t>
            </a:r>
          </a:p>
          <a:p>
            <a:pPr>
              <a:buFont typeface="Arial" panose="020B0604020202020204" pitchFamily="34" charset="0"/>
              <a:buChar char="•"/>
            </a:pPr>
            <a:r>
              <a:rPr lang="en-US" altLang="ja-JP" sz="2000" dirty="0"/>
              <a:t>It would be good to have a presentation that estimates how high a throughput (number of frames/second) this scheme is expected to handle. This will help the group determine how realistic it would be to implement the part that generates </a:t>
            </a:r>
            <a:r>
              <a:rPr lang="en-US" altLang="ja-JP" sz="2000" dirty="0" err="1"/>
              <a:t>eBCS</a:t>
            </a:r>
            <a:r>
              <a:rPr lang="en-US" altLang="ja-JP" sz="2000" dirty="0"/>
              <a:t> Data frames in hardware.</a:t>
            </a:r>
            <a:endParaRPr kumimoji="1" lang="ja-JP" altLang="en-US" sz="2000"/>
          </a:p>
        </p:txBody>
      </p:sp>
      <p:sp>
        <p:nvSpPr>
          <p:cNvPr id="4" name="スライド番号プレースホルダー 3">
            <a:extLst>
              <a:ext uri="{FF2B5EF4-FFF2-40B4-BE49-F238E27FC236}">
                <a16:creationId xmlns:a16="http://schemas.microsoft.com/office/drawing/2014/main" id="{C1385504-69B3-FE4F-8F0B-7B81E038DB0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2AA235F2-28D9-9B4D-91AF-EA14317957A8}"/>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E49F73A9-F35A-FF4B-A071-A62488043152}"/>
              </a:ext>
            </a:extLst>
          </p:cNvPr>
          <p:cNvSpPr>
            <a:spLocks noGrp="1"/>
          </p:cNvSpPr>
          <p:nvPr>
            <p:ph type="dt" idx="15"/>
          </p:nvPr>
        </p:nvSpPr>
        <p:spPr/>
        <p:txBody>
          <a:bodyPr/>
          <a:lstStyle/>
          <a:p>
            <a:r>
              <a:rPr lang="en-US" altLang="ja-JP"/>
              <a:t>April 2020</a:t>
            </a:r>
            <a:endParaRPr lang="en-GB" dirty="0"/>
          </a:p>
        </p:txBody>
      </p:sp>
    </p:spTree>
    <p:extLst>
      <p:ext uri="{BB962C8B-B14F-4D97-AF65-F5344CB8AC3E}">
        <p14:creationId xmlns:p14="http://schemas.microsoft.com/office/powerpoint/2010/main" val="3427293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A208A3-321F-6140-A8AC-3565225A9C04}"/>
              </a:ext>
            </a:extLst>
          </p:cNvPr>
          <p:cNvSpPr>
            <a:spLocks noGrp="1"/>
          </p:cNvSpPr>
          <p:nvPr>
            <p:ph type="title"/>
          </p:nvPr>
        </p:nvSpPr>
        <p:spPr/>
        <p:txBody>
          <a:bodyPr/>
          <a:lstStyle/>
          <a:p>
            <a:r>
              <a:rPr kumimoji="1" lang="en-US" altLang="ja-JP" dirty="0"/>
              <a:t>HCFA Procedure</a:t>
            </a:r>
            <a:endParaRPr kumimoji="1" lang="ja-JP" altLang="en-US"/>
          </a:p>
        </p:txBody>
      </p:sp>
      <p:sp>
        <p:nvSpPr>
          <p:cNvPr id="143" name="テキスト プレースホルダー 142">
            <a:extLst>
              <a:ext uri="{FF2B5EF4-FFF2-40B4-BE49-F238E27FC236}">
                <a16:creationId xmlns:a16="http://schemas.microsoft.com/office/drawing/2014/main" id="{CEDD5D55-A6E6-124F-9146-76BCF7149E94}"/>
              </a:ext>
            </a:extLst>
          </p:cNvPr>
          <p:cNvSpPr>
            <a:spLocks noGrp="1"/>
          </p:cNvSpPr>
          <p:nvPr>
            <p:ph type="body" idx="1"/>
          </p:nvPr>
        </p:nvSpPr>
        <p:spPr/>
        <p:txBody>
          <a:bodyPr/>
          <a:lstStyle/>
          <a:p>
            <a:r>
              <a:rPr kumimoji="1" lang="en-US" altLang="ja-JP" dirty="0"/>
              <a:t>Transmitter</a:t>
            </a:r>
            <a:endParaRPr kumimoji="1" lang="ja-JP" altLang="en-US"/>
          </a:p>
        </p:txBody>
      </p:sp>
      <p:sp>
        <p:nvSpPr>
          <p:cNvPr id="144" name="コンテンツ プレースホルダー 143">
            <a:extLst>
              <a:ext uri="{FF2B5EF4-FFF2-40B4-BE49-F238E27FC236}">
                <a16:creationId xmlns:a16="http://schemas.microsoft.com/office/drawing/2014/main" id="{851AA750-8845-AF48-9F72-92429C123B17}"/>
              </a:ext>
            </a:extLst>
          </p:cNvPr>
          <p:cNvSpPr>
            <a:spLocks noGrp="1"/>
          </p:cNvSpPr>
          <p:nvPr>
            <p:ph sz="half" idx="2"/>
          </p:nvPr>
        </p:nvSpPr>
        <p:spPr>
          <a:xfrm>
            <a:off x="609600" y="2174875"/>
            <a:ext cx="5386917" cy="1902514"/>
          </a:xfrm>
        </p:spPr>
        <p:txBody>
          <a:bodyPr/>
          <a:lstStyle/>
          <a:p>
            <a:pPr>
              <a:buFont typeface="Arial" panose="020B0604020202020204" pitchFamily="34" charset="0"/>
              <a:buChar char="•"/>
            </a:pPr>
            <a:r>
              <a:rPr kumimoji="1" lang="en-US" altLang="ja-JP" sz="1800" dirty="0"/>
              <a:t>With Instant Authentication</a:t>
            </a:r>
          </a:p>
          <a:p>
            <a:pPr lvl="1">
              <a:buFont typeface="Arial" panose="020B0604020202020204" pitchFamily="34" charset="0"/>
              <a:buChar char="•"/>
            </a:pPr>
            <a:r>
              <a:rPr lang="en-US" altLang="ja-JP" sz="1600" dirty="0"/>
              <a:t>Transmitter requires to buffers at least 1 frame depending on how many instant authenticators in a frame.</a:t>
            </a:r>
            <a:endParaRPr lang="en-US" altLang="ja-JP" sz="1600" strike="sngStrike" dirty="0"/>
          </a:p>
          <a:p>
            <a:pPr>
              <a:buFont typeface="Arial" panose="020B0604020202020204" pitchFamily="34" charset="0"/>
              <a:buChar char="•"/>
            </a:pPr>
            <a:r>
              <a:rPr kumimoji="1" lang="en-US" altLang="ja-JP" sz="1800" dirty="0"/>
              <a:t>Without Instant Authentication</a:t>
            </a:r>
          </a:p>
          <a:p>
            <a:pPr lvl="1">
              <a:buFont typeface="Arial" panose="020B0604020202020204" pitchFamily="34" charset="0"/>
              <a:buChar char="•"/>
            </a:pPr>
            <a:r>
              <a:rPr lang="en-US" altLang="ja-JP" sz="1600" dirty="0"/>
              <a:t>Transmitter does not require to buffer frames</a:t>
            </a:r>
            <a:endParaRPr kumimoji="1" lang="ja-JP" altLang="en-US" sz="1600"/>
          </a:p>
        </p:txBody>
      </p:sp>
      <p:sp>
        <p:nvSpPr>
          <p:cNvPr id="145" name="テキスト プレースホルダー 144">
            <a:extLst>
              <a:ext uri="{FF2B5EF4-FFF2-40B4-BE49-F238E27FC236}">
                <a16:creationId xmlns:a16="http://schemas.microsoft.com/office/drawing/2014/main" id="{B13D5E5E-352F-034D-8E84-35908C6E7589}"/>
              </a:ext>
            </a:extLst>
          </p:cNvPr>
          <p:cNvSpPr>
            <a:spLocks noGrp="1"/>
          </p:cNvSpPr>
          <p:nvPr>
            <p:ph type="body" sz="quarter" idx="3"/>
          </p:nvPr>
        </p:nvSpPr>
        <p:spPr/>
        <p:txBody>
          <a:bodyPr/>
          <a:lstStyle/>
          <a:p>
            <a:r>
              <a:rPr kumimoji="1" lang="en-US" altLang="ja-JP" dirty="0"/>
              <a:t>Receiver</a:t>
            </a:r>
            <a:endParaRPr kumimoji="1" lang="ja-JP" altLang="en-US"/>
          </a:p>
        </p:txBody>
      </p:sp>
      <p:sp>
        <p:nvSpPr>
          <p:cNvPr id="146" name="コンテンツ プレースホルダー 145">
            <a:extLst>
              <a:ext uri="{FF2B5EF4-FFF2-40B4-BE49-F238E27FC236}">
                <a16:creationId xmlns:a16="http://schemas.microsoft.com/office/drawing/2014/main" id="{5AAEABEB-11BA-E04D-A051-8DA62BD09AF8}"/>
              </a:ext>
            </a:extLst>
          </p:cNvPr>
          <p:cNvSpPr>
            <a:spLocks noGrp="1"/>
          </p:cNvSpPr>
          <p:nvPr>
            <p:ph sz="quarter" idx="4"/>
          </p:nvPr>
        </p:nvSpPr>
        <p:spPr>
          <a:xfrm>
            <a:off x="6193368" y="2174875"/>
            <a:ext cx="5389033" cy="1876858"/>
          </a:xfrm>
        </p:spPr>
        <p:txBody>
          <a:bodyPr/>
          <a:lstStyle/>
          <a:p>
            <a:pPr>
              <a:buFont typeface="Arial" panose="020B0604020202020204" pitchFamily="34" charset="0"/>
              <a:buChar char="•"/>
            </a:pPr>
            <a:r>
              <a:rPr kumimoji="1" lang="en-US" altLang="ja-JP" sz="1800" dirty="0"/>
              <a:t>Receiver requires to buffer the frames in 2 * </a:t>
            </a:r>
            <a:r>
              <a:rPr kumimoji="1" lang="en-US" altLang="ja-JP" sz="1800" i="1" dirty="0"/>
              <a:t>T</a:t>
            </a:r>
            <a:r>
              <a:rPr kumimoji="1" lang="en-US" altLang="ja-JP" sz="1800" i="1" baseline="-25000" dirty="0"/>
              <a:t>K</a:t>
            </a:r>
            <a:endParaRPr kumimoji="1" lang="ja-JP" altLang="en-US" sz="1800" i="1" baseline="-25000"/>
          </a:p>
        </p:txBody>
      </p:sp>
      <p:sp>
        <p:nvSpPr>
          <p:cNvPr id="6" name="日付プレースホルダー 5">
            <a:extLst>
              <a:ext uri="{FF2B5EF4-FFF2-40B4-BE49-F238E27FC236}">
                <a16:creationId xmlns:a16="http://schemas.microsoft.com/office/drawing/2014/main" id="{76323AF1-3A85-D448-94A8-4593A7C72776}"/>
              </a:ext>
            </a:extLst>
          </p:cNvPr>
          <p:cNvSpPr>
            <a:spLocks noGrp="1"/>
          </p:cNvSpPr>
          <p:nvPr>
            <p:ph type="dt" idx="10"/>
          </p:nvPr>
        </p:nvSpPr>
        <p:spPr/>
        <p:txBody>
          <a:bodyPr/>
          <a:lstStyle/>
          <a:p>
            <a:r>
              <a:rPr lang="en-US" altLang="ja-JP"/>
              <a:t>April 2020</a:t>
            </a:r>
            <a:endParaRPr lang="en-GB" dirty="0"/>
          </a:p>
        </p:txBody>
      </p:sp>
      <p:sp>
        <p:nvSpPr>
          <p:cNvPr id="5" name="フッター プレースホルダー 4">
            <a:extLst>
              <a:ext uri="{FF2B5EF4-FFF2-40B4-BE49-F238E27FC236}">
                <a16:creationId xmlns:a16="http://schemas.microsoft.com/office/drawing/2014/main" id="{B5263759-B329-2B42-A582-ABC2951BE94C}"/>
              </a:ext>
            </a:extLst>
          </p:cNvPr>
          <p:cNvSpPr>
            <a:spLocks noGrp="1"/>
          </p:cNvSpPr>
          <p:nvPr>
            <p:ph type="ftr" idx="11"/>
          </p:nvPr>
        </p:nvSpPr>
        <p:spPr/>
        <p:txBody>
          <a:bodyPr/>
          <a:lstStyle/>
          <a:p>
            <a:r>
              <a:rPr lang="en-GB"/>
              <a:t>Hitoshi Morioka, SRC Software</a:t>
            </a:r>
            <a:endParaRPr lang="en-GB" dirty="0"/>
          </a:p>
        </p:txBody>
      </p:sp>
      <p:sp>
        <p:nvSpPr>
          <p:cNvPr id="4" name="スライド番号プレースホルダー 3">
            <a:extLst>
              <a:ext uri="{FF2B5EF4-FFF2-40B4-BE49-F238E27FC236}">
                <a16:creationId xmlns:a16="http://schemas.microsoft.com/office/drawing/2014/main" id="{B771BDFB-7EF8-1D4D-B165-1585B2B3438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2" name="正方形/長方形 21">
            <a:extLst>
              <a:ext uri="{FF2B5EF4-FFF2-40B4-BE49-F238E27FC236}">
                <a16:creationId xmlns:a16="http://schemas.microsoft.com/office/drawing/2014/main" id="{3F693274-D366-FE43-AD0C-F53C39840C9D}"/>
              </a:ext>
            </a:extLst>
          </p:cNvPr>
          <p:cNvSpPr/>
          <p:nvPr/>
        </p:nvSpPr>
        <p:spPr bwMode="auto">
          <a:xfrm>
            <a:off x="3932321" y="4725982"/>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正方形/長方形 22">
            <a:extLst>
              <a:ext uri="{FF2B5EF4-FFF2-40B4-BE49-F238E27FC236}">
                <a16:creationId xmlns:a16="http://schemas.microsoft.com/office/drawing/2014/main" id="{A0036FF3-ECB2-E045-A6C2-FE36945C3BCF}"/>
              </a:ext>
            </a:extLst>
          </p:cNvPr>
          <p:cNvSpPr/>
          <p:nvPr/>
        </p:nvSpPr>
        <p:spPr bwMode="auto">
          <a:xfrm>
            <a:off x="4220353" y="4721304"/>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正方形/長方形 41">
            <a:extLst>
              <a:ext uri="{FF2B5EF4-FFF2-40B4-BE49-F238E27FC236}">
                <a16:creationId xmlns:a16="http://schemas.microsoft.com/office/drawing/2014/main" id="{FE6FA47E-BC96-E442-975D-677C6213464F}"/>
              </a:ext>
            </a:extLst>
          </p:cNvPr>
          <p:cNvSpPr/>
          <p:nvPr/>
        </p:nvSpPr>
        <p:spPr bwMode="auto">
          <a:xfrm>
            <a:off x="4220353" y="5177363"/>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フリーフォーム 42">
            <a:extLst>
              <a:ext uri="{FF2B5EF4-FFF2-40B4-BE49-F238E27FC236}">
                <a16:creationId xmlns:a16="http://schemas.microsoft.com/office/drawing/2014/main" id="{62743884-8FCB-B54D-AC0A-614605E3BD55}"/>
              </a:ext>
            </a:extLst>
          </p:cNvPr>
          <p:cNvSpPr/>
          <p:nvPr/>
        </p:nvSpPr>
        <p:spPr bwMode="auto">
          <a:xfrm>
            <a:off x="4042857" y="5177063"/>
            <a:ext cx="184067" cy="100877"/>
          </a:xfrm>
          <a:custGeom>
            <a:avLst/>
            <a:gdLst>
              <a:gd name="connsiteX0" fmla="*/ 0 w 2214693"/>
              <a:gd name="connsiteY0" fmla="*/ 0 h 117446"/>
              <a:gd name="connsiteX1" fmla="*/ 0 w 2214693"/>
              <a:gd name="connsiteY1" fmla="*/ 117446 h 117446"/>
              <a:gd name="connsiteX2" fmla="*/ 2214693 w 2214693"/>
              <a:gd name="connsiteY2" fmla="*/ 117446 h 117446"/>
            </a:gdLst>
            <a:ahLst/>
            <a:cxnLst>
              <a:cxn ang="0">
                <a:pos x="connsiteX0" y="connsiteY0"/>
              </a:cxn>
              <a:cxn ang="0">
                <a:pos x="connsiteX1" y="connsiteY1"/>
              </a:cxn>
              <a:cxn ang="0">
                <a:pos x="connsiteX2" y="connsiteY2"/>
              </a:cxn>
            </a:cxnLst>
            <a:rect l="l" t="t" r="r" b="b"/>
            <a:pathLst>
              <a:path w="2214693" h="117446">
                <a:moveTo>
                  <a:pt x="0" y="0"/>
                </a:moveTo>
                <a:lnTo>
                  <a:pt x="0" y="117446"/>
                </a:lnTo>
                <a:lnTo>
                  <a:pt x="2214693" y="117446"/>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正方形/長方形 46">
            <a:extLst>
              <a:ext uri="{FF2B5EF4-FFF2-40B4-BE49-F238E27FC236}">
                <a16:creationId xmlns:a16="http://schemas.microsoft.com/office/drawing/2014/main" id="{48995A38-C8B8-524C-A1A5-F3C5B9CB7ED0}"/>
              </a:ext>
            </a:extLst>
          </p:cNvPr>
          <p:cNvSpPr/>
          <p:nvPr/>
        </p:nvSpPr>
        <p:spPr bwMode="auto">
          <a:xfrm>
            <a:off x="3148771" y="4146698"/>
            <a:ext cx="1419242" cy="1386657"/>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正方形/長方形 54">
            <a:extLst>
              <a:ext uri="{FF2B5EF4-FFF2-40B4-BE49-F238E27FC236}">
                <a16:creationId xmlns:a16="http://schemas.microsoft.com/office/drawing/2014/main" id="{16197654-5E4E-7943-A52E-F5AA5BD2D7A3}"/>
              </a:ext>
            </a:extLst>
          </p:cNvPr>
          <p:cNvSpPr/>
          <p:nvPr/>
        </p:nvSpPr>
        <p:spPr bwMode="auto">
          <a:xfrm>
            <a:off x="4220353" y="4558689"/>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正方形/長方形 55">
            <a:extLst>
              <a:ext uri="{FF2B5EF4-FFF2-40B4-BE49-F238E27FC236}">
                <a16:creationId xmlns:a16="http://schemas.microsoft.com/office/drawing/2014/main" id="{D7025D8F-0CF9-7D47-AC7C-13CE494CA70D}"/>
              </a:ext>
            </a:extLst>
          </p:cNvPr>
          <p:cNvSpPr/>
          <p:nvPr/>
        </p:nvSpPr>
        <p:spPr bwMode="auto">
          <a:xfrm>
            <a:off x="3928882" y="4550071"/>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a:extLst>
              <a:ext uri="{FF2B5EF4-FFF2-40B4-BE49-F238E27FC236}">
                <a16:creationId xmlns:a16="http://schemas.microsoft.com/office/drawing/2014/main" id="{4B6BADF3-3341-6E4C-AE33-184BCB0A928F}"/>
              </a:ext>
            </a:extLst>
          </p:cNvPr>
          <p:cNvSpPr/>
          <p:nvPr/>
        </p:nvSpPr>
        <p:spPr bwMode="auto">
          <a:xfrm>
            <a:off x="7659079" y="5166796"/>
            <a:ext cx="216024" cy="165990"/>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正方形/長方形 60">
            <a:extLst>
              <a:ext uri="{FF2B5EF4-FFF2-40B4-BE49-F238E27FC236}">
                <a16:creationId xmlns:a16="http://schemas.microsoft.com/office/drawing/2014/main" id="{ABB8A860-837C-1C48-BBF4-0AA826CAA657}"/>
              </a:ext>
            </a:extLst>
          </p:cNvPr>
          <p:cNvSpPr/>
          <p:nvPr/>
        </p:nvSpPr>
        <p:spPr bwMode="auto">
          <a:xfrm>
            <a:off x="7659079" y="4551300"/>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正方形/長方形 62">
            <a:extLst>
              <a:ext uri="{FF2B5EF4-FFF2-40B4-BE49-F238E27FC236}">
                <a16:creationId xmlns:a16="http://schemas.microsoft.com/office/drawing/2014/main" id="{1C7A1CEB-82BE-FF4C-8940-02D63D913E35}"/>
              </a:ext>
            </a:extLst>
          </p:cNvPr>
          <p:cNvSpPr/>
          <p:nvPr/>
        </p:nvSpPr>
        <p:spPr bwMode="auto">
          <a:xfrm>
            <a:off x="7952561" y="5168124"/>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正方形/長方形 65">
            <a:extLst>
              <a:ext uri="{FF2B5EF4-FFF2-40B4-BE49-F238E27FC236}">
                <a16:creationId xmlns:a16="http://schemas.microsoft.com/office/drawing/2014/main" id="{5B1F5A25-8DE8-A048-8C35-411A96A79520}"/>
              </a:ext>
            </a:extLst>
          </p:cNvPr>
          <p:cNvSpPr/>
          <p:nvPr/>
        </p:nvSpPr>
        <p:spPr bwMode="auto">
          <a:xfrm>
            <a:off x="8249215" y="5166796"/>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正方形/長方形 68">
            <a:extLst>
              <a:ext uri="{FF2B5EF4-FFF2-40B4-BE49-F238E27FC236}">
                <a16:creationId xmlns:a16="http://schemas.microsoft.com/office/drawing/2014/main" id="{0AD1B585-8D9B-174D-9306-C8E4F6E210B7}"/>
              </a:ext>
            </a:extLst>
          </p:cNvPr>
          <p:cNvSpPr/>
          <p:nvPr/>
        </p:nvSpPr>
        <p:spPr bwMode="auto">
          <a:xfrm>
            <a:off x="8537561" y="5170284"/>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2" name="正方形/長方形 71">
            <a:extLst>
              <a:ext uri="{FF2B5EF4-FFF2-40B4-BE49-F238E27FC236}">
                <a16:creationId xmlns:a16="http://schemas.microsoft.com/office/drawing/2014/main" id="{D793A6E5-D682-C645-948C-28BF4882802B}"/>
              </a:ext>
            </a:extLst>
          </p:cNvPr>
          <p:cNvSpPr/>
          <p:nvPr/>
        </p:nvSpPr>
        <p:spPr bwMode="auto">
          <a:xfrm>
            <a:off x="8825593" y="5158030"/>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正方形/長方形 74">
            <a:extLst>
              <a:ext uri="{FF2B5EF4-FFF2-40B4-BE49-F238E27FC236}">
                <a16:creationId xmlns:a16="http://schemas.microsoft.com/office/drawing/2014/main" id="{D96D1CBF-DDB9-E646-A2D6-1641178CCBC1}"/>
              </a:ext>
            </a:extLst>
          </p:cNvPr>
          <p:cNvSpPr/>
          <p:nvPr/>
        </p:nvSpPr>
        <p:spPr bwMode="auto">
          <a:xfrm>
            <a:off x="9132328" y="5163245"/>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8" name="正方形/長方形 77">
            <a:extLst>
              <a:ext uri="{FF2B5EF4-FFF2-40B4-BE49-F238E27FC236}">
                <a16:creationId xmlns:a16="http://schemas.microsoft.com/office/drawing/2014/main" id="{06CF062B-F0CF-A54E-A9E2-B996DC09AA3C}"/>
              </a:ext>
            </a:extLst>
          </p:cNvPr>
          <p:cNvSpPr/>
          <p:nvPr/>
        </p:nvSpPr>
        <p:spPr bwMode="auto">
          <a:xfrm>
            <a:off x="9422528" y="5151837"/>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正方形/長方形 80">
            <a:extLst>
              <a:ext uri="{FF2B5EF4-FFF2-40B4-BE49-F238E27FC236}">
                <a16:creationId xmlns:a16="http://schemas.microsoft.com/office/drawing/2014/main" id="{95A7D7BB-4D49-C542-A952-153A7A82B5E1}"/>
              </a:ext>
            </a:extLst>
          </p:cNvPr>
          <p:cNvSpPr/>
          <p:nvPr/>
        </p:nvSpPr>
        <p:spPr bwMode="auto">
          <a:xfrm>
            <a:off x="9712219" y="5163245"/>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4" name="正方形/長方形 83">
            <a:extLst>
              <a:ext uri="{FF2B5EF4-FFF2-40B4-BE49-F238E27FC236}">
                <a16:creationId xmlns:a16="http://schemas.microsoft.com/office/drawing/2014/main" id="{FE8A54FE-2210-8642-9A27-F9FC6C92801C}"/>
              </a:ext>
            </a:extLst>
          </p:cNvPr>
          <p:cNvSpPr/>
          <p:nvPr/>
        </p:nvSpPr>
        <p:spPr bwMode="auto">
          <a:xfrm>
            <a:off x="10010149" y="5172184"/>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正方形/長方形 93">
            <a:extLst>
              <a:ext uri="{FF2B5EF4-FFF2-40B4-BE49-F238E27FC236}">
                <a16:creationId xmlns:a16="http://schemas.microsoft.com/office/drawing/2014/main" id="{26C90757-9A79-7F41-826F-17C1A50F3AD1}"/>
              </a:ext>
            </a:extLst>
          </p:cNvPr>
          <p:cNvSpPr/>
          <p:nvPr/>
        </p:nvSpPr>
        <p:spPr bwMode="auto">
          <a:xfrm>
            <a:off x="7662000" y="4718564"/>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5" name="正方形/長方形 94">
            <a:extLst>
              <a:ext uri="{FF2B5EF4-FFF2-40B4-BE49-F238E27FC236}">
                <a16:creationId xmlns:a16="http://schemas.microsoft.com/office/drawing/2014/main" id="{BEE0D42C-9892-0340-ADCE-0060F54834CC}"/>
              </a:ext>
            </a:extLst>
          </p:cNvPr>
          <p:cNvSpPr/>
          <p:nvPr/>
        </p:nvSpPr>
        <p:spPr bwMode="auto">
          <a:xfrm>
            <a:off x="7952921" y="4718564"/>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6" name="正方形/長方形 95">
            <a:extLst>
              <a:ext uri="{FF2B5EF4-FFF2-40B4-BE49-F238E27FC236}">
                <a16:creationId xmlns:a16="http://schemas.microsoft.com/office/drawing/2014/main" id="{95D91568-BA1D-E141-A38E-5D19E3D86212}"/>
              </a:ext>
            </a:extLst>
          </p:cNvPr>
          <p:cNvSpPr/>
          <p:nvPr/>
        </p:nvSpPr>
        <p:spPr bwMode="auto">
          <a:xfrm>
            <a:off x="8240953" y="4713886"/>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7" name="正方形/長方形 96">
            <a:extLst>
              <a:ext uri="{FF2B5EF4-FFF2-40B4-BE49-F238E27FC236}">
                <a16:creationId xmlns:a16="http://schemas.microsoft.com/office/drawing/2014/main" id="{502AA97A-867A-0449-8A3A-694EA8EDC5A8}"/>
              </a:ext>
            </a:extLst>
          </p:cNvPr>
          <p:cNvSpPr/>
          <p:nvPr/>
        </p:nvSpPr>
        <p:spPr bwMode="auto">
          <a:xfrm>
            <a:off x="8537921" y="4720903"/>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8" name="正方形/長方形 97">
            <a:extLst>
              <a:ext uri="{FF2B5EF4-FFF2-40B4-BE49-F238E27FC236}">
                <a16:creationId xmlns:a16="http://schemas.microsoft.com/office/drawing/2014/main" id="{A53B305B-6954-C84F-AA3C-417AB3A1255E}"/>
              </a:ext>
            </a:extLst>
          </p:cNvPr>
          <p:cNvSpPr/>
          <p:nvPr/>
        </p:nvSpPr>
        <p:spPr bwMode="auto">
          <a:xfrm>
            <a:off x="8825953" y="4716225"/>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9" name="正方形/長方形 98">
            <a:extLst>
              <a:ext uri="{FF2B5EF4-FFF2-40B4-BE49-F238E27FC236}">
                <a16:creationId xmlns:a16="http://schemas.microsoft.com/office/drawing/2014/main" id="{02C913BA-B374-B84E-ADAD-B061C35C9857}"/>
              </a:ext>
            </a:extLst>
          </p:cNvPr>
          <p:cNvSpPr/>
          <p:nvPr/>
        </p:nvSpPr>
        <p:spPr bwMode="auto">
          <a:xfrm>
            <a:off x="9123780" y="4727256"/>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0" name="正方形/長方形 99">
            <a:extLst>
              <a:ext uri="{FF2B5EF4-FFF2-40B4-BE49-F238E27FC236}">
                <a16:creationId xmlns:a16="http://schemas.microsoft.com/office/drawing/2014/main" id="{77862635-0F56-4C48-8A89-AF921FB61124}"/>
              </a:ext>
            </a:extLst>
          </p:cNvPr>
          <p:cNvSpPr/>
          <p:nvPr/>
        </p:nvSpPr>
        <p:spPr bwMode="auto">
          <a:xfrm>
            <a:off x="9411812" y="4722578"/>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1" name="正方形/長方形 100">
            <a:extLst>
              <a:ext uri="{FF2B5EF4-FFF2-40B4-BE49-F238E27FC236}">
                <a16:creationId xmlns:a16="http://schemas.microsoft.com/office/drawing/2014/main" id="{A2B2D27C-FB98-9143-9485-DD97876C295C}"/>
              </a:ext>
            </a:extLst>
          </p:cNvPr>
          <p:cNvSpPr/>
          <p:nvPr/>
        </p:nvSpPr>
        <p:spPr bwMode="auto">
          <a:xfrm>
            <a:off x="9708780" y="4729595"/>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2" name="正方形/長方形 101">
            <a:extLst>
              <a:ext uri="{FF2B5EF4-FFF2-40B4-BE49-F238E27FC236}">
                <a16:creationId xmlns:a16="http://schemas.microsoft.com/office/drawing/2014/main" id="{79470BAF-F3F5-C44D-A8CE-42C13628B56C}"/>
              </a:ext>
            </a:extLst>
          </p:cNvPr>
          <p:cNvSpPr/>
          <p:nvPr/>
        </p:nvSpPr>
        <p:spPr bwMode="auto">
          <a:xfrm>
            <a:off x="9996812" y="4724917"/>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03" name="直線コネクタ 102">
            <a:extLst>
              <a:ext uri="{FF2B5EF4-FFF2-40B4-BE49-F238E27FC236}">
                <a16:creationId xmlns:a16="http://schemas.microsoft.com/office/drawing/2014/main" id="{B13B7D57-F8F6-B444-94CE-C63EF301CA24}"/>
              </a:ext>
            </a:extLst>
          </p:cNvPr>
          <p:cNvCxnSpPr/>
          <p:nvPr/>
        </p:nvCxnSpPr>
        <p:spPr bwMode="auto">
          <a:xfrm>
            <a:off x="10214099" y="5984151"/>
            <a:ext cx="0"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4" name="直線コネクタ 103">
            <a:extLst>
              <a:ext uri="{FF2B5EF4-FFF2-40B4-BE49-F238E27FC236}">
                <a16:creationId xmlns:a16="http://schemas.microsoft.com/office/drawing/2014/main" id="{2203E76E-AD54-534E-84B0-4FA98F110A78}"/>
              </a:ext>
            </a:extLst>
          </p:cNvPr>
          <p:cNvCxnSpPr/>
          <p:nvPr/>
        </p:nvCxnSpPr>
        <p:spPr bwMode="auto">
          <a:xfrm>
            <a:off x="9090501" y="5984151"/>
            <a:ext cx="0"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5" name="直線コネクタ 104">
            <a:extLst>
              <a:ext uri="{FF2B5EF4-FFF2-40B4-BE49-F238E27FC236}">
                <a16:creationId xmlns:a16="http://schemas.microsoft.com/office/drawing/2014/main" id="{7868B553-0C98-8847-98F1-06605A36D904}"/>
              </a:ext>
            </a:extLst>
          </p:cNvPr>
          <p:cNvCxnSpPr/>
          <p:nvPr/>
        </p:nvCxnSpPr>
        <p:spPr bwMode="auto">
          <a:xfrm>
            <a:off x="7941096" y="5984151"/>
            <a:ext cx="0"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6" name="直線コネクタ 105">
            <a:extLst>
              <a:ext uri="{FF2B5EF4-FFF2-40B4-BE49-F238E27FC236}">
                <a16:creationId xmlns:a16="http://schemas.microsoft.com/office/drawing/2014/main" id="{EA8381DB-D083-9344-8055-1AD8253021F8}"/>
              </a:ext>
            </a:extLst>
          </p:cNvPr>
          <p:cNvCxnSpPr>
            <a:cxnSpLocks/>
          </p:cNvCxnSpPr>
          <p:nvPr/>
        </p:nvCxnSpPr>
        <p:spPr bwMode="auto">
          <a:xfrm>
            <a:off x="7407963" y="6128167"/>
            <a:ext cx="280487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0" name="テキスト ボックス 109">
            <a:extLst>
              <a:ext uri="{FF2B5EF4-FFF2-40B4-BE49-F238E27FC236}">
                <a16:creationId xmlns:a16="http://schemas.microsoft.com/office/drawing/2014/main" id="{760D34D0-DB2D-C441-A6E8-754FD8A8500C}"/>
              </a:ext>
            </a:extLst>
          </p:cNvPr>
          <p:cNvSpPr txBox="1"/>
          <p:nvPr/>
        </p:nvSpPr>
        <p:spPr>
          <a:xfrm>
            <a:off x="8351825" y="6145559"/>
            <a:ext cx="364202" cy="307777"/>
          </a:xfrm>
          <a:prstGeom prst="rect">
            <a:avLst/>
          </a:prstGeom>
          <a:noFill/>
        </p:spPr>
        <p:txBody>
          <a:bodyPr wrap="none" rtlCol="0">
            <a:spAutoFit/>
          </a:bodyPr>
          <a:lstStyle/>
          <a:p>
            <a:r>
              <a:rPr kumimoji="1" lang="en-US" altLang="ja-JP" sz="1400" i="1" dirty="0">
                <a:solidFill>
                  <a:schemeClr val="tx1"/>
                </a:solidFill>
              </a:rPr>
              <a:t>T</a:t>
            </a:r>
            <a:r>
              <a:rPr kumimoji="1" lang="en-US" altLang="ja-JP" sz="1400" i="1" baseline="-25000" dirty="0">
                <a:solidFill>
                  <a:schemeClr val="tx1"/>
                </a:solidFill>
              </a:rPr>
              <a:t>K</a:t>
            </a:r>
            <a:endParaRPr kumimoji="1" lang="ja-JP" altLang="en-US" sz="1400" i="1" baseline="-25000">
              <a:solidFill>
                <a:schemeClr val="tx1"/>
              </a:solidFill>
            </a:endParaRPr>
          </a:p>
        </p:txBody>
      </p:sp>
      <p:sp>
        <p:nvSpPr>
          <p:cNvPr id="111" name="テキスト ボックス 110">
            <a:extLst>
              <a:ext uri="{FF2B5EF4-FFF2-40B4-BE49-F238E27FC236}">
                <a16:creationId xmlns:a16="http://schemas.microsoft.com/office/drawing/2014/main" id="{E8C726B0-4DF4-DC45-B543-7EFBFFC14EE7}"/>
              </a:ext>
            </a:extLst>
          </p:cNvPr>
          <p:cNvSpPr txBox="1"/>
          <p:nvPr/>
        </p:nvSpPr>
        <p:spPr>
          <a:xfrm>
            <a:off x="9442468" y="6145559"/>
            <a:ext cx="364202" cy="307777"/>
          </a:xfrm>
          <a:prstGeom prst="rect">
            <a:avLst/>
          </a:prstGeom>
          <a:noFill/>
        </p:spPr>
        <p:txBody>
          <a:bodyPr wrap="none" rtlCol="0">
            <a:spAutoFit/>
          </a:bodyPr>
          <a:lstStyle/>
          <a:p>
            <a:r>
              <a:rPr kumimoji="1" lang="en-US" altLang="ja-JP" sz="1400" i="1" dirty="0">
                <a:solidFill>
                  <a:schemeClr val="tx1"/>
                </a:solidFill>
              </a:rPr>
              <a:t>T</a:t>
            </a:r>
            <a:r>
              <a:rPr kumimoji="1" lang="en-US" altLang="ja-JP" sz="1400" i="1" baseline="-25000" dirty="0">
                <a:solidFill>
                  <a:schemeClr val="tx1"/>
                </a:solidFill>
              </a:rPr>
              <a:t>K</a:t>
            </a:r>
            <a:endParaRPr kumimoji="1" lang="ja-JP" altLang="en-US" sz="1400" i="1" baseline="-25000">
              <a:solidFill>
                <a:schemeClr val="tx1"/>
              </a:solidFill>
            </a:endParaRPr>
          </a:p>
        </p:txBody>
      </p:sp>
      <p:sp>
        <p:nvSpPr>
          <p:cNvPr id="112" name="正方形/長方形 111">
            <a:extLst>
              <a:ext uri="{FF2B5EF4-FFF2-40B4-BE49-F238E27FC236}">
                <a16:creationId xmlns:a16="http://schemas.microsoft.com/office/drawing/2014/main" id="{15A445AD-754E-DD40-B177-95F0C36005D3}"/>
              </a:ext>
            </a:extLst>
          </p:cNvPr>
          <p:cNvSpPr/>
          <p:nvPr/>
        </p:nvSpPr>
        <p:spPr bwMode="auto">
          <a:xfrm>
            <a:off x="7539603" y="4150310"/>
            <a:ext cx="2804869" cy="1689815"/>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4" name="正方形/長方形 113">
            <a:extLst>
              <a:ext uri="{FF2B5EF4-FFF2-40B4-BE49-F238E27FC236}">
                <a16:creationId xmlns:a16="http://schemas.microsoft.com/office/drawing/2014/main" id="{CA4237E6-1F77-F64F-B552-81BFFEBFA1BF}"/>
              </a:ext>
            </a:extLst>
          </p:cNvPr>
          <p:cNvSpPr/>
          <p:nvPr/>
        </p:nvSpPr>
        <p:spPr bwMode="auto">
          <a:xfrm>
            <a:off x="8829032" y="4562842"/>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5" name="正方形/長方形 114">
            <a:extLst>
              <a:ext uri="{FF2B5EF4-FFF2-40B4-BE49-F238E27FC236}">
                <a16:creationId xmlns:a16="http://schemas.microsoft.com/office/drawing/2014/main" id="{ADEA8A1B-BBD0-B84E-90A5-4DFC440B57BA}"/>
              </a:ext>
            </a:extLst>
          </p:cNvPr>
          <p:cNvSpPr/>
          <p:nvPr/>
        </p:nvSpPr>
        <p:spPr bwMode="auto">
          <a:xfrm>
            <a:off x="8537561" y="4554224"/>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6" name="正方形/長方形 115">
            <a:extLst>
              <a:ext uri="{FF2B5EF4-FFF2-40B4-BE49-F238E27FC236}">
                <a16:creationId xmlns:a16="http://schemas.microsoft.com/office/drawing/2014/main" id="{F89449F0-48EE-9945-B72B-8BA7991EEF88}"/>
              </a:ext>
            </a:extLst>
          </p:cNvPr>
          <p:cNvSpPr/>
          <p:nvPr/>
        </p:nvSpPr>
        <p:spPr bwMode="auto">
          <a:xfrm>
            <a:off x="8240593" y="4557445"/>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7" name="正方形/長方形 116">
            <a:extLst>
              <a:ext uri="{FF2B5EF4-FFF2-40B4-BE49-F238E27FC236}">
                <a16:creationId xmlns:a16="http://schemas.microsoft.com/office/drawing/2014/main" id="{585678CA-4D5A-9D48-B01D-1408074D4427}"/>
              </a:ext>
            </a:extLst>
          </p:cNvPr>
          <p:cNvSpPr/>
          <p:nvPr/>
        </p:nvSpPr>
        <p:spPr bwMode="auto">
          <a:xfrm>
            <a:off x="7952561" y="4549516"/>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8" name="正方形/長方形 117">
            <a:extLst>
              <a:ext uri="{FF2B5EF4-FFF2-40B4-BE49-F238E27FC236}">
                <a16:creationId xmlns:a16="http://schemas.microsoft.com/office/drawing/2014/main" id="{3B84B0F3-02E9-DA4E-BA38-0A56C74AEFCD}"/>
              </a:ext>
            </a:extLst>
          </p:cNvPr>
          <p:cNvSpPr/>
          <p:nvPr/>
        </p:nvSpPr>
        <p:spPr bwMode="auto">
          <a:xfrm>
            <a:off x="9996812" y="4562302"/>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9" name="正方形/長方形 118">
            <a:extLst>
              <a:ext uri="{FF2B5EF4-FFF2-40B4-BE49-F238E27FC236}">
                <a16:creationId xmlns:a16="http://schemas.microsoft.com/office/drawing/2014/main" id="{63BB3886-96D8-9D4E-9AB8-38E04F01CB86}"/>
              </a:ext>
            </a:extLst>
          </p:cNvPr>
          <p:cNvSpPr/>
          <p:nvPr/>
        </p:nvSpPr>
        <p:spPr bwMode="auto">
          <a:xfrm>
            <a:off x="9705341" y="4553684"/>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0" name="正方形/長方形 119">
            <a:extLst>
              <a:ext uri="{FF2B5EF4-FFF2-40B4-BE49-F238E27FC236}">
                <a16:creationId xmlns:a16="http://schemas.microsoft.com/office/drawing/2014/main" id="{244B21E2-39CA-3A4C-AF1D-9F14A076CBE0}"/>
              </a:ext>
            </a:extLst>
          </p:cNvPr>
          <p:cNvSpPr/>
          <p:nvPr/>
        </p:nvSpPr>
        <p:spPr bwMode="auto">
          <a:xfrm>
            <a:off x="9408373" y="4556905"/>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1" name="正方形/長方形 120">
            <a:extLst>
              <a:ext uri="{FF2B5EF4-FFF2-40B4-BE49-F238E27FC236}">
                <a16:creationId xmlns:a16="http://schemas.microsoft.com/office/drawing/2014/main" id="{E269F8E4-4E20-6246-8F53-61F1FDB4B86B}"/>
              </a:ext>
            </a:extLst>
          </p:cNvPr>
          <p:cNvSpPr/>
          <p:nvPr/>
        </p:nvSpPr>
        <p:spPr bwMode="auto">
          <a:xfrm>
            <a:off x="9120341" y="4548976"/>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2" name="右矢印 121">
            <a:extLst>
              <a:ext uri="{FF2B5EF4-FFF2-40B4-BE49-F238E27FC236}">
                <a16:creationId xmlns:a16="http://schemas.microsoft.com/office/drawing/2014/main" id="{B240BAB8-BE91-C24C-9D66-4C7CD41B391C}"/>
              </a:ext>
            </a:extLst>
          </p:cNvPr>
          <p:cNvSpPr/>
          <p:nvPr/>
        </p:nvSpPr>
        <p:spPr bwMode="auto">
          <a:xfrm>
            <a:off x="4483235" y="4699039"/>
            <a:ext cx="1460399" cy="484632"/>
          </a:xfrm>
          <a:prstGeom prst="right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3" name="正方形/長方形 122">
            <a:extLst>
              <a:ext uri="{FF2B5EF4-FFF2-40B4-BE49-F238E27FC236}">
                <a16:creationId xmlns:a16="http://schemas.microsoft.com/office/drawing/2014/main" id="{1BF7299D-62D5-6C4B-A72F-9E6BD2A25B2A}"/>
              </a:ext>
            </a:extLst>
          </p:cNvPr>
          <p:cNvSpPr/>
          <p:nvPr/>
        </p:nvSpPr>
        <p:spPr bwMode="auto">
          <a:xfrm>
            <a:off x="5979730" y="4723643"/>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4" name="正方形/長方形 123">
            <a:extLst>
              <a:ext uri="{FF2B5EF4-FFF2-40B4-BE49-F238E27FC236}">
                <a16:creationId xmlns:a16="http://schemas.microsoft.com/office/drawing/2014/main" id="{54A1760C-CE9A-6147-8856-B0246F19BF06}"/>
              </a:ext>
            </a:extLst>
          </p:cNvPr>
          <p:cNvSpPr/>
          <p:nvPr/>
        </p:nvSpPr>
        <p:spPr bwMode="auto">
          <a:xfrm>
            <a:off x="5979730" y="5158030"/>
            <a:ext cx="216024" cy="165990"/>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5" name="正方形/長方形 124">
            <a:extLst>
              <a:ext uri="{FF2B5EF4-FFF2-40B4-BE49-F238E27FC236}">
                <a16:creationId xmlns:a16="http://schemas.microsoft.com/office/drawing/2014/main" id="{A555F50F-3F40-E641-8787-5A9AAF87F00D}"/>
              </a:ext>
            </a:extLst>
          </p:cNvPr>
          <p:cNvSpPr/>
          <p:nvPr/>
        </p:nvSpPr>
        <p:spPr bwMode="auto">
          <a:xfrm>
            <a:off x="5979730" y="4561028"/>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6" name="正方形/長方形 125">
            <a:extLst>
              <a:ext uri="{FF2B5EF4-FFF2-40B4-BE49-F238E27FC236}">
                <a16:creationId xmlns:a16="http://schemas.microsoft.com/office/drawing/2014/main" id="{D9B36F09-8244-0542-83F8-DAD61C86B48B}"/>
              </a:ext>
            </a:extLst>
          </p:cNvPr>
          <p:cNvSpPr/>
          <p:nvPr/>
        </p:nvSpPr>
        <p:spPr bwMode="auto">
          <a:xfrm>
            <a:off x="4218753" y="4529171"/>
            <a:ext cx="314822" cy="869453"/>
          </a:xfrm>
          <a:prstGeom prst="rect">
            <a:avLst/>
          </a:prstGeom>
          <a:solidFill>
            <a:srgbClr val="FFFFFF">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7" name="正方形/長方形 126">
            <a:extLst>
              <a:ext uri="{FF2B5EF4-FFF2-40B4-BE49-F238E27FC236}">
                <a16:creationId xmlns:a16="http://schemas.microsoft.com/office/drawing/2014/main" id="{6D40B18B-3A80-4C44-AD4E-7349690DF4F2}"/>
              </a:ext>
            </a:extLst>
          </p:cNvPr>
          <p:cNvSpPr/>
          <p:nvPr/>
        </p:nvSpPr>
        <p:spPr bwMode="auto">
          <a:xfrm>
            <a:off x="7596377" y="4466821"/>
            <a:ext cx="314822" cy="869453"/>
          </a:xfrm>
          <a:prstGeom prst="rect">
            <a:avLst/>
          </a:prstGeom>
          <a:solidFill>
            <a:srgbClr val="FFFFFF">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8" name="フリーフォーム 127">
            <a:extLst>
              <a:ext uri="{FF2B5EF4-FFF2-40B4-BE49-F238E27FC236}">
                <a16:creationId xmlns:a16="http://schemas.microsoft.com/office/drawing/2014/main" id="{A126261D-B2ED-8C4E-9D89-1AA4CC542FC1}"/>
              </a:ext>
            </a:extLst>
          </p:cNvPr>
          <p:cNvSpPr/>
          <p:nvPr/>
        </p:nvSpPr>
        <p:spPr bwMode="auto">
          <a:xfrm>
            <a:off x="7768922" y="4377710"/>
            <a:ext cx="2323751" cy="192947"/>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0" name="直線矢印コネクタ 129">
            <a:extLst>
              <a:ext uri="{FF2B5EF4-FFF2-40B4-BE49-F238E27FC236}">
                <a16:creationId xmlns:a16="http://schemas.microsoft.com/office/drawing/2014/main" id="{6E025A56-EBFC-0F4B-BA67-AFC5D333D591}"/>
              </a:ext>
            </a:extLst>
          </p:cNvPr>
          <p:cNvCxnSpPr>
            <a:endCxn id="119" idx="0"/>
          </p:cNvCxnSpPr>
          <p:nvPr/>
        </p:nvCxnSpPr>
        <p:spPr bwMode="auto">
          <a:xfrm>
            <a:off x="9806670" y="4377710"/>
            <a:ext cx="6683" cy="17597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31" name="直線矢印コネクタ 130">
            <a:extLst>
              <a:ext uri="{FF2B5EF4-FFF2-40B4-BE49-F238E27FC236}">
                <a16:creationId xmlns:a16="http://schemas.microsoft.com/office/drawing/2014/main" id="{E6D0D813-BEDA-DA45-8A02-AFE608AB53B7}"/>
              </a:ext>
            </a:extLst>
          </p:cNvPr>
          <p:cNvCxnSpPr/>
          <p:nvPr/>
        </p:nvCxnSpPr>
        <p:spPr bwMode="auto">
          <a:xfrm>
            <a:off x="9530353" y="4369929"/>
            <a:ext cx="6683" cy="17597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32" name="直線矢印コネクタ 131">
            <a:extLst>
              <a:ext uri="{FF2B5EF4-FFF2-40B4-BE49-F238E27FC236}">
                <a16:creationId xmlns:a16="http://schemas.microsoft.com/office/drawing/2014/main" id="{DA768086-7D16-6748-AF09-64FB5FCD9D49}"/>
              </a:ext>
            </a:extLst>
          </p:cNvPr>
          <p:cNvCxnSpPr/>
          <p:nvPr/>
        </p:nvCxnSpPr>
        <p:spPr bwMode="auto">
          <a:xfrm>
            <a:off x="9245663" y="4386196"/>
            <a:ext cx="6683" cy="17597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33" name="テキスト ボックス 132">
            <a:extLst>
              <a:ext uri="{FF2B5EF4-FFF2-40B4-BE49-F238E27FC236}">
                <a16:creationId xmlns:a16="http://schemas.microsoft.com/office/drawing/2014/main" id="{9FC0F1E0-FA6E-7649-9A95-600D98625699}"/>
              </a:ext>
            </a:extLst>
          </p:cNvPr>
          <p:cNvSpPr txBox="1"/>
          <p:nvPr/>
        </p:nvSpPr>
        <p:spPr>
          <a:xfrm>
            <a:off x="8094600" y="4125514"/>
            <a:ext cx="2806666" cy="307777"/>
          </a:xfrm>
          <a:prstGeom prst="rect">
            <a:avLst/>
          </a:prstGeom>
          <a:noFill/>
        </p:spPr>
        <p:txBody>
          <a:bodyPr wrap="none" rtlCol="0">
            <a:spAutoFit/>
          </a:bodyPr>
          <a:lstStyle/>
          <a:p>
            <a:r>
              <a:rPr kumimoji="1" lang="en-US" altLang="ja-JP" sz="1400" dirty="0">
                <a:solidFill>
                  <a:schemeClr val="tx1"/>
                </a:solidFill>
              </a:rPr>
              <a:t>TESLA Authentication (KMAC128)</a:t>
            </a:r>
            <a:endParaRPr kumimoji="1" lang="ja-JP" altLang="en-US" sz="1400">
              <a:solidFill>
                <a:schemeClr val="tx1"/>
              </a:solidFill>
            </a:endParaRPr>
          </a:p>
        </p:txBody>
      </p:sp>
      <p:sp>
        <p:nvSpPr>
          <p:cNvPr id="134" name="右矢印 133">
            <a:extLst>
              <a:ext uri="{FF2B5EF4-FFF2-40B4-BE49-F238E27FC236}">
                <a16:creationId xmlns:a16="http://schemas.microsoft.com/office/drawing/2014/main" id="{D6B339B9-3EEB-7143-BFF6-02F4E7E06704}"/>
              </a:ext>
            </a:extLst>
          </p:cNvPr>
          <p:cNvSpPr/>
          <p:nvPr/>
        </p:nvSpPr>
        <p:spPr bwMode="auto">
          <a:xfrm>
            <a:off x="6244084" y="4700964"/>
            <a:ext cx="1363388" cy="484632"/>
          </a:xfrm>
          <a:prstGeom prst="right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5" name="フリーフォーム 134">
            <a:extLst>
              <a:ext uri="{FF2B5EF4-FFF2-40B4-BE49-F238E27FC236}">
                <a16:creationId xmlns:a16="http://schemas.microsoft.com/office/drawing/2014/main" id="{8DE68BAD-0D0D-EC4D-87D1-E51A9E89A9E4}"/>
              </a:ext>
            </a:extLst>
          </p:cNvPr>
          <p:cNvSpPr/>
          <p:nvPr/>
        </p:nvSpPr>
        <p:spPr bwMode="auto">
          <a:xfrm flipH="1" flipV="1">
            <a:off x="7773058" y="5335338"/>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6" name="テキスト ボックス 135">
            <a:extLst>
              <a:ext uri="{FF2B5EF4-FFF2-40B4-BE49-F238E27FC236}">
                <a16:creationId xmlns:a16="http://schemas.microsoft.com/office/drawing/2014/main" id="{FCDDB0B5-AED8-CA41-84F4-98FEC31145CC}"/>
              </a:ext>
            </a:extLst>
          </p:cNvPr>
          <p:cNvSpPr txBox="1"/>
          <p:nvPr/>
        </p:nvSpPr>
        <p:spPr>
          <a:xfrm>
            <a:off x="8115024" y="5511577"/>
            <a:ext cx="1776192" cy="307777"/>
          </a:xfrm>
          <a:prstGeom prst="rect">
            <a:avLst/>
          </a:prstGeom>
          <a:noFill/>
        </p:spPr>
        <p:txBody>
          <a:bodyPr wrap="none" rtlCol="0">
            <a:spAutoFit/>
          </a:bodyPr>
          <a:lstStyle/>
          <a:p>
            <a:r>
              <a:rPr kumimoji="1" lang="en-US" altLang="ja-JP" sz="1400" dirty="0">
                <a:solidFill>
                  <a:schemeClr val="tx1"/>
                </a:solidFill>
              </a:rPr>
              <a:t>Instant Authentication</a:t>
            </a:r>
            <a:endParaRPr kumimoji="1" lang="ja-JP" altLang="en-US" sz="1400">
              <a:solidFill>
                <a:schemeClr val="tx1"/>
              </a:solidFill>
            </a:endParaRPr>
          </a:p>
        </p:txBody>
      </p:sp>
      <p:sp>
        <p:nvSpPr>
          <p:cNvPr id="147" name="正方形/長方形 146">
            <a:extLst>
              <a:ext uri="{FF2B5EF4-FFF2-40B4-BE49-F238E27FC236}">
                <a16:creationId xmlns:a16="http://schemas.microsoft.com/office/drawing/2014/main" id="{860B992A-2DBB-9641-A124-E37E17F5D96D}"/>
              </a:ext>
            </a:extLst>
          </p:cNvPr>
          <p:cNvSpPr/>
          <p:nvPr/>
        </p:nvSpPr>
        <p:spPr bwMode="auto">
          <a:xfrm>
            <a:off x="3791744" y="4433291"/>
            <a:ext cx="691491" cy="406735"/>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8" name="テキスト ボックス 147">
            <a:extLst>
              <a:ext uri="{FF2B5EF4-FFF2-40B4-BE49-F238E27FC236}">
                <a16:creationId xmlns:a16="http://schemas.microsoft.com/office/drawing/2014/main" id="{F8BAE13F-E6D3-AC4B-9ADC-2E1B74B304A4}"/>
              </a:ext>
            </a:extLst>
          </p:cNvPr>
          <p:cNvSpPr txBox="1"/>
          <p:nvPr/>
        </p:nvSpPr>
        <p:spPr>
          <a:xfrm>
            <a:off x="3113389" y="4152085"/>
            <a:ext cx="1333763" cy="307777"/>
          </a:xfrm>
          <a:prstGeom prst="rect">
            <a:avLst/>
          </a:prstGeom>
          <a:noFill/>
        </p:spPr>
        <p:txBody>
          <a:bodyPr wrap="none" rtlCol="0">
            <a:spAutoFit/>
          </a:bodyPr>
          <a:lstStyle/>
          <a:p>
            <a:r>
              <a:rPr kumimoji="1" lang="en-US" altLang="ja-JP" sz="1400" dirty="0">
                <a:solidFill>
                  <a:schemeClr val="tx1"/>
                </a:solidFill>
              </a:rPr>
              <a:t>TESLA key for</a:t>
            </a:r>
            <a:endParaRPr kumimoji="1" lang="ja-JP" altLang="en-US" sz="1400">
              <a:solidFill>
                <a:schemeClr val="tx1"/>
              </a:solidFill>
            </a:endParaRPr>
          </a:p>
        </p:txBody>
      </p:sp>
      <p:sp>
        <p:nvSpPr>
          <p:cNvPr id="149" name="正方形/長方形 148">
            <a:extLst>
              <a:ext uri="{FF2B5EF4-FFF2-40B4-BE49-F238E27FC236}">
                <a16:creationId xmlns:a16="http://schemas.microsoft.com/office/drawing/2014/main" id="{121A43C8-C930-624F-9787-610C7C775777}"/>
              </a:ext>
            </a:extLst>
          </p:cNvPr>
          <p:cNvSpPr/>
          <p:nvPr/>
        </p:nvSpPr>
        <p:spPr bwMode="auto">
          <a:xfrm>
            <a:off x="4320600" y="4226791"/>
            <a:ext cx="216024" cy="165990"/>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8" name="フリーフォーム 87">
            <a:extLst>
              <a:ext uri="{FF2B5EF4-FFF2-40B4-BE49-F238E27FC236}">
                <a16:creationId xmlns:a16="http://schemas.microsoft.com/office/drawing/2014/main" id="{D438F0C0-23EC-FE48-B83A-AE24FB63928D}"/>
              </a:ext>
            </a:extLst>
          </p:cNvPr>
          <p:cNvSpPr/>
          <p:nvPr/>
        </p:nvSpPr>
        <p:spPr bwMode="auto">
          <a:xfrm flipH="1" flipV="1">
            <a:off x="8089434" y="5336747"/>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9" name="フリーフォーム 88">
            <a:extLst>
              <a:ext uri="{FF2B5EF4-FFF2-40B4-BE49-F238E27FC236}">
                <a16:creationId xmlns:a16="http://schemas.microsoft.com/office/drawing/2014/main" id="{F7767E8B-4C92-894F-ACD6-C5F18EA3A802}"/>
              </a:ext>
            </a:extLst>
          </p:cNvPr>
          <p:cNvSpPr/>
          <p:nvPr/>
        </p:nvSpPr>
        <p:spPr bwMode="auto">
          <a:xfrm flipH="1" flipV="1">
            <a:off x="8391767" y="5335337"/>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0" name="フリーフォーム 89">
            <a:extLst>
              <a:ext uri="{FF2B5EF4-FFF2-40B4-BE49-F238E27FC236}">
                <a16:creationId xmlns:a16="http://schemas.microsoft.com/office/drawing/2014/main" id="{AC940E7F-D650-6E44-9AF2-39651A183080}"/>
              </a:ext>
            </a:extLst>
          </p:cNvPr>
          <p:cNvSpPr/>
          <p:nvPr/>
        </p:nvSpPr>
        <p:spPr bwMode="auto">
          <a:xfrm flipH="1" flipV="1">
            <a:off x="8678747" y="5347383"/>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1" name="フリーフォーム 90">
            <a:extLst>
              <a:ext uri="{FF2B5EF4-FFF2-40B4-BE49-F238E27FC236}">
                <a16:creationId xmlns:a16="http://schemas.microsoft.com/office/drawing/2014/main" id="{2F8AEBA5-23AB-B24F-BD42-0B88809B7E12}"/>
              </a:ext>
            </a:extLst>
          </p:cNvPr>
          <p:cNvSpPr/>
          <p:nvPr/>
        </p:nvSpPr>
        <p:spPr bwMode="auto">
          <a:xfrm flipH="1" flipV="1">
            <a:off x="8995123" y="5348792"/>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2" name="フリーフォーム 91">
            <a:extLst>
              <a:ext uri="{FF2B5EF4-FFF2-40B4-BE49-F238E27FC236}">
                <a16:creationId xmlns:a16="http://schemas.microsoft.com/office/drawing/2014/main" id="{AE4CA4A6-A1B9-0146-8303-1DE6008EEC93}"/>
              </a:ext>
            </a:extLst>
          </p:cNvPr>
          <p:cNvSpPr/>
          <p:nvPr/>
        </p:nvSpPr>
        <p:spPr bwMode="auto">
          <a:xfrm flipH="1" flipV="1">
            <a:off x="9297456" y="5347382"/>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3" name="フリーフォーム 92">
            <a:extLst>
              <a:ext uri="{FF2B5EF4-FFF2-40B4-BE49-F238E27FC236}">
                <a16:creationId xmlns:a16="http://schemas.microsoft.com/office/drawing/2014/main" id="{3555F974-1258-B64A-A394-E4F3733649B0}"/>
              </a:ext>
            </a:extLst>
          </p:cNvPr>
          <p:cNvSpPr/>
          <p:nvPr/>
        </p:nvSpPr>
        <p:spPr bwMode="auto">
          <a:xfrm flipH="1" flipV="1">
            <a:off x="9572206" y="5335416"/>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7" name="フリーフォーム 106">
            <a:extLst>
              <a:ext uri="{FF2B5EF4-FFF2-40B4-BE49-F238E27FC236}">
                <a16:creationId xmlns:a16="http://schemas.microsoft.com/office/drawing/2014/main" id="{51D6CB6F-3202-974D-911C-EB83C74EB8DE}"/>
              </a:ext>
            </a:extLst>
          </p:cNvPr>
          <p:cNvSpPr/>
          <p:nvPr/>
        </p:nvSpPr>
        <p:spPr bwMode="auto">
          <a:xfrm flipH="1" flipV="1">
            <a:off x="9888582" y="5336825"/>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 name="テキスト ボックス 2">
            <a:extLst>
              <a:ext uri="{FF2B5EF4-FFF2-40B4-BE49-F238E27FC236}">
                <a16:creationId xmlns:a16="http://schemas.microsoft.com/office/drawing/2014/main" id="{919B91E0-F719-B947-A742-94E62174A756}"/>
              </a:ext>
            </a:extLst>
          </p:cNvPr>
          <p:cNvSpPr txBox="1"/>
          <p:nvPr/>
        </p:nvSpPr>
        <p:spPr>
          <a:xfrm>
            <a:off x="3350017" y="5249240"/>
            <a:ext cx="926857" cy="276999"/>
          </a:xfrm>
          <a:prstGeom prst="rect">
            <a:avLst/>
          </a:prstGeom>
          <a:noFill/>
        </p:spPr>
        <p:txBody>
          <a:bodyPr wrap="none" rtlCol="0">
            <a:spAutoFit/>
          </a:bodyPr>
          <a:lstStyle/>
          <a:p>
            <a:r>
              <a:rPr kumimoji="1" lang="en-US" altLang="ja-JP" sz="1200" dirty="0">
                <a:solidFill>
                  <a:schemeClr val="tx1"/>
                </a:solidFill>
              </a:rPr>
              <a:t>SHAKE128</a:t>
            </a:r>
            <a:endParaRPr kumimoji="1" lang="ja-JP" altLang="en-US" sz="1200">
              <a:solidFill>
                <a:schemeClr val="tx1"/>
              </a:solidFill>
            </a:endParaRPr>
          </a:p>
        </p:txBody>
      </p:sp>
    </p:spTree>
    <p:extLst>
      <p:ext uri="{BB962C8B-B14F-4D97-AF65-F5344CB8AC3E}">
        <p14:creationId xmlns:p14="http://schemas.microsoft.com/office/powerpoint/2010/main" val="3275725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8BCE4795-48AA-1349-92C6-CFDB91A293A3}"/>
              </a:ext>
            </a:extLst>
          </p:cNvPr>
          <p:cNvSpPr>
            <a:spLocks noGrp="1"/>
          </p:cNvSpPr>
          <p:nvPr>
            <p:ph type="title"/>
          </p:nvPr>
        </p:nvSpPr>
        <p:spPr/>
        <p:txBody>
          <a:bodyPr/>
          <a:lstStyle/>
          <a:p>
            <a:r>
              <a:rPr kumimoji="1" lang="en-US" altLang="ja-JP" dirty="0"/>
              <a:t>Buffer Size Estimation</a:t>
            </a:r>
            <a:endParaRPr kumimoji="1" lang="ja-JP" altLang="en-US"/>
          </a:p>
        </p:txBody>
      </p:sp>
      <p:sp>
        <p:nvSpPr>
          <p:cNvPr id="11" name="コンテンツ プレースホルダー 10">
            <a:extLst>
              <a:ext uri="{FF2B5EF4-FFF2-40B4-BE49-F238E27FC236}">
                <a16:creationId xmlns:a16="http://schemas.microsoft.com/office/drawing/2014/main" id="{3BB0E723-D024-4949-981B-C020E50707CD}"/>
              </a:ext>
            </a:extLst>
          </p:cNvPr>
          <p:cNvSpPr>
            <a:spLocks noGrp="1"/>
          </p:cNvSpPr>
          <p:nvPr>
            <p:ph idx="1"/>
          </p:nvPr>
        </p:nvSpPr>
        <p:spPr>
          <a:xfrm>
            <a:off x="914401" y="1981201"/>
            <a:ext cx="10361084" cy="4190998"/>
          </a:xfrm>
        </p:spPr>
        <p:txBody>
          <a:bodyPr/>
          <a:lstStyle/>
          <a:p>
            <a:pPr>
              <a:buFont typeface="Arial" panose="020B0604020202020204" pitchFamily="34" charset="0"/>
              <a:buChar char="•"/>
            </a:pPr>
            <a:r>
              <a:rPr kumimoji="1" lang="en-US" altLang="ja-JP" sz="1600" dirty="0"/>
              <a:t>Assumptions</a:t>
            </a:r>
          </a:p>
          <a:p>
            <a:pPr lvl="1">
              <a:buFont typeface="Arial" panose="020B0604020202020204" pitchFamily="34" charset="0"/>
              <a:buChar char="•"/>
            </a:pPr>
            <a:r>
              <a:rPr kumimoji="1" lang="en-US" altLang="ja-JP" sz="1400" dirty="0"/>
              <a:t>Payload size: </a:t>
            </a:r>
            <a:r>
              <a:rPr lang="en-US" altLang="ja-JP" sz="1400" dirty="0"/>
              <a:t>1,400B</a:t>
            </a:r>
          </a:p>
          <a:p>
            <a:pPr lvl="1">
              <a:buFont typeface="Arial" panose="020B0604020202020204" pitchFamily="34" charset="0"/>
              <a:buChar char="•"/>
            </a:pPr>
            <a:r>
              <a:rPr lang="en-US" altLang="ja-JP" sz="1400" dirty="0"/>
              <a:t>Frame size: Payload (1,400) + .11 header (24) + HCFA overhead (128) + IP/UDP header (28) = 1,580B</a:t>
            </a:r>
          </a:p>
          <a:p>
            <a:pPr lvl="1">
              <a:buFont typeface="Arial" panose="020B0604020202020204" pitchFamily="34" charset="0"/>
              <a:buChar char="•"/>
            </a:pPr>
            <a:r>
              <a:rPr kumimoji="1" lang="en-US" altLang="ja-JP" sz="1400" i="1" dirty="0"/>
              <a:t>T</a:t>
            </a:r>
            <a:r>
              <a:rPr kumimoji="1" lang="en-US" altLang="ja-JP" sz="1400" i="1" baseline="-25000" dirty="0"/>
              <a:t>K</a:t>
            </a:r>
            <a:r>
              <a:rPr kumimoji="1" lang="en-US" altLang="ja-JP" sz="1400" dirty="0"/>
              <a:t>: 100ms</a:t>
            </a:r>
          </a:p>
          <a:p>
            <a:pPr>
              <a:buFont typeface="Arial" panose="020B0604020202020204" pitchFamily="34" charset="0"/>
              <a:buChar char="•"/>
            </a:pPr>
            <a:r>
              <a:rPr kumimoji="1" lang="en-US" altLang="ja-JP" sz="1600" dirty="0"/>
              <a:t>Full HD Video (1920 * 1080 30fps)</a:t>
            </a:r>
          </a:p>
          <a:p>
            <a:pPr lvl="1">
              <a:buFont typeface="Arial" panose="020B0604020202020204" pitchFamily="34" charset="0"/>
              <a:buChar char="•"/>
            </a:pPr>
            <a:r>
              <a:rPr kumimoji="1" lang="en-US" altLang="ja-JP" sz="1400" dirty="0"/>
              <a:t>Transmitter side</a:t>
            </a:r>
          </a:p>
          <a:p>
            <a:pPr lvl="2">
              <a:buFont typeface="Arial" panose="020B0604020202020204" pitchFamily="34" charset="0"/>
              <a:buChar char="•"/>
            </a:pPr>
            <a:r>
              <a:rPr lang="en-US" altLang="ja-JP" sz="1200" dirty="0"/>
              <a:t>&gt;= 1,580B</a:t>
            </a:r>
            <a:endParaRPr kumimoji="1" lang="en-US" altLang="ja-JP" sz="1200" dirty="0"/>
          </a:p>
          <a:p>
            <a:pPr lvl="1">
              <a:buFont typeface="Arial" panose="020B0604020202020204" pitchFamily="34" charset="0"/>
              <a:buChar char="•"/>
            </a:pPr>
            <a:r>
              <a:rPr kumimoji="1" lang="en-US" altLang="ja-JP" sz="1400" dirty="0"/>
              <a:t>Receiver side</a:t>
            </a:r>
          </a:p>
          <a:p>
            <a:pPr lvl="2">
              <a:buFont typeface="Arial" panose="020B0604020202020204" pitchFamily="34" charset="0"/>
              <a:buChar char="•"/>
            </a:pPr>
            <a:r>
              <a:rPr kumimoji="1" lang="en-US" altLang="ja-JP" sz="1200" dirty="0"/>
              <a:t>12Mbps (AV1 level 4.0) = 1.5MB/s = 1,072frames/s</a:t>
            </a:r>
          </a:p>
          <a:p>
            <a:pPr lvl="2">
              <a:buFont typeface="Arial" panose="020B0604020202020204" pitchFamily="34" charset="0"/>
              <a:buChar char="•"/>
            </a:pPr>
            <a:r>
              <a:rPr lang="en-US" altLang="ja-JP" sz="1200" dirty="0"/>
              <a:t>Required buffer size: 1,580B * 1,072 * 0.2 = </a:t>
            </a:r>
            <a:r>
              <a:rPr lang="en-US" altLang="ja-JP" sz="1200" b="1" dirty="0"/>
              <a:t>339kB</a:t>
            </a:r>
          </a:p>
          <a:p>
            <a:pPr>
              <a:buFont typeface="Arial" panose="020B0604020202020204" pitchFamily="34" charset="0"/>
              <a:buChar char="•"/>
            </a:pPr>
            <a:r>
              <a:rPr kumimoji="1" lang="en-US" altLang="ja-JP" sz="1600" dirty="0"/>
              <a:t>4K Video (3840 * 2160 30fps)</a:t>
            </a:r>
          </a:p>
          <a:p>
            <a:pPr lvl="1">
              <a:buFont typeface="Arial" panose="020B0604020202020204" pitchFamily="34" charset="0"/>
              <a:buChar char="•"/>
            </a:pPr>
            <a:r>
              <a:rPr lang="en-US" altLang="ja-JP" sz="1400" dirty="0"/>
              <a:t>Transmitter side</a:t>
            </a:r>
          </a:p>
          <a:p>
            <a:pPr lvl="2">
              <a:buFont typeface="Arial" panose="020B0604020202020204" pitchFamily="34" charset="0"/>
              <a:buChar char="•"/>
            </a:pPr>
            <a:r>
              <a:rPr lang="en-US" altLang="ja-JP" sz="1200" dirty="0"/>
              <a:t>&gt;= 1,580B</a:t>
            </a:r>
          </a:p>
          <a:p>
            <a:pPr lvl="1">
              <a:buFont typeface="Arial" panose="020B0604020202020204" pitchFamily="34" charset="0"/>
              <a:buChar char="•"/>
            </a:pPr>
            <a:r>
              <a:rPr kumimoji="1" lang="en-US" altLang="ja-JP" sz="1400" dirty="0"/>
              <a:t>Receiver side</a:t>
            </a:r>
          </a:p>
          <a:p>
            <a:pPr lvl="2">
              <a:buFont typeface="Arial" panose="020B0604020202020204" pitchFamily="34" charset="0"/>
              <a:buChar char="•"/>
            </a:pPr>
            <a:r>
              <a:rPr lang="en-US" altLang="ja-JP" sz="1200" dirty="0"/>
              <a:t>30Mbps (AV1 level 5.0) = 3.75MB/s = 2,679frames/s</a:t>
            </a:r>
          </a:p>
          <a:p>
            <a:pPr lvl="2">
              <a:buFont typeface="Arial" panose="020B0604020202020204" pitchFamily="34" charset="0"/>
              <a:buChar char="•"/>
            </a:pPr>
            <a:r>
              <a:rPr kumimoji="1" lang="en-US" altLang="ja-JP" sz="1200" dirty="0"/>
              <a:t>Required buffer size: 1,580B * 2,679 * 0.2 = </a:t>
            </a:r>
            <a:r>
              <a:rPr kumimoji="1" lang="en-US" altLang="ja-JP" sz="1200" b="1" dirty="0"/>
              <a:t>847kB</a:t>
            </a:r>
          </a:p>
          <a:p>
            <a:pPr lvl="1">
              <a:buFont typeface="Arial" panose="020B0604020202020204" pitchFamily="34" charset="0"/>
              <a:buChar char="•"/>
            </a:pPr>
            <a:endParaRPr kumimoji="1" lang="ja-JP" altLang="en-US" sz="1400"/>
          </a:p>
        </p:txBody>
      </p:sp>
      <p:sp>
        <p:nvSpPr>
          <p:cNvPr id="9" name="スライド番号プレースホルダー 8">
            <a:extLst>
              <a:ext uri="{FF2B5EF4-FFF2-40B4-BE49-F238E27FC236}">
                <a16:creationId xmlns:a16="http://schemas.microsoft.com/office/drawing/2014/main" id="{DF73F0FE-DC7A-0540-8E61-FCE0D2F00B84}"/>
              </a:ext>
            </a:extLst>
          </p:cNvPr>
          <p:cNvSpPr>
            <a:spLocks noGrp="1"/>
          </p:cNvSpPr>
          <p:nvPr>
            <p:ph type="sldNum" idx="12"/>
          </p:nvPr>
        </p:nvSpPr>
        <p:spPr/>
        <p:txBody>
          <a:bodyPr/>
          <a:lstStyle/>
          <a:p>
            <a:r>
              <a:rPr lang="en-GB"/>
              <a:t>Slide </a:t>
            </a:r>
            <a:fld id="{69B99EC4-A1FB-4C79-B9A5-C1FFD5A90380}" type="slidenum">
              <a:rPr lang="en-GB" smtClean="0"/>
              <a:pPr/>
              <a:t>5</a:t>
            </a:fld>
            <a:endParaRPr lang="en-GB"/>
          </a:p>
        </p:txBody>
      </p:sp>
      <p:sp>
        <p:nvSpPr>
          <p:cNvPr id="8" name="フッター プレースホルダー 7">
            <a:extLst>
              <a:ext uri="{FF2B5EF4-FFF2-40B4-BE49-F238E27FC236}">
                <a16:creationId xmlns:a16="http://schemas.microsoft.com/office/drawing/2014/main" id="{9DA5E4C6-20D2-9543-A5F5-A4D14BA54DD4}"/>
              </a:ext>
            </a:extLst>
          </p:cNvPr>
          <p:cNvSpPr>
            <a:spLocks noGrp="1"/>
          </p:cNvSpPr>
          <p:nvPr>
            <p:ph type="ftr" idx="14"/>
          </p:nvPr>
        </p:nvSpPr>
        <p:spPr/>
        <p:txBody>
          <a:bodyPr/>
          <a:lstStyle/>
          <a:p>
            <a:r>
              <a:rPr lang="en-GB"/>
              <a:t>Hitoshi Morioka, SRC Software</a:t>
            </a:r>
            <a:endParaRPr lang="en-GB" dirty="0"/>
          </a:p>
        </p:txBody>
      </p:sp>
      <p:sp>
        <p:nvSpPr>
          <p:cNvPr id="7" name="日付プレースホルダー 6">
            <a:extLst>
              <a:ext uri="{FF2B5EF4-FFF2-40B4-BE49-F238E27FC236}">
                <a16:creationId xmlns:a16="http://schemas.microsoft.com/office/drawing/2014/main" id="{2C2C8D2D-B6A3-8F43-B6E8-B212530A4593}"/>
              </a:ext>
            </a:extLst>
          </p:cNvPr>
          <p:cNvSpPr>
            <a:spLocks noGrp="1"/>
          </p:cNvSpPr>
          <p:nvPr>
            <p:ph type="dt" idx="15"/>
          </p:nvPr>
        </p:nvSpPr>
        <p:spPr/>
        <p:txBody>
          <a:bodyPr/>
          <a:lstStyle/>
          <a:p>
            <a:r>
              <a:rPr lang="en-US" altLang="ja-JP"/>
              <a:t>April 2020</a:t>
            </a:r>
            <a:endParaRPr lang="en-GB"/>
          </a:p>
        </p:txBody>
      </p:sp>
    </p:spTree>
    <p:extLst>
      <p:ext uri="{BB962C8B-B14F-4D97-AF65-F5344CB8AC3E}">
        <p14:creationId xmlns:p14="http://schemas.microsoft.com/office/powerpoint/2010/main" val="1669511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0ECB80-5557-8B4B-85EC-55461AFA491D}"/>
              </a:ext>
            </a:extLst>
          </p:cNvPr>
          <p:cNvSpPr>
            <a:spLocks noGrp="1"/>
          </p:cNvSpPr>
          <p:nvPr>
            <p:ph type="title"/>
          </p:nvPr>
        </p:nvSpPr>
        <p:spPr/>
        <p:txBody>
          <a:bodyPr/>
          <a:lstStyle/>
          <a:p>
            <a:r>
              <a:rPr kumimoji="1" lang="en-US" altLang="ja-JP" dirty="0"/>
              <a:t>Feedback </a:t>
            </a:r>
            <a:r>
              <a:rPr lang="en-US" altLang="ja-JP" dirty="0"/>
              <a:t>2</a:t>
            </a:r>
            <a:r>
              <a:rPr kumimoji="1" lang="en-US" altLang="ja-JP" dirty="0"/>
              <a:t> for 11-20/0040r3</a:t>
            </a:r>
            <a:endParaRPr kumimoji="1" lang="ja-JP" altLang="en-US"/>
          </a:p>
        </p:txBody>
      </p:sp>
      <p:sp>
        <p:nvSpPr>
          <p:cNvPr id="3" name="コンテンツ プレースホルダー 2">
            <a:extLst>
              <a:ext uri="{FF2B5EF4-FFF2-40B4-BE49-F238E27FC236}">
                <a16:creationId xmlns:a16="http://schemas.microsoft.com/office/drawing/2014/main" id="{1178C3E6-5C38-4B48-B1D4-E4738E6B7382}"/>
              </a:ext>
            </a:extLst>
          </p:cNvPr>
          <p:cNvSpPr>
            <a:spLocks noGrp="1"/>
          </p:cNvSpPr>
          <p:nvPr>
            <p:ph idx="1"/>
          </p:nvPr>
        </p:nvSpPr>
        <p:spPr>
          <a:xfrm>
            <a:off x="965200" y="1830390"/>
            <a:ext cx="10361084" cy="4113213"/>
          </a:xfrm>
        </p:spPr>
        <p:txBody>
          <a:bodyPr/>
          <a:lstStyle/>
          <a:p>
            <a:pPr>
              <a:buFont typeface="Arial" panose="020B0604020202020204" pitchFamily="34" charset="0"/>
              <a:buChar char="•"/>
            </a:pPr>
            <a:r>
              <a:rPr lang="en-US" altLang="ja-JP" sz="1800" b="0" dirty="0"/>
              <a:t>PKFA</a:t>
            </a:r>
          </a:p>
          <a:p>
            <a:pPr lvl="1">
              <a:buFont typeface="Arial" panose="020B0604020202020204" pitchFamily="34" charset="0"/>
              <a:buChar char="•"/>
            </a:pPr>
            <a:r>
              <a:rPr lang="en-US" altLang="ja-JP" sz="1400" b="0" dirty="0"/>
              <a:t>Section 12.15.1 indicates that the certificate should be pre-installed in the receivers. However, in 12.15.2 it appears that the </a:t>
            </a:r>
            <a:r>
              <a:rPr lang="en-US" altLang="ja-JP" sz="1400" b="0" dirty="0" err="1"/>
              <a:t>eBCS</a:t>
            </a:r>
            <a:r>
              <a:rPr lang="en-US" altLang="ja-JP" sz="1400" b="0" dirty="0"/>
              <a:t> info frame carries the certificate, which is cached in case the </a:t>
            </a:r>
            <a:r>
              <a:rPr lang="en-US" altLang="ja-JP" sz="1400" b="0" dirty="0" err="1"/>
              <a:t>eBCS</a:t>
            </a:r>
            <a:r>
              <a:rPr lang="en-US" altLang="ja-JP" sz="1400" b="0" dirty="0"/>
              <a:t> info is successfully authenticated. If the assumption is that the certificate is pre-installed why we have the </a:t>
            </a:r>
            <a:r>
              <a:rPr lang="en-US" altLang="ja-JP" sz="1400" b="0" dirty="0" err="1"/>
              <a:t>eBCS</a:t>
            </a:r>
            <a:r>
              <a:rPr lang="en-US" altLang="ja-JP" sz="1400" b="0" dirty="0"/>
              <a:t> info frame deliver the certificate? </a:t>
            </a:r>
            <a:endParaRPr lang="en-US" altLang="ja-JP" sz="1400" dirty="0">
              <a:solidFill>
                <a:schemeClr val="accent1"/>
              </a:solidFill>
            </a:endParaRPr>
          </a:p>
          <a:p>
            <a:pPr lvl="2">
              <a:buFont typeface="Arial" panose="020B0604020202020204" pitchFamily="34" charset="0"/>
              <a:buChar char="•"/>
            </a:pPr>
            <a:r>
              <a:rPr lang="en-US" altLang="ja-JP" sz="1400" b="0" dirty="0">
                <a:solidFill>
                  <a:schemeClr val="accent1"/>
                </a:solidFill>
              </a:rPr>
              <a:t>The pre-installed certificate is the certificate of the CA. The certificate in the </a:t>
            </a:r>
            <a:r>
              <a:rPr lang="en-US" altLang="ja-JP" sz="1400" b="0" dirty="0" err="1">
                <a:solidFill>
                  <a:schemeClr val="accent1"/>
                </a:solidFill>
              </a:rPr>
              <a:t>eBCS</a:t>
            </a:r>
            <a:r>
              <a:rPr lang="en-US" altLang="ja-JP" sz="1400" b="0" dirty="0">
                <a:solidFill>
                  <a:schemeClr val="accent1"/>
                </a:solidFill>
              </a:rPr>
              <a:t> Info frame is the certificate of the AP.</a:t>
            </a:r>
          </a:p>
          <a:p>
            <a:pPr lvl="1">
              <a:buFont typeface="Arial" panose="020B0604020202020204" pitchFamily="34" charset="0"/>
              <a:buChar char="•"/>
            </a:pPr>
            <a:r>
              <a:rPr lang="en-US" altLang="ja-JP" sz="1400" b="0" dirty="0"/>
              <a:t>12.15.2.1 " The </a:t>
            </a:r>
            <a:r>
              <a:rPr lang="en-US" altLang="ja-JP" sz="1400" b="0" dirty="0" err="1"/>
              <a:t>eBCS</a:t>
            </a:r>
            <a:r>
              <a:rPr lang="en-US" altLang="ja-JP" sz="1400" b="0" dirty="0"/>
              <a:t> transmitter generates an </a:t>
            </a:r>
            <a:r>
              <a:rPr lang="en-US" altLang="ja-JP" sz="1400" b="0" dirty="0" err="1"/>
              <a:t>eBCS</a:t>
            </a:r>
            <a:r>
              <a:rPr lang="en-US" altLang="ja-JP" sz="1400" b="0" dirty="0"/>
              <a:t> Info frame when it receives data to be transmitted”</a:t>
            </a:r>
            <a:r>
              <a:rPr lang="en-US" altLang="ja-JP" sz="1400" dirty="0"/>
              <a:t>: </a:t>
            </a:r>
            <a:r>
              <a:rPr lang="en-US" altLang="ja-JP" sz="1400" b="0" dirty="0"/>
              <a:t>Is it truly required that </a:t>
            </a:r>
            <a:r>
              <a:rPr lang="en-US" altLang="ja-JP" sz="1400" b="0" dirty="0" err="1"/>
              <a:t>eBCS</a:t>
            </a:r>
            <a:r>
              <a:rPr lang="en-US" altLang="ja-JP" sz="1400" b="0" dirty="0"/>
              <a:t> info frame is always sent? I realize it is written w/ DL Case in mind, but even there, is it required to always have </a:t>
            </a:r>
            <a:r>
              <a:rPr lang="en-US" altLang="ja-JP" sz="1400" b="0" dirty="0" err="1"/>
              <a:t>eBCS</a:t>
            </a:r>
            <a:r>
              <a:rPr lang="en-US" altLang="ja-JP" sz="1400" b="0" dirty="0"/>
              <a:t> info frame even when PKFA is used?</a:t>
            </a:r>
          </a:p>
          <a:p>
            <a:pPr lvl="2">
              <a:buFont typeface="Arial" panose="020B0604020202020204" pitchFamily="34" charset="0"/>
              <a:buChar char="•"/>
            </a:pPr>
            <a:r>
              <a:rPr lang="en-US" altLang="ja-JP" sz="1400" dirty="0">
                <a:solidFill>
                  <a:schemeClr val="accent1"/>
                </a:solidFill>
              </a:rPr>
              <a:t>Yes. The </a:t>
            </a:r>
            <a:r>
              <a:rPr lang="en-US" altLang="ja-JP" sz="1400" dirty="0" err="1">
                <a:solidFill>
                  <a:schemeClr val="accent1"/>
                </a:solidFill>
              </a:rPr>
              <a:t>eBCS</a:t>
            </a:r>
            <a:r>
              <a:rPr lang="en-US" altLang="ja-JP" sz="1400" dirty="0">
                <a:solidFill>
                  <a:schemeClr val="accent1"/>
                </a:solidFill>
              </a:rPr>
              <a:t> Info frame is required to be sent every time. PKFA is expected to be used for occasional non-streaming DL case, such as emergency alert.</a:t>
            </a:r>
            <a:endParaRPr lang="en-US" altLang="ja-JP" sz="1400" b="0" dirty="0">
              <a:solidFill>
                <a:schemeClr val="accent1"/>
              </a:solidFill>
            </a:endParaRPr>
          </a:p>
          <a:p>
            <a:pPr lvl="1">
              <a:buFont typeface="Arial" panose="020B0604020202020204" pitchFamily="34" charset="0"/>
              <a:buChar char="•"/>
            </a:pPr>
            <a:r>
              <a:rPr lang="en-US" altLang="ja-JP" sz="1400" b="0" dirty="0"/>
              <a:t>Is it possible to apply the PKFA w/ data frames only without dependency on </a:t>
            </a:r>
            <a:r>
              <a:rPr lang="en-US" altLang="ja-JP" sz="1400" b="0" dirty="0" err="1"/>
              <a:t>eBCS</a:t>
            </a:r>
            <a:r>
              <a:rPr lang="en-US" altLang="ja-JP" sz="1400" b="0" dirty="0"/>
              <a:t> info frame? For example they can carry the certificate if needed, correct?</a:t>
            </a:r>
          </a:p>
          <a:p>
            <a:pPr lvl="2">
              <a:buFont typeface="Arial" panose="020B0604020202020204" pitchFamily="34" charset="0"/>
              <a:buChar char="•"/>
            </a:pPr>
            <a:r>
              <a:rPr lang="en-US" altLang="ja-JP" sz="1400" dirty="0">
                <a:solidFill>
                  <a:schemeClr val="accent1"/>
                </a:solidFill>
              </a:rPr>
              <a:t>No. The certificate of the AP is carried only in the </a:t>
            </a:r>
            <a:r>
              <a:rPr lang="en-US" altLang="ja-JP" sz="1400" dirty="0" err="1">
                <a:solidFill>
                  <a:schemeClr val="accent1"/>
                </a:solidFill>
              </a:rPr>
              <a:t>eBCS</a:t>
            </a:r>
            <a:r>
              <a:rPr lang="en-US" altLang="ja-JP" sz="1400" dirty="0">
                <a:solidFill>
                  <a:schemeClr val="accent1"/>
                </a:solidFill>
              </a:rPr>
              <a:t> Info frame. Data can be piggy-backed in the </a:t>
            </a:r>
            <a:r>
              <a:rPr lang="en-US" altLang="ja-JP" sz="1400" dirty="0" err="1">
                <a:solidFill>
                  <a:schemeClr val="accent1"/>
                </a:solidFill>
              </a:rPr>
              <a:t>eBCS</a:t>
            </a:r>
            <a:r>
              <a:rPr lang="en-US" altLang="ja-JP" sz="1400" dirty="0">
                <a:solidFill>
                  <a:schemeClr val="accent1"/>
                </a:solidFill>
              </a:rPr>
              <a:t> Info frame.</a:t>
            </a:r>
            <a:endParaRPr lang="en-US" altLang="ja-JP" sz="1400" b="0" dirty="0">
              <a:solidFill>
                <a:schemeClr val="accent1"/>
              </a:solidFill>
            </a:endParaRPr>
          </a:p>
          <a:p>
            <a:pPr lvl="1">
              <a:buFont typeface="Arial" panose="020B0604020202020204" pitchFamily="34" charset="0"/>
              <a:buChar char="•"/>
            </a:pPr>
            <a:r>
              <a:rPr lang="en-US" altLang="ja-JP" sz="1400" b="0" dirty="0"/>
              <a:t>12.15.2.4 “If the difference between the timestamp in the </a:t>
            </a:r>
            <a:r>
              <a:rPr lang="en-US" altLang="ja-JP" sz="1400" b="0" dirty="0" err="1"/>
              <a:t>eBCS</a:t>
            </a:r>
            <a:r>
              <a:rPr lang="en-US" altLang="ja-JP" sz="1400" b="0" dirty="0"/>
              <a:t> Data frame and the time of the </a:t>
            </a:r>
            <a:r>
              <a:rPr lang="en-US" altLang="ja-JP" sz="1400" b="0" dirty="0" err="1"/>
              <a:t>eBCS</a:t>
            </a:r>
            <a:r>
              <a:rPr lang="en-US" altLang="ja-JP" sz="1400" b="0" dirty="0"/>
              <a:t> receiver is greater than the cached allowable time difference, the </a:t>
            </a:r>
            <a:r>
              <a:rPr lang="en-US" altLang="ja-JP" sz="1400" b="0" dirty="0" err="1"/>
              <a:t>eBCS</a:t>
            </a:r>
            <a:r>
              <a:rPr lang="en-US" altLang="ja-JP" sz="1400" b="0" dirty="0"/>
              <a:t> Data frame shall be discarded.”: Does this mean that synchronization is required between the transmitter and the receiver?</a:t>
            </a:r>
          </a:p>
          <a:p>
            <a:pPr lvl="2">
              <a:buFont typeface="Arial" panose="020B0604020202020204" pitchFamily="34" charset="0"/>
              <a:buChar char="•"/>
            </a:pPr>
            <a:r>
              <a:rPr lang="en-US" altLang="ja-JP" sz="1400" dirty="0">
                <a:solidFill>
                  <a:schemeClr val="accent1"/>
                </a:solidFill>
              </a:rPr>
              <a:t>Yes. Loose time synchronization is required to prevent replay attack.</a:t>
            </a:r>
            <a:endParaRPr lang="en-US" altLang="ja-JP" sz="1400" b="0" dirty="0">
              <a:solidFill>
                <a:schemeClr val="accent1"/>
              </a:solidFill>
            </a:endParaRPr>
          </a:p>
        </p:txBody>
      </p:sp>
      <p:sp>
        <p:nvSpPr>
          <p:cNvPr id="4" name="スライド番号プレースホルダー 3">
            <a:extLst>
              <a:ext uri="{FF2B5EF4-FFF2-40B4-BE49-F238E27FC236}">
                <a16:creationId xmlns:a16="http://schemas.microsoft.com/office/drawing/2014/main" id="{C1385504-69B3-FE4F-8F0B-7B81E038DB0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2AA235F2-28D9-9B4D-91AF-EA14317957A8}"/>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E49F73A9-F35A-FF4B-A071-A62488043152}"/>
              </a:ext>
            </a:extLst>
          </p:cNvPr>
          <p:cNvSpPr>
            <a:spLocks noGrp="1"/>
          </p:cNvSpPr>
          <p:nvPr>
            <p:ph type="dt" idx="15"/>
          </p:nvPr>
        </p:nvSpPr>
        <p:spPr/>
        <p:txBody>
          <a:bodyPr/>
          <a:lstStyle/>
          <a:p>
            <a:r>
              <a:rPr lang="en-US" altLang="ja-JP"/>
              <a:t>April 2020</a:t>
            </a:r>
            <a:endParaRPr lang="en-GB" dirty="0"/>
          </a:p>
        </p:txBody>
      </p:sp>
    </p:spTree>
    <p:extLst>
      <p:ext uri="{BB962C8B-B14F-4D97-AF65-F5344CB8AC3E}">
        <p14:creationId xmlns:p14="http://schemas.microsoft.com/office/powerpoint/2010/main" val="1966371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0ECB80-5557-8B4B-85EC-55461AFA491D}"/>
              </a:ext>
            </a:extLst>
          </p:cNvPr>
          <p:cNvSpPr>
            <a:spLocks noGrp="1"/>
          </p:cNvSpPr>
          <p:nvPr>
            <p:ph type="title"/>
          </p:nvPr>
        </p:nvSpPr>
        <p:spPr/>
        <p:txBody>
          <a:bodyPr/>
          <a:lstStyle/>
          <a:p>
            <a:r>
              <a:rPr kumimoji="1" lang="en-US" altLang="ja-JP" dirty="0"/>
              <a:t>Feedback </a:t>
            </a:r>
            <a:r>
              <a:rPr lang="en-US" altLang="ja-JP" dirty="0"/>
              <a:t>2</a:t>
            </a:r>
            <a:r>
              <a:rPr kumimoji="1" lang="en-US" altLang="ja-JP" dirty="0"/>
              <a:t> for 11-20/0040r3 (Cont.)</a:t>
            </a:r>
            <a:endParaRPr kumimoji="1" lang="ja-JP" altLang="en-US"/>
          </a:p>
        </p:txBody>
      </p:sp>
      <p:sp>
        <p:nvSpPr>
          <p:cNvPr id="3" name="コンテンツ プレースホルダー 2">
            <a:extLst>
              <a:ext uri="{FF2B5EF4-FFF2-40B4-BE49-F238E27FC236}">
                <a16:creationId xmlns:a16="http://schemas.microsoft.com/office/drawing/2014/main" id="{1178C3E6-5C38-4B48-B1D4-E4738E6B7382}"/>
              </a:ext>
            </a:extLst>
          </p:cNvPr>
          <p:cNvSpPr>
            <a:spLocks noGrp="1"/>
          </p:cNvSpPr>
          <p:nvPr>
            <p:ph idx="1"/>
          </p:nvPr>
        </p:nvSpPr>
        <p:spPr/>
        <p:txBody>
          <a:bodyPr/>
          <a:lstStyle/>
          <a:p>
            <a:pPr>
              <a:buFont typeface="Arial" panose="020B0604020202020204" pitchFamily="34" charset="0"/>
              <a:buChar char="•"/>
            </a:pPr>
            <a:r>
              <a:rPr lang="en-US" altLang="ja-JP" sz="1800" b="0" dirty="0"/>
              <a:t>PKFA</a:t>
            </a:r>
          </a:p>
          <a:p>
            <a:pPr lvl="1">
              <a:buFont typeface="Arial" panose="020B0604020202020204" pitchFamily="34" charset="0"/>
              <a:buChar char="•"/>
            </a:pPr>
            <a:r>
              <a:rPr lang="en-US" altLang="ja-JP" sz="1400" dirty="0"/>
              <a:t>Where is the cached allowable time difference coming from? </a:t>
            </a:r>
            <a:r>
              <a:rPr lang="en-US" altLang="ja-JP" sz="1400" dirty="0" err="1"/>
              <a:t>eBCS</a:t>
            </a:r>
            <a:r>
              <a:rPr lang="en-US" altLang="ja-JP" sz="1400" dirty="0"/>
              <a:t> info frame? Do we expect it to change? Can it be a fixed amount? Would you elaborate why the checking of time difference is needed?</a:t>
            </a:r>
          </a:p>
          <a:p>
            <a:pPr lvl="2">
              <a:buFont typeface="Arial" panose="020B0604020202020204" pitchFamily="34" charset="0"/>
              <a:buChar char="•"/>
            </a:pPr>
            <a:r>
              <a:rPr lang="en-US" altLang="ja-JP" sz="1400" dirty="0">
                <a:solidFill>
                  <a:schemeClr val="accent1"/>
                </a:solidFill>
              </a:rPr>
              <a:t>The allowable time difference is carried in the </a:t>
            </a:r>
            <a:r>
              <a:rPr lang="en-US" altLang="ja-JP" sz="1400" dirty="0" err="1">
                <a:solidFill>
                  <a:schemeClr val="accent1"/>
                </a:solidFill>
              </a:rPr>
              <a:t>eBCS</a:t>
            </a:r>
            <a:r>
              <a:rPr lang="en-US" altLang="ja-JP" sz="1400" dirty="0">
                <a:solidFill>
                  <a:schemeClr val="accent1"/>
                </a:solidFill>
              </a:rPr>
              <a:t> Info frame. The value of the allowable time difference depends on the characteristics of the contents. This value is used to prevent replay attack. For example, if the contents is valid in next 1 minutes, the allowable time difference should be less than 1 minutes.</a:t>
            </a:r>
          </a:p>
          <a:p>
            <a:pPr>
              <a:buFont typeface="Arial" panose="020B0604020202020204" pitchFamily="34" charset="0"/>
              <a:buChar char="•"/>
            </a:pPr>
            <a:r>
              <a:rPr lang="en-US" altLang="ja-JP" sz="1600" b="0" dirty="0"/>
              <a:t>HCFA:</a:t>
            </a:r>
          </a:p>
          <a:p>
            <a:pPr lvl="1">
              <a:buFont typeface="Arial" panose="020B0604020202020204" pitchFamily="34" charset="0"/>
              <a:buChar char="•"/>
            </a:pPr>
            <a:r>
              <a:rPr lang="en-US" altLang="ja-JP" sz="1400" b="0" dirty="0"/>
              <a:t>Per Marc’s suggestion I shared the contribution w/ some security experts at Intel; the primary feedback I have received so far regarding HCFA is that the description is a bit too complicated and difficult to follow. Adding some examples of frame creation and the description of recovery in case of missing frames would be useful.</a:t>
            </a:r>
          </a:p>
          <a:p>
            <a:pPr lvl="2">
              <a:buFont typeface="Arial" panose="020B0604020202020204" pitchFamily="34" charset="0"/>
              <a:buChar char="•"/>
            </a:pPr>
            <a:r>
              <a:rPr lang="en-US" altLang="ja-JP" sz="1400" dirty="0">
                <a:solidFill>
                  <a:schemeClr val="accent1"/>
                </a:solidFill>
              </a:rPr>
              <a:t>I will add / modify in the next revision.</a:t>
            </a:r>
            <a:endParaRPr lang="en-US" altLang="ja-JP" sz="1400" b="0" dirty="0">
              <a:solidFill>
                <a:schemeClr val="accent1"/>
              </a:solidFill>
            </a:endParaRPr>
          </a:p>
        </p:txBody>
      </p:sp>
      <p:sp>
        <p:nvSpPr>
          <p:cNvPr id="4" name="スライド番号プレースホルダー 3">
            <a:extLst>
              <a:ext uri="{FF2B5EF4-FFF2-40B4-BE49-F238E27FC236}">
                <a16:creationId xmlns:a16="http://schemas.microsoft.com/office/drawing/2014/main" id="{C1385504-69B3-FE4F-8F0B-7B81E038DB0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2AA235F2-28D9-9B4D-91AF-EA14317957A8}"/>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E49F73A9-F35A-FF4B-A071-A62488043152}"/>
              </a:ext>
            </a:extLst>
          </p:cNvPr>
          <p:cNvSpPr>
            <a:spLocks noGrp="1"/>
          </p:cNvSpPr>
          <p:nvPr>
            <p:ph type="dt" idx="15"/>
          </p:nvPr>
        </p:nvSpPr>
        <p:spPr/>
        <p:txBody>
          <a:bodyPr/>
          <a:lstStyle/>
          <a:p>
            <a:r>
              <a:rPr lang="en-US" altLang="ja-JP"/>
              <a:t>April 2020</a:t>
            </a:r>
            <a:endParaRPr lang="en-GB" dirty="0"/>
          </a:p>
        </p:txBody>
      </p:sp>
    </p:spTree>
    <p:extLst>
      <p:ext uri="{BB962C8B-B14F-4D97-AF65-F5344CB8AC3E}">
        <p14:creationId xmlns:p14="http://schemas.microsoft.com/office/powerpoint/2010/main" val="2252491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0ECB80-5557-8B4B-85EC-55461AFA491D}"/>
              </a:ext>
            </a:extLst>
          </p:cNvPr>
          <p:cNvSpPr>
            <a:spLocks noGrp="1"/>
          </p:cNvSpPr>
          <p:nvPr>
            <p:ph type="title"/>
          </p:nvPr>
        </p:nvSpPr>
        <p:spPr/>
        <p:txBody>
          <a:bodyPr/>
          <a:lstStyle/>
          <a:p>
            <a:r>
              <a:rPr kumimoji="1" lang="en-US" altLang="ja-JP" dirty="0"/>
              <a:t>Feedback 3 for 11-20/0040r3</a:t>
            </a:r>
            <a:endParaRPr kumimoji="1" lang="ja-JP" altLang="en-US"/>
          </a:p>
        </p:txBody>
      </p:sp>
      <p:sp>
        <p:nvSpPr>
          <p:cNvPr id="3" name="コンテンツ プレースホルダー 2">
            <a:extLst>
              <a:ext uri="{FF2B5EF4-FFF2-40B4-BE49-F238E27FC236}">
                <a16:creationId xmlns:a16="http://schemas.microsoft.com/office/drawing/2014/main" id="{1178C3E6-5C38-4B48-B1D4-E4738E6B7382}"/>
              </a:ext>
            </a:extLst>
          </p:cNvPr>
          <p:cNvSpPr>
            <a:spLocks noGrp="1"/>
          </p:cNvSpPr>
          <p:nvPr>
            <p:ph idx="1"/>
          </p:nvPr>
        </p:nvSpPr>
        <p:spPr/>
        <p:txBody>
          <a:bodyPr/>
          <a:lstStyle/>
          <a:p>
            <a:pPr>
              <a:buFont typeface="Arial" panose="020B0604020202020204" pitchFamily="34" charset="0"/>
              <a:buChar char="•"/>
            </a:pPr>
            <a:r>
              <a:rPr lang="en-US" altLang="ja-JP" sz="1600" b="0" dirty="0"/>
              <a:t>Comment noting that it looks unlikely for the proposed link layer security design to be able to cover the HD video streaming throughput needs using existing AP hardware.</a:t>
            </a:r>
          </a:p>
          <a:p>
            <a:pPr>
              <a:buFont typeface="Arial" panose="020B0604020202020204" pitchFamily="34" charset="0"/>
              <a:buChar char="•"/>
            </a:pPr>
            <a:r>
              <a:rPr lang="en-US" altLang="ja-JP" sz="1600" b="0" dirty="0"/>
              <a:t>While new special purpose hardware could potentially be designed for such use cases, that would delay deployment of this technology and it would be better to look at alternative options since most protection mechanisms can actually be performed at the data stream layer without requiring new IEEE 802.11 link layer functionality for data authenticity and integrity protection. </a:t>
            </a:r>
          </a:p>
          <a:p>
            <a:pPr>
              <a:buFont typeface="Arial" panose="020B0604020202020204" pitchFamily="34" charset="0"/>
              <a:buChar char="•"/>
            </a:pPr>
            <a:r>
              <a:rPr lang="en-US" altLang="ja-JP" sz="1600" b="0" dirty="0"/>
              <a:t>For example, P802.11bc could provide three optional mechanisms for the downlink use cases: no link layer protection, HCFA without instant authentication, and HCFA with instant authentication. The first one of these may end up being the most likely candidate for the HD video streaming use cases at least in the initial deployments.</a:t>
            </a:r>
          </a:p>
          <a:p>
            <a:pPr>
              <a:buFont typeface="Arial" panose="020B0604020202020204" pitchFamily="34" charset="0"/>
              <a:buChar char="•"/>
            </a:pPr>
            <a:endParaRPr kumimoji="1" lang="en-US" altLang="ja-JP" sz="1600" b="0" dirty="0"/>
          </a:p>
          <a:p>
            <a:pPr>
              <a:buFont typeface="Arial" panose="020B0604020202020204" pitchFamily="34" charset="0"/>
              <a:buChar char="•"/>
            </a:pPr>
            <a:r>
              <a:rPr kumimoji="1" lang="en-US" altLang="ja-JP" sz="1600" b="0" dirty="0">
                <a:solidFill>
                  <a:srgbClr val="FF0000"/>
                </a:solidFill>
              </a:rPr>
              <a:t>4 optional security mechanisms for DL</a:t>
            </a:r>
          </a:p>
          <a:p>
            <a:pPr lvl="1">
              <a:buFont typeface="Arial" panose="020B0604020202020204" pitchFamily="34" charset="0"/>
              <a:buChar char="•"/>
            </a:pPr>
            <a:r>
              <a:rPr lang="en-US" altLang="ja-JP" sz="1400" dirty="0">
                <a:solidFill>
                  <a:srgbClr val="FF0000"/>
                </a:solidFill>
              </a:rPr>
              <a:t>PKFA (for non-streaming occasional use case, such as emergency alert)</a:t>
            </a:r>
          </a:p>
          <a:p>
            <a:pPr lvl="1">
              <a:buFont typeface="Arial" panose="020B0604020202020204" pitchFamily="34" charset="0"/>
              <a:buChar char="•"/>
            </a:pPr>
            <a:r>
              <a:rPr kumimoji="1" lang="en-US" altLang="ja-JP" sz="1400" dirty="0">
                <a:solidFill>
                  <a:srgbClr val="FF0000"/>
                </a:solidFill>
              </a:rPr>
              <a:t>HCFA without Instant Authentication</a:t>
            </a:r>
          </a:p>
          <a:p>
            <a:pPr lvl="1">
              <a:buFont typeface="Arial" panose="020B0604020202020204" pitchFamily="34" charset="0"/>
              <a:buChar char="•"/>
            </a:pPr>
            <a:r>
              <a:rPr lang="en-US" altLang="ja-JP" sz="1400" dirty="0">
                <a:solidFill>
                  <a:srgbClr val="FF0000"/>
                </a:solidFill>
              </a:rPr>
              <a:t>HCFA with Instant Authentication</a:t>
            </a:r>
          </a:p>
          <a:p>
            <a:pPr lvl="1">
              <a:buFont typeface="Arial" panose="020B0604020202020204" pitchFamily="34" charset="0"/>
              <a:buChar char="•"/>
            </a:pPr>
            <a:r>
              <a:rPr kumimoji="1" lang="en-US" altLang="ja-JP" sz="1400" dirty="0">
                <a:solidFill>
                  <a:srgbClr val="FF0000"/>
                </a:solidFill>
              </a:rPr>
              <a:t>no security on IEEE 802.11 layer with mandatory higher layer security</a:t>
            </a:r>
            <a:endParaRPr kumimoji="1" lang="ja-JP" altLang="en-US" sz="1400">
              <a:solidFill>
                <a:srgbClr val="FF0000"/>
              </a:solidFill>
            </a:endParaRPr>
          </a:p>
        </p:txBody>
      </p:sp>
      <p:sp>
        <p:nvSpPr>
          <p:cNvPr id="4" name="スライド番号プレースホルダー 3">
            <a:extLst>
              <a:ext uri="{FF2B5EF4-FFF2-40B4-BE49-F238E27FC236}">
                <a16:creationId xmlns:a16="http://schemas.microsoft.com/office/drawing/2014/main" id="{C1385504-69B3-FE4F-8F0B-7B81E038DB0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2AA235F2-28D9-9B4D-91AF-EA14317957A8}"/>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E49F73A9-F35A-FF4B-A071-A62488043152}"/>
              </a:ext>
            </a:extLst>
          </p:cNvPr>
          <p:cNvSpPr>
            <a:spLocks noGrp="1"/>
          </p:cNvSpPr>
          <p:nvPr>
            <p:ph type="dt" idx="15"/>
          </p:nvPr>
        </p:nvSpPr>
        <p:spPr/>
        <p:txBody>
          <a:bodyPr/>
          <a:lstStyle/>
          <a:p>
            <a:r>
              <a:rPr lang="en-US" altLang="ja-JP"/>
              <a:t>April 2020</a:t>
            </a:r>
            <a:endParaRPr lang="en-GB" dirty="0"/>
          </a:p>
        </p:txBody>
      </p:sp>
    </p:spTree>
    <p:extLst>
      <p:ext uri="{BB962C8B-B14F-4D97-AF65-F5344CB8AC3E}">
        <p14:creationId xmlns:p14="http://schemas.microsoft.com/office/powerpoint/2010/main" val="643002317"/>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31266</TotalTime>
  <Words>1132</Words>
  <Application>Microsoft Macintosh PowerPoint</Application>
  <PresentationFormat>ワイド画面</PresentationFormat>
  <Paragraphs>98</Paragraphs>
  <Slides>8</Slides>
  <Notes>2</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2" baseType="lpstr">
      <vt:lpstr>Arial</vt:lpstr>
      <vt:lpstr>Times New Roman</vt:lpstr>
      <vt:lpstr>Office テーマ</vt:lpstr>
      <vt:lpstr>文書</vt:lpstr>
      <vt:lpstr>HCFA Example</vt:lpstr>
      <vt:lpstr>Abstract</vt:lpstr>
      <vt:lpstr>Feedback 1 for 11-20/0040r3</vt:lpstr>
      <vt:lpstr>HCFA Procedure</vt:lpstr>
      <vt:lpstr>Buffer Size Estimation</vt:lpstr>
      <vt:lpstr>Feedback 2 for 11-20/0040r3</vt:lpstr>
      <vt:lpstr>Feedback 2 for 11-20/0040r3 (Cont.)</vt:lpstr>
      <vt:lpstr>Feedback 3 for 11-20/0040r3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127</cp:revision>
  <cp:lastPrinted>1601-01-01T00:00:00Z</cp:lastPrinted>
  <dcterms:created xsi:type="dcterms:W3CDTF">2019-03-11T15:18:40Z</dcterms:created>
  <dcterms:modified xsi:type="dcterms:W3CDTF">2020-04-28T00:08:23Z</dcterms:modified>
</cp:coreProperties>
</file>